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zon" initials="JDF" lastIdx="4" clrIdx="0">
    <p:extLst>
      <p:ext uri="{19B8F6BF-5375-455C-9EA6-DF929625EA0E}">
        <p15:presenceInfo xmlns:p15="http://schemas.microsoft.com/office/powerpoint/2012/main" userId="Amaz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78433"/>
  </p:normalViewPr>
  <p:slideViewPr>
    <p:cSldViewPr snapToGrid="0" snapToObjects="1">
      <p:cViewPr varScale="1">
        <p:scale>
          <a:sx n="78" d="100"/>
          <a:sy n="78" d="100"/>
        </p:scale>
        <p:origin x="67" y="2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4" d="100"/>
          <a:sy n="74" d="100"/>
        </p:scale>
        <p:origin x="35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5T13:13:46.371" idx="1">
    <p:pos x="10" y="10"/>
    <p:text>Do we have an Amazon theme we can use?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5T13:14:33.140" idx="2">
    <p:pos x="5551" y="1182"/>
    <p:text>Is not?  There's a word missing here.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5T13:51:31.712" idx="3">
    <p:pos x="1412" y="2676"/>
    <p:text>is workers the right term?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5T13:55:25.224" idx="4">
    <p:pos x="1955" y="1707"/>
    <p:text>added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28FC8-2AF0-7B4C-AC29-939760830D1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513A0-6980-704E-B3BF-128215F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52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513A0-6980-704E-B3BF-128215F93E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9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513A0-6980-704E-B3BF-128215F93E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3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513A0-6980-704E-B3BF-128215F93E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Shoehorning Spark: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8427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Dragging a legacy workflow system into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</a:p>
          <a:p>
            <a:endParaRPr lang="en-CA" dirty="0"/>
          </a:p>
          <a:p>
            <a:r>
              <a:rPr lang="en-CA" dirty="0" smtClean="0"/>
              <a:t>Sebastian Kun, Sr. Software Dev Engineer</a:t>
            </a:r>
          </a:p>
          <a:p>
            <a:r>
              <a:rPr lang="en-CA" dirty="0" smtClean="0"/>
              <a:t>Amazon.com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7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Benefits for analysts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69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400" dirty="0"/>
              <a:t>Ad-hoc queries on TSV files </a:t>
            </a:r>
            <a:r>
              <a:rPr lang="en-CA" sz="2400" dirty="0" smtClean="0"/>
              <a:t>are </a:t>
            </a:r>
            <a:r>
              <a:rPr lang="en-CA" sz="2400" dirty="0"/>
              <a:t>a big pain</a:t>
            </a:r>
            <a:r>
              <a:rPr lang="en-CA" sz="2400" dirty="0" smtClean="0"/>
              <a:t>!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E.g. given two datasets:</a:t>
            </a:r>
            <a:br>
              <a:rPr lang="en-CA" sz="2400" dirty="0" smtClean="0"/>
            </a:br>
            <a:r>
              <a:rPr lang="en-CA" sz="2400" dirty="0" smtClean="0"/>
              <a:t>   </a:t>
            </a:r>
            <a:r>
              <a:rPr lang="en-CA" sz="2400" dirty="0" err="1" smtClean="0"/>
              <a:t>sales_data</a:t>
            </a:r>
            <a:r>
              <a:rPr lang="en-CA" sz="2400" dirty="0" smtClean="0"/>
              <a:t> </a:t>
            </a:r>
            <a:r>
              <a:rPr lang="en-CA" sz="2400" dirty="0"/>
              <a:t>[</a:t>
            </a:r>
            <a:r>
              <a:rPr lang="en-CA" sz="2400" dirty="0" err="1"/>
              <a:t>itemID</a:t>
            </a:r>
            <a:r>
              <a:rPr lang="en-CA" sz="2400" dirty="0"/>
              <a:t>, </a:t>
            </a:r>
            <a:r>
              <a:rPr lang="en-CA" sz="2400" dirty="0" err="1"/>
              <a:t>qty</a:t>
            </a:r>
            <a:r>
              <a:rPr lang="en-CA" sz="2400" dirty="0"/>
              <a:t>] </a:t>
            </a:r>
            <a:r>
              <a:rPr lang="en-CA" sz="2400" dirty="0" err="1" smtClean="0"/>
              <a:t>item_attributes</a:t>
            </a:r>
            <a:r>
              <a:rPr lang="en-CA" sz="2400" dirty="0" smtClean="0"/>
              <a:t> </a:t>
            </a:r>
            <a:r>
              <a:rPr lang="en-CA" sz="2400" dirty="0"/>
              <a:t>[</a:t>
            </a:r>
            <a:r>
              <a:rPr lang="en-CA" sz="2400" dirty="0" err="1"/>
              <a:t>itemID</a:t>
            </a:r>
            <a:r>
              <a:rPr lang="en-CA" sz="2400" dirty="0"/>
              <a:t>, </a:t>
            </a:r>
            <a:r>
              <a:rPr lang="en-CA" sz="2400" dirty="0" err="1"/>
              <a:t>product_line</a:t>
            </a:r>
            <a:r>
              <a:rPr lang="en-CA" sz="2400" dirty="0"/>
              <a:t>, </a:t>
            </a:r>
            <a:r>
              <a:rPr lang="en-CA" sz="2400" dirty="0" err="1"/>
              <a:t>size_bucket</a:t>
            </a:r>
            <a:r>
              <a:rPr lang="en-CA" sz="2400" dirty="0" smtClean="0"/>
              <a:t>]</a:t>
            </a:r>
            <a:br>
              <a:rPr lang="en-CA" sz="2400" dirty="0" smtClean="0"/>
            </a:br>
            <a:r>
              <a:rPr lang="en-CA" sz="2400" dirty="0" smtClean="0"/>
              <a:t>“how </a:t>
            </a:r>
            <a:r>
              <a:rPr lang="en-CA" sz="2400" dirty="0"/>
              <a:t>much are we selling in total, in each product </a:t>
            </a:r>
            <a:r>
              <a:rPr lang="en-CA" sz="2400" dirty="0" err="1"/>
              <a:t>line+size</a:t>
            </a:r>
            <a:r>
              <a:rPr lang="en-CA" sz="2400" dirty="0"/>
              <a:t> bucket</a:t>
            </a:r>
            <a:r>
              <a:rPr lang="en-CA" sz="2400" dirty="0" smtClean="0"/>
              <a:t>?”</a:t>
            </a:r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04784" y="3521676"/>
            <a:ext cx="748201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UNIX: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join -t $'\t' &lt;(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zcat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item_attributes.tsv.gz |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-e 1d | sort) \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&lt;(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zcat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item_sales.tsv.gz |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-e 1d | sort) \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-F $'\t' 'BEGIN {OFS = FS;} {sum[$2 "\t" $3] += $4;} END {for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 sum) {print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sum[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];}}' \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output.tsv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dirty="0" smtClean="0"/>
          </a:p>
          <a:p>
            <a:r>
              <a:rPr lang="en-CA" dirty="0" smtClean="0"/>
              <a:t>SQL: </a:t>
            </a:r>
            <a:br>
              <a:rPr lang="en-CA" dirty="0" smtClean="0"/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attrs.product_line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attrs.size_bucket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SUM(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sales.qty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FROM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JOIN sales ON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attrs.itemID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sales.itemID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GROUP BY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attrs.product_line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attrs.size_bucket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Benefits for </a:t>
            </a:r>
            <a:r>
              <a:rPr lang="en-CA" dirty="0" smtClean="0"/>
              <a:t>analysts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276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Exposed </a:t>
            </a:r>
            <a:r>
              <a:rPr lang="en-CA" sz="2400" dirty="0" err="1" smtClean="0"/>
              <a:t>SparkSQL</a:t>
            </a:r>
            <a:r>
              <a:rPr lang="en-CA" sz="2400" dirty="0" smtClean="0"/>
              <a:t> functionality using a command line tool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Later: nicer web tool with autocomplete, syntax checking	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200" dirty="0" smtClean="0"/>
              <a:t>Eventually add notebook functionality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Even analysts don’t like having to use SQL for everything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200" dirty="0" smtClean="0"/>
              <a:t>Avoid hacks like segment tables, ‘select X from dual union…’, etc.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200" dirty="0" smtClean="0"/>
              <a:t>Sometimes a little Python goes a long way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Storing data on </a:t>
            </a:r>
            <a:r>
              <a:rPr lang="en-CA" sz="2400" dirty="0" smtClean="0"/>
              <a:t>S3 </a:t>
            </a:r>
            <a:r>
              <a:rPr lang="en-CA" sz="2400" dirty="0" smtClean="0"/>
              <a:t>is way cheaper than storing on a DB cluster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200" dirty="0" smtClean="0"/>
              <a:t>Can do year-over-year analysis on more datasets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200" dirty="0" smtClean="0"/>
              <a:t>Keep a long tail of rarely-used data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055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Overall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410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…</a:t>
            </a:r>
            <a:r>
              <a:rPr lang="en-CA" sz="2400" dirty="0"/>
              <a:t>is not that Spark is the best or that </a:t>
            </a:r>
            <a:r>
              <a:rPr lang="en-CA" sz="2400" dirty="0" smtClean="0"/>
              <a:t>we use </a:t>
            </a:r>
            <a:r>
              <a:rPr lang="en-CA" sz="2400" dirty="0"/>
              <a:t>Spark for everything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Don’t be dogmatic, seeing your tool as a hammer and every problem as a nail</a:t>
            </a:r>
            <a:endParaRPr lang="en-CA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 smtClean="0"/>
              <a:t>Analyst</a:t>
            </a:r>
            <a:r>
              <a:rPr lang="en-CA" sz="2000" dirty="0"/>
              <a:t>: everything is SQL!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 smtClean="0"/>
              <a:t>Data </a:t>
            </a:r>
            <a:r>
              <a:rPr lang="en-CA" sz="2000" dirty="0"/>
              <a:t>Scientist: everything is </a:t>
            </a:r>
            <a:r>
              <a:rPr lang="en-CA" sz="2000" dirty="0" smtClean="0"/>
              <a:t>machine learning!</a:t>
            </a:r>
            <a:endParaRPr lang="en-CA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 smtClean="0"/>
              <a:t>Operations </a:t>
            </a:r>
            <a:r>
              <a:rPr lang="en-CA" sz="2000" dirty="0"/>
              <a:t>Research Scientist: everything is </a:t>
            </a:r>
            <a:r>
              <a:rPr lang="en-CA" sz="2000" dirty="0" smtClean="0"/>
              <a:t>a linear program!</a:t>
            </a:r>
            <a:endParaRPr lang="en-CA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Choose </a:t>
            </a:r>
            <a:r>
              <a:rPr lang="en-CA" sz="2400" dirty="0"/>
              <a:t>the best tool for the job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Spark gave us a lot of flexibility around API (RDD</a:t>
            </a:r>
            <a:r>
              <a:rPr lang="en-CA" sz="2400" dirty="0"/>
              <a:t>, </a:t>
            </a:r>
            <a:r>
              <a:rPr lang="en-CA" sz="2400" dirty="0" err="1" smtClean="0"/>
              <a:t>Dataframe</a:t>
            </a:r>
            <a:r>
              <a:rPr lang="en-CA" sz="2400" dirty="0" smtClean="0"/>
              <a:t>, SQL), data types (columnar</a:t>
            </a:r>
            <a:r>
              <a:rPr lang="en-CA" sz="2400" dirty="0"/>
              <a:t>, </a:t>
            </a:r>
            <a:r>
              <a:rPr lang="en-CA" sz="2400" dirty="0" smtClean="0"/>
              <a:t>semi-structured) and storage (file</a:t>
            </a:r>
            <a:r>
              <a:rPr lang="en-CA" sz="2400" dirty="0"/>
              <a:t>, S3, </a:t>
            </a:r>
            <a:r>
              <a:rPr lang="en-CA" sz="2400" dirty="0" smtClean="0"/>
              <a:t>HDFS)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Flexibility benefitted not just engineers but also analysts, researchers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Useful even for smaller datasets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04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97" y="1797907"/>
            <a:ext cx="4036059" cy="4378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problem space: Inventory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62560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For </a:t>
            </a:r>
            <a:r>
              <a:rPr lang="en-CA" sz="2400" dirty="0"/>
              <a:t>every retail item Amazon carries, decide what % to put in each </a:t>
            </a:r>
            <a:r>
              <a:rPr lang="en-CA" sz="2400" dirty="0" smtClean="0"/>
              <a:t>warehouse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Put </a:t>
            </a:r>
            <a:r>
              <a:rPr lang="en-US" sz="2400" dirty="0"/>
              <a:t>things </a:t>
            </a:r>
            <a:r>
              <a:rPr lang="en-US" sz="2400" dirty="0" smtClean="0"/>
              <a:t>where </a:t>
            </a:r>
            <a:r>
              <a:rPr lang="en-US" sz="2400" dirty="0"/>
              <a:t>we think people will order them in the </a:t>
            </a:r>
            <a:r>
              <a:rPr lang="en-US" sz="2400" dirty="0" smtClean="0"/>
              <a:t>future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Constrained optimization problem: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200" dirty="0" smtClean="0"/>
              <a:t>Minimize fulfillment costs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200" dirty="0" smtClean="0"/>
              <a:t>Obey capacity limits at each warehouse</a:t>
            </a:r>
            <a:endParaRPr lang="en-US" sz="22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345" y="4036383"/>
            <a:ext cx="422189" cy="422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39562" y="4458572"/>
            <a:ext cx="117225" cy="404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22" y="3498195"/>
            <a:ext cx="261033" cy="359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44" y="3498195"/>
            <a:ext cx="261033" cy="359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49" y="4067867"/>
            <a:ext cx="261033" cy="3592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78" y="3762632"/>
            <a:ext cx="320886" cy="3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0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problem </a:t>
            </a:r>
            <a:r>
              <a:rPr lang="en-CA" dirty="0" smtClean="0"/>
              <a:t>space: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Displacement: most demand comes from big cities, but that where the smallest warehouses are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Seasonality: yearly demand shifts (textbooks, air conditioners, turkey fryers)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Multi orders: disadvantages smaller warehouses with less selection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Local availability: can’t fulfill same-day across the country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Different capacity constraints: labour, cubic storage, truck space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Different warehouse specializations: big/small items, hazmat, cold storage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47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108" y="3218935"/>
            <a:ext cx="3064476" cy="306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legacy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Daily datasets: </a:t>
            </a:r>
            <a:r>
              <a:rPr lang="en-CA" sz="2400" dirty="0"/>
              <a:t>tab-separated text (TSV) with </a:t>
            </a:r>
            <a:r>
              <a:rPr lang="en-CA" sz="2400" dirty="0" smtClean="0"/>
              <a:t>header, stored on NFS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Job</a:t>
            </a:r>
            <a:r>
              <a:rPr lang="en-CA" sz="2400" dirty="0"/>
              <a:t>: </a:t>
            </a:r>
            <a:r>
              <a:rPr lang="en-CA" sz="2400" dirty="0" smtClean="0"/>
              <a:t>read input, process using a Java class, write output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Job graph: jobs/datasets are vertices, input/output dependencies are edges</a:t>
            </a: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Fleet of worker hosts, take jobs from a central queue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Most datasets are &lt; 5GB/day, not that big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7308" y="6542903"/>
            <a:ext cx="59337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Image: https://</a:t>
            </a:r>
            <a:r>
              <a:rPr lang="en-CA" sz="800" dirty="0" smtClean="0"/>
              <a:t>commons.wikimedia.org/wiki/File:Hungarian_Antique_three-column_full-keyboard_cash_register_1902.jpg (CC BY-SA 3.0)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398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do these jobs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Load external inputs: data warehouse extracts, service calls, S3 downloads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Manipulate data: join, filter, aggregate, sort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Validate according to business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Mathematical optimizations: linear programming, min cost flow, 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Publish data externally: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200" dirty="0" smtClean="0"/>
              <a:t>Automated buying systems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200" dirty="0" smtClean="0"/>
              <a:t>Analysts, researchers, operations team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558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Throw everything into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Is this just an ETL system? Should we put all this into a data warehouse system?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TSV file is a lot like a DB table, many operations are very SQL-like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Some </a:t>
            </a:r>
            <a:r>
              <a:rPr lang="en-CA" sz="2400" dirty="0"/>
              <a:t>things can be expressed more concisely with </a:t>
            </a:r>
            <a:r>
              <a:rPr lang="en-CA" sz="2400" dirty="0" smtClean="0"/>
              <a:t>SQL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200" dirty="0" smtClean="0"/>
              <a:t>Beware the 700 </a:t>
            </a:r>
            <a:r>
              <a:rPr lang="en-CA" sz="2200" dirty="0"/>
              <a:t>line SQL Extract Of Death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We like </a:t>
            </a:r>
            <a:r>
              <a:rPr lang="en-CA" sz="2400" dirty="0"/>
              <a:t>to have the flexibility to have different programming </a:t>
            </a:r>
            <a:r>
              <a:rPr lang="en-CA" sz="2400" dirty="0" smtClean="0"/>
              <a:t>models, </a:t>
            </a:r>
            <a:r>
              <a:rPr lang="en-CA" sz="2400" dirty="0"/>
              <a:t>whatever solves the problem best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System works </a:t>
            </a:r>
            <a:r>
              <a:rPr lang="en-CA" sz="2400" dirty="0"/>
              <a:t>“well enough”, hard to build up the business </a:t>
            </a:r>
            <a:r>
              <a:rPr lang="en-CA" sz="2400" dirty="0" smtClean="0"/>
              <a:t>case to overhaul</a:t>
            </a: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01150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business case:</a:t>
            </a:r>
            <a:br>
              <a:rPr lang="en-CA" dirty="0" smtClean="0"/>
            </a:br>
            <a:r>
              <a:rPr lang="en-CA" dirty="0" smtClean="0"/>
              <a:t>a new inventory placement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One </a:t>
            </a:r>
            <a:r>
              <a:rPr lang="en-CA" sz="2400" dirty="0"/>
              <a:t>step would </a:t>
            </a:r>
            <a:r>
              <a:rPr lang="en-CA" sz="2400" dirty="0" smtClean="0"/>
              <a:t>produce an intermediate data set with a row for </a:t>
            </a:r>
            <a:r>
              <a:rPr lang="en-CA" sz="2400" dirty="0"/>
              <a:t>every combination of: item, warehouse, </a:t>
            </a:r>
            <a:r>
              <a:rPr lang="en-CA" sz="2400" dirty="0" smtClean="0"/>
              <a:t>geographic region</a:t>
            </a:r>
            <a:r>
              <a:rPr lang="en-CA" sz="2400" dirty="0"/>
              <a:t>, </a:t>
            </a:r>
            <a:r>
              <a:rPr lang="en-CA" sz="2400" dirty="0" smtClean="0"/>
              <a:t>shipping option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 smtClean="0"/>
              <a:t>Trillions </a:t>
            </a:r>
            <a:r>
              <a:rPr lang="en-CA" sz="2000" dirty="0"/>
              <a:t>of </a:t>
            </a:r>
            <a:r>
              <a:rPr lang="en-CA" sz="2000" dirty="0" smtClean="0"/>
              <a:t>combinations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 smtClean="0"/>
              <a:t>Also </a:t>
            </a:r>
            <a:r>
              <a:rPr lang="en-CA" sz="2000" dirty="0"/>
              <a:t>needs to be sorted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Again: throw </a:t>
            </a:r>
            <a:r>
              <a:rPr lang="en-CA" sz="2400" dirty="0"/>
              <a:t>everything into a database?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 smtClean="0"/>
              <a:t>Redshift: AWS data-warehouse-on-demand, scales to PB of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 smtClean="0"/>
              <a:t>Still limited </a:t>
            </a:r>
            <a:r>
              <a:rPr lang="en-CA" sz="2000" dirty="0"/>
              <a:t>to SQL interaction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What about Spark?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 smtClean="0"/>
              <a:t>Just set the 100TB </a:t>
            </a:r>
            <a:r>
              <a:rPr lang="en-CA" sz="2000" dirty="0"/>
              <a:t>sorting </a:t>
            </a:r>
            <a:r>
              <a:rPr lang="en-CA" sz="2000" dirty="0" smtClean="0"/>
              <a:t>record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 smtClean="0"/>
              <a:t>Flexible; could implement other parts of the algorithm, not just the sorting</a:t>
            </a:r>
            <a:endParaRPr lang="en-CA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Early 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Very easy to get started with Spark-shell + standalone mode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Wrote a proof-of-concept in 80 lines of (naïve) Scala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Included not </a:t>
            </a:r>
            <a:r>
              <a:rPr lang="en-CA" sz="2400" dirty="0"/>
              <a:t>just the sorting and TSV-handling code, but generated the </a:t>
            </a:r>
            <a:r>
              <a:rPr lang="en-CA" sz="2400" dirty="0" smtClean="0"/>
              <a:t>data set from source files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10x </a:t>
            </a:r>
            <a:r>
              <a:rPr lang="en-CA" sz="2400" dirty="0"/>
              <a:t>speedup </a:t>
            </a:r>
            <a:r>
              <a:rPr lang="en-CA" sz="2400" dirty="0" smtClean="0"/>
              <a:t>vs. earlier prototype code + UNIX sort (single host, subset of data)</a:t>
            </a: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Convinced </a:t>
            </a:r>
            <a:r>
              <a:rPr lang="en-CA" sz="2400" dirty="0"/>
              <a:t>us it was worth spending more time 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45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Integrating into our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Existing system used Java 7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Java 7 + Spark: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Java 8 + Lombok + Spark: not bad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Reuse </a:t>
            </a:r>
            <a:r>
              <a:rPr lang="en-CA" sz="2400" dirty="0"/>
              <a:t>our existing workflow system for </a:t>
            </a:r>
            <a:r>
              <a:rPr lang="en-CA" sz="2400" dirty="0" smtClean="0"/>
              <a:t>orchestration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Start on small datasets using Spark in standalone mode – can run on existing workers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Later enhancements: cluster on AWS EMR, use binary file format (Parquet), store files on S3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81463" y="2236573"/>
            <a:ext cx="643053" cy="6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13088</TotalTime>
  <Words>811</Words>
  <Application>Microsoft Office PowerPoint</Application>
  <PresentationFormat>Widescreen</PresentationFormat>
  <Paragraphs>98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Consolas</vt:lpstr>
      <vt:lpstr>Wingdings</vt:lpstr>
      <vt:lpstr>Retrospect</vt:lpstr>
      <vt:lpstr>Shoehorning Spark:</vt:lpstr>
      <vt:lpstr>Our problem space: Inventory Placement</vt:lpstr>
      <vt:lpstr>Our problem space: challenges</vt:lpstr>
      <vt:lpstr>Our legacy system</vt:lpstr>
      <vt:lpstr>What do these jobs do?</vt:lpstr>
      <vt:lpstr>Throw everything into a database?</vt:lpstr>
      <vt:lpstr>The business case: a new inventory placement algorithm</vt:lpstr>
      <vt:lpstr>Early experimentation</vt:lpstr>
      <vt:lpstr>Integrating into our existing system</vt:lpstr>
      <vt:lpstr>Benefits for analysts</vt:lpstr>
      <vt:lpstr>Benefits for analysts</vt:lpstr>
      <vt:lpstr>Overall lesson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in Amazon Forecasting</dc:title>
  <dc:creator>Zeev Lieber</dc:creator>
  <cp:lastModifiedBy>Amazon</cp:lastModifiedBy>
  <cp:revision>71</cp:revision>
  <dcterms:created xsi:type="dcterms:W3CDTF">2016-09-09T19:36:51Z</dcterms:created>
  <dcterms:modified xsi:type="dcterms:W3CDTF">2016-10-25T20:56:53Z</dcterms:modified>
</cp:coreProperties>
</file>