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5.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3" r:id="rId1"/>
    <p:sldMasterId id="2147483934" r:id="rId2"/>
    <p:sldMasterId id="2147483958" r:id="rId3"/>
    <p:sldMasterId id="2147483982" r:id="rId4"/>
    <p:sldMasterId id="2147484006" r:id="rId5"/>
    <p:sldMasterId id="2147484030" r:id="rId6"/>
  </p:sldMasterIdLst>
  <p:notesMasterIdLst>
    <p:notesMasterId r:id="rId31"/>
  </p:notesMasterIdLst>
  <p:handoutMasterIdLst>
    <p:handoutMasterId r:id="rId32"/>
  </p:handoutMasterIdLst>
  <p:sldIdLst>
    <p:sldId id="317" r:id="rId7"/>
    <p:sldId id="346" r:id="rId8"/>
    <p:sldId id="294" r:id="rId9"/>
    <p:sldId id="348" r:id="rId10"/>
    <p:sldId id="347" r:id="rId11"/>
    <p:sldId id="349" r:id="rId12"/>
    <p:sldId id="350" r:id="rId13"/>
    <p:sldId id="351" r:id="rId14"/>
    <p:sldId id="353" r:id="rId15"/>
    <p:sldId id="354" r:id="rId16"/>
    <p:sldId id="355" r:id="rId17"/>
    <p:sldId id="357" r:id="rId18"/>
    <p:sldId id="363" r:id="rId19"/>
    <p:sldId id="358" r:id="rId20"/>
    <p:sldId id="360" r:id="rId21"/>
    <p:sldId id="364" r:id="rId22"/>
    <p:sldId id="365" r:id="rId23"/>
    <p:sldId id="366" r:id="rId24"/>
    <p:sldId id="368" r:id="rId25"/>
    <p:sldId id="380" r:id="rId26"/>
    <p:sldId id="378" r:id="rId27"/>
    <p:sldId id="341" r:id="rId28"/>
    <p:sldId id="342" r:id="rId29"/>
    <p:sldId id="345"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orient="horz" pos="2931">
          <p15:clr>
            <a:srgbClr val="A4A3A4"/>
          </p15:clr>
        </p15:guide>
        <p15:guide id="3" orient="horz" pos="1869">
          <p15:clr>
            <a:srgbClr val="A4A3A4"/>
          </p15:clr>
        </p15:guide>
        <p15:guide id="4" orient="horz" pos="3093">
          <p15:clr>
            <a:srgbClr val="A4A3A4"/>
          </p15:clr>
        </p15:guide>
        <p15:guide id="5" orient="horz" pos="734">
          <p15:clr>
            <a:srgbClr val="A4A3A4"/>
          </p15:clr>
        </p15:guide>
        <p15:guide id="6" orient="horz" pos="143">
          <p15:clr>
            <a:srgbClr val="A4A3A4"/>
          </p15:clr>
        </p15:guide>
        <p15:guide id="7" orient="horz" pos="3022">
          <p15:clr>
            <a:srgbClr val="A4A3A4"/>
          </p15:clr>
        </p15:guide>
        <p15:guide id="8" orient="horz" pos="2439">
          <p15:clr>
            <a:srgbClr val="A4A3A4"/>
          </p15:clr>
        </p15:guide>
        <p15:guide id="9" orient="horz" pos="1298">
          <p15:clr>
            <a:srgbClr val="A4A3A4"/>
          </p15:clr>
        </p15:guide>
        <p15:guide id="10" pos="4702">
          <p15:clr>
            <a:srgbClr val="A4A3A4"/>
          </p15:clr>
        </p15:guide>
        <p15:guide id="11" pos="145">
          <p15:clr>
            <a:srgbClr val="A4A3A4"/>
          </p15:clr>
        </p15:guide>
        <p15:guide id="12" pos="4009">
          <p15:clr>
            <a:srgbClr val="A4A3A4"/>
          </p15:clr>
        </p15:guide>
        <p15:guide id="13" pos="5617">
          <p15:clr>
            <a:srgbClr val="A4A3A4"/>
          </p15:clr>
        </p15:guide>
        <p15:guide id="14" pos="5391">
          <p15:clr>
            <a:srgbClr val="A4A3A4"/>
          </p15:clr>
        </p15:guide>
        <p15:guide id="15" pos="2649">
          <p15:clr>
            <a:srgbClr val="A4A3A4"/>
          </p15:clr>
        </p15:guide>
        <p15:guide id="16" pos="3111">
          <p15:clr>
            <a:srgbClr val="A4A3A4"/>
          </p15:clr>
        </p15:guide>
        <p15:guide id="17" pos="1969">
          <p15:clr>
            <a:srgbClr val="A4A3A4"/>
          </p15:clr>
        </p15:guide>
        <p15:guide id="18" pos="3567">
          <p15:clr>
            <a:srgbClr val="A4A3A4"/>
          </p15:clr>
        </p15:guide>
        <p15:guide id="19" pos="3335">
          <p15:clr>
            <a:srgbClr val="A4A3A4"/>
          </p15:clr>
        </p15:guide>
        <p15:guide id="20" pos="375">
          <p15:clr>
            <a:srgbClr val="A4A3A4"/>
          </p15:clr>
        </p15:guide>
        <p15:guide id="21" pos="2423">
          <p15:clr>
            <a:srgbClr val="A4A3A4"/>
          </p15:clr>
        </p15:guide>
        <p15:guide id="22" pos="1290">
          <p15:clr>
            <a:srgbClr val="A4A3A4"/>
          </p15:clr>
        </p15:guide>
        <p15:guide id="23" pos="1059">
          <p15:clr>
            <a:srgbClr val="A4A3A4"/>
          </p15:clr>
        </p15:guide>
        <p15:guide id="24" pos="833">
          <p15:clr>
            <a:srgbClr val="A4A3A4"/>
          </p15:clr>
        </p15:guide>
        <p15:guide id="25" pos="607">
          <p15:clr>
            <a:srgbClr val="A4A3A4"/>
          </p15:clr>
        </p15:guide>
        <p15:guide id="26" pos="1519">
          <p15:clr>
            <a:srgbClr val="A4A3A4"/>
          </p15:clr>
        </p15:guide>
        <p15:guide id="27" pos="1752">
          <p15:clr>
            <a:srgbClr val="A4A3A4"/>
          </p15:clr>
        </p15:guide>
        <p15:guide id="28" pos="2882">
          <p15:clr>
            <a:srgbClr val="A4A3A4"/>
          </p15:clr>
        </p15:guide>
        <p15:guide id="29" pos="3792">
          <p15:clr>
            <a:srgbClr val="A4A3A4"/>
          </p15:clr>
        </p15:guide>
        <p15:guide id="30" pos="4240">
          <p15:clr>
            <a:srgbClr val="A4A3A4"/>
          </p15:clr>
        </p15:guide>
        <p15:guide id="31" pos="4467">
          <p15:clr>
            <a:srgbClr val="A4A3A4"/>
          </p15:clr>
        </p15:guide>
        <p15:guide id="32" pos="4919">
          <p15:clr>
            <a:srgbClr val="A4A3A4"/>
          </p15:clr>
        </p15:guide>
        <p15:guide id="33" pos="5154">
          <p15:clr>
            <a:srgbClr val="A4A3A4"/>
          </p15:clr>
        </p15:guide>
        <p15:guide id="34" pos="21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FF"/>
    <a:srgbClr val="5F93CD"/>
    <a:srgbClr val="25465B"/>
    <a:srgbClr val="311A37"/>
    <a:srgbClr val="000000"/>
    <a:srgbClr val="C0E6FF"/>
    <a:srgbClr val="7CC7FF"/>
    <a:srgbClr val="5FAAFA"/>
    <a:srgbClr val="5F6BCD"/>
    <a:srgbClr val="1529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8566" autoAdjust="0"/>
  </p:normalViewPr>
  <p:slideViewPr>
    <p:cSldViewPr snapToGrid="0" snapToObjects="1" showGuides="1">
      <p:cViewPr varScale="1">
        <p:scale>
          <a:sx n="105" d="100"/>
          <a:sy n="105" d="100"/>
        </p:scale>
        <p:origin x="264" y="176"/>
      </p:cViewPr>
      <p:guideLst>
        <p:guide orient="horz" pos="1618"/>
        <p:guide orient="horz" pos="2931"/>
        <p:guide orient="horz" pos="1869"/>
        <p:guide orient="horz" pos="3093"/>
        <p:guide orient="horz" pos="734"/>
        <p:guide orient="horz" pos="143"/>
        <p:guide orient="horz" pos="3022"/>
        <p:guide orient="horz" pos="2439"/>
        <p:guide orient="horz" pos="1298"/>
        <p:guide pos="4702"/>
        <p:guide pos="145"/>
        <p:guide pos="4009"/>
        <p:guide pos="5617"/>
        <p:guide pos="5391"/>
        <p:guide pos="2649"/>
        <p:guide pos="3111"/>
        <p:guide pos="1969"/>
        <p:guide pos="3567"/>
        <p:guide pos="3335"/>
        <p:guide pos="375"/>
        <p:guide pos="2423"/>
        <p:guide pos="1290"/>
        <p:guide pos="1059"/>
        <p:guide pos="833"/>
        <p:guide pos="607"/>
        <p:guide pos="1519"/>
        <p:guide pos="1752"/>
        <p:guide pos="2882"/>
        <p:guide pos="3792"/>
        <p:guide pos="4240"/>
        <p:guide pos="4467"/>
        <p:guide pos="4919"/>
        <p:guide pos="5154"/>
        <p:guide pos="2193"/>
      </p:guideLst>
    </p:cSldViewPr>
  </p:slideViewPr>
  <p:notesTextViewPr>
    <p:cViewPr>
      <p:scale>
        <a:sx n="100" d="100"/>
        <a:sy n="100" d="100"/>
      </p:scale>
      <p:origin x="0" y="0"/>
    </p:cViewPr>
  </p:notesTextViewPr>
  <p:sorterViewPr>
    <p:cViewPr>
      <p:scale>
        <a:sx n="140" d="100"/>
        <a:sy n="140" d="100"/>
      </p:scale>
      <p:origin x="0" y="144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98ABAA-88B4-2B47-AB83-605D271CFD6E}" type="datetimeFigureOut">
              <a:rPr lang="en-US" smtClean="0"/>
              <a:pPr/>
              <a:t>11/30/16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9CBB77-6DA5-CE4D-9298-B4CD71DDF6C4}" type="slidenum">
              <a:rPr lang="en-US" smtClean="0"/>
              <a:pPr/>
              <a:t>‹#›</a:t>
            </a:fld>
            <a:endParaRPr lang="en-US" dirty="0"/>
          </a:p>
        </p:txBody>
      </p:sp>
    </p:spTree>
    <p:extLst>
      <p:ext uri="{BB962C8B-B14F-4D97-AF65-F5344CB8AC3E}">
        <p14:creationId xmlns:p14="http://schemas.microsoft.com/office/powerpoint/2010/main" val="2462275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A9B0B-EDC5-3A45-9958-32D2299F5B1A}" type="datetimeFigureOut">
              <a:rPr lang="en-US" smtClean="0"/>
              <a:pPr/>
              <a:t>11/30/16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ED143-1506-434C-B47D-CBF33F177BEB}" type="slidenum">
              <a:rPr lang="en-US" smtClean="0"/>
              <a:pPr/>
              <a:t>‹#›</a:t>
            </a:fld>
            <a:endParaRPr lang="en-US" dirty="0"/>
          </a:p>
        </p:txBody>
      </p:sp>
    </p:spTree>
    <p:extLst>
      <p:ext uri="{BB962C8B-B14F-4D97-AF65-F5344CB8AC3E}">
        <p14:creationId xmlns:p14="http://schemas.microsoft.com/office/powerpoint/2010/main" val="3579393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137834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4721469"/>
            <a:ext cx="210312" cy="201168"/>
          </a:xfrm>
        </p:spPr>
        <p:txBody>
          <a:bodyPr/>
          <a:lstStyle>
            <a:lvl1pPr>
              <a:defRPr>
                <a:latin typeface="Arial"/>
                <a:cs typeface="Arial"/>
              </a:defRPr>
            </a:lvl1pPr>
          </a:lstStyle>
          <a:p>
            <a:fld id="{E4DBDE34-E9B5-E04F-B662-69720E4BCB53}" type="slidenum">
              <a:rPr lang="en-US" smtClean="0"/>
              <a:pPr/>
              <a:t>‹#›</a:t>
            </a:fld>
            <a:endParaRPr lang="en-US" dirty="0"/>
          </a:p>
        </p:txBody>
      </p:sp>
      <p:grpSp>
        <p:nvGrpSpPr>
          <p:cNvPr id="50" name="Group 49"/>
          <p:cNvGrpSpPr>
            <a:grpSpLocks noChangeAspect="1"/>
          </p:cNvGrpSpPr>
          <p:nvPr userDrawn="1"/>
        </p:nvGrpSpPr>
        <p:grpSpPr>
          <a:xfrm>
            <a:off x="8438077" y="4729112"/>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sp>
        <p:nvSpPr>
          <p:cNvPr id="7" name="Footer Placeholder 6"/>
          <p:cNvSpPr>
            <a:spLocks noGrp="1"/>
          </p:cNvSpPr>
          <p:nvPr>
            <p:ph type="ftr" sz="quarter" idx="13"/>
          </p:nvPr>
        </p:nvSpPr>
        <p:spPr>
          <a:xfrm>
            <a:off x="960120" y="4721469"/>
            <a:ext cx="2895600" cy="201168"/>
          </a:xfrm>
        </p:spPr>
        <p:txBody>
          <a:bodyPr/>
          <a:lstStyle>
            <a:lvl1pPr>
              <a:defRPr>
                <a:latin typeface="Arial"/>
                <a:cs typeface="Arial"/>
              </a:defRPr>
            </a:lvl1pPr>
          </a:lstStyle>
          <a:p>
            <a:r>
              <a:rPr lang="en-US" dirty="0" smtClean="0"/>
              <a:t>World of Watson 2016 </a:t>
            </a:r>
            <a:endParaRPr lang="de-DE" dirty="0" smtClean="0"/>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r>
              <a:rPr lang="en-US" dirty="0" smtClean="0"/>
              <a:t>10/25/16</a:t>
            </a:r>
            <a:endParaRPr lang="en-US" dirty="0"/>
          </a:p>
        </p:txBody>
      </p:sp>
      <p:sp>
        <p:nvSpPr>
          <p:cNvPr id="11" name="Title 10"/>
          <p:cNvSpPr>
            <a:spLocks noGrp="1"/>
          </p:cNvSpPr>
          <p:nvPr>
            <p:ph type="title"/>
          </p:nvPr>
        </p:nvSpPr>
        <p:spPr>
          <a:xfrm>
            <a:off x="228600" y="173736"/>
            <a:ext cx="2834640" cy="1600200"/>
          </a:xfrm>
        </p:spPr>
        <p:txBody>
          <a:bodyPr/>
          <a:lstStyle>
            <a:lvl1pPr>
              <a:defRPr>
                <a:solidFill>
                  <a:schemeClr val="accent5"/>
                </a:solidFill>
                <a:latin typeface="Arial"/>
                <a:cs typeface="Arial"/>
              </a:defRPr>
            </a:lvl1pPr>
          </a:lstStyle>
          <a:p>
            <a:r>
              <a:rPr lang="en-US" smtClean="0"/>
              <a:t>Click to edit Master title style</a:t>
            </a:r>
            <a:endParaRPr lang="en-US" dirty="0"/>
          </a:p>
        </p:txBody>
      </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4243756"/>
            <a:ext cx="924560" cy="675462"/>
          </a:xfrm>
          <a:prstGeom prst="rect">
            <a:avLst/>
          </a:prstGeom>
        </p:spPr>
      </p:pic>
    </p:spTree>
    <p:extLst>
      <p:ext uri="{BB962C8B-B14F-4D97-AF65-F5344CB8AC3E}">
        <p14:creationId xmlns:p14="http://schemas.microsoft.com/office/powerpoint/2010/main" val="8890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96579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0E99EEC-E697-1D4F-91F9-0960174B1D85}"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103557902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3B7FCAF-9995-BF4F-B976-CF34E3157E81}"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5664200"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760910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127E43-C295-2849-B3FE-13307F1DF7B6}"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3068104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E1535497-4BF6-954E-BC73-1F03B635A34C}"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36983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6DF2B8C-1C49-C04D-815A-796F39E5E3EF}"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8380608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5481BB0-EF9B-F642-9E54-BA69D468CB27}"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380812531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4F8DEAC-E041-0F48-8413-E8D5734019DA}"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474780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17F77DDC-014D-314F-82D8-68E3A3F9B9EA}"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54874838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8F311E8-8CE3-3849-970B-13886754ED9D}"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4807737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AAA8B0-0193-E54F-A8A9-2A7F41957EA2}"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470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1965960"/>
            <a:ext cx="2103120" cy="457200"/>
          </a:xfrm>
        </p:spPr>
        <p:txBody>
          <a:bodyPr/>
          <a:lstStyle>
            <a:lvl1pPr>
              <a:defRPr sz="1000"/>
            </a:lvl1pPr>
            <a:lvl2pPr>
              <a:defRPr sz="1000"/>
            </a:lvl2pPr>
            <a:lvl3pPr>
              <a:defRPr sz="100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000"/>
            </a:lvl1pPr>
            <a:lvl2pPr>
              <a:defRPr sz="1000"/>
            </a:lvl2pPr>
            <a:lvl3pPr>
              <a:defRPr sz="100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000"/>
            </a:lvl1pPr>
            <a:lvl2pPr>
              <a:defRPr sz="1000"/>
            </a:lvl2pPr>
            <a:lvl3pPr>
              <a:defRPr sz="100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000"/>
            </a:lvl1pPr>
            <a:lvl2pPr>
              <a:defRPr sz="1000"/>
            </a:lvl2pPr>
            <a:lvl3pPr>
              <a:defRPr sz="100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000"/>
            </a:lvl1pPr>
            <a:lvl2pPr>
              <a:defRPr sz="1000"/>
            </a:lvl2pPr>
            <a:lvl3pPr>
              <a:defRPr sz="100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000"/>
            </a:lvl1pPr>
            <a:lvl2pPr>
              <a:defRPr sz="1000"/>
            </a:lvl2pPr>
            <a:lvl3pPr>
              <a:defRPr sz="100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782607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DF616A9-ACDA-384D-94EE-CEE0C65923CF}"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7554225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410EB2-A4BE-9E4B-AAEE-8592C2EADD5E}"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4402773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4FF674-575F-0B4F-A085-277F5E42D87C}"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7860341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9CEA41-29FB-884D-B747-DDB7E7241D9E}"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230253052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C20565-1015-BD46-901B-E796CCA46AE7}" type="datetime1">
              <a:rPr lang="en-US" smtClean="0">
                <a:solidFill>
                  <a:srgbClr val="464646"/>
                </a:solidFill>
              </a:rPr>
              <a:pPr/>
              <a:t>11/30/16</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83048705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F6FAE-3A70-E14D-9F22-A482259861B1}" type="datetime1">
              <a:rPr lang="en-US" smtClean="0">
                <a:solidFill>
                  <a:srgbClr val="464646"/>
                </a:solidFill>
              </a:rPr>
              <a:pPr/>
              <a:t>11/30/16</a:t>
            </a:fld>
            <a:endParaRPr lang="en-US" dirty="0">
              <a:solidFill>
                <a:srgbClr val="464646"/>
              </a:solidFill>
            </a:endParaRPr>
          </a:p>
        </p:txBody>
      </p:sp>
      <p:sp>
        <p:nvSpPr>
          <p:cNvPr id="3" name="Footer Placeholder 2"/>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4" name="Slide Number Placeholder 3"/>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107050787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solidFill>
                  <a:srgbClr val="464646"/>
                </a:solidFill>
              </a:rPr>
              <a:pPr/>
              <a:t>‹#›</a:t>
            </a:fld>
            <a:endParaRPr lang="en-US" dirty="0">
              <a:solidFill>
                <a:srgbClr val="464646"/>
              </a:solidFill>
            </a:endParaRPr>
          </a:p>
        </p:txBody>
      </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en-US" dirty="0" smtClean="0">
                <a:solidFill>
                  <a:srgbClr val="464646"/>
                </a:solidFill>
              </a:rPr>
              <a:t>World of Watson 2016 </a:t>
            </a:r>
            <a:endParaRPr lang="de-DE" dirty="0" smtClean="0">
              <a:solidFill>
                <a:srgbClr val="464646"/>
              </a:solidFill>
            </a:endParaRPr>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12807163-E4D4-A843-82BE-95CE2C0D2DC2}" type="datetime1">
              <a:rPr lang="en-US" smtClean="0">
                <a:solidFill>
                  <a:srgbClr val="464646"/>
                </a:solidFill>
              </a:rPr>
              <a:pPr/>
              <a:t>11/30/16</a:t>
            </a:fld>
            <a:endParaRPr lang="en-US" dirty="0">
              <a:solidFill>
                <a:srgbClr val="464646"/>
              </a:solidFill>
            </a:endParaRPr>
          </a:p>
        </p:txBody>
      </p:sp>
      <p:sp>
        <p:nvSpPr>
          <p:cNvPr id="11" name="Title 10"/>
          <p:cNvSpPr>
            <a:spLocks noGrp="1"/>
          </p:cNvSpPr>
          <p:nvPr>
            <p:ph type="title"/>
          </p:nvPr>
        </p:nvSpPr>
        <p:spPr>
          <a:xfrm>
            <a:off x="228600" y="173736"/>
            <a:ext cx="2834640" cy="1600200"/>
          </a:xfrm>
        </p:spPr>
        <p:txBody>
          <a:bodyPr/>
          <a:lstStyle>
            <a:lvl1pPr>
              <a:defRPr>
                <a:solidFill>
                  <a:schemeClr val="accent5"/>
                </a:solidFill>
                <a:latin typeface="Arial"/>
                <a:cs typeface="Arial"/>
              </a:defRPr>
            </a:lvl1pPr>
          </a:lstStyle>
          <a:p>
            <a:r>
              <a:rPr lang="en-US" dirty="0" smtClean="0"/>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9912" y="4727448"/>
            <a:ext cx="473624" cy="192024"/>
          </a:xfrm>
          <a:prstGeom prst="rect">
            <a:avLst/>
          </a:prstGeom>
        </p:spPr>
      </p:pic>
    </p:spTree>
    <p:extLst>
      <p:ext uri="{BB962C8B-B14F-4D97-AF65-F5344CB8AC3E}">
        <p14:creationId xmlns:p14="http://schemas.microsoft.com/office/powerpoint/2010/main" val="393080173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Divider">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AEC4944-0F9E-EE4C-966C-AB41233CF8F9}" type="datetime1">
              <a:rPr lang="en-US" smtClean="0">
                <a:solidFill>
                  <a:srgbClr val="464646"/>
                </a:solidFill>
              </a:rPr>
              <a:pPr/>
              <a:t>11/30/16</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de-DE" dirty="0" smtClean="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22083894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7927C52A-85F2-844F-9C75-92E83C5797D8}"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95193420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7D060B-4AD2-A14D-954E-F7EEAA7E3CF8}"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8160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47178643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BD96D4C-0C19-F240-8764-600DEFA3D040}"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422677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C8F95F-7974-9141-A343-83350CD7C6D9}"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1798756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CD8A9D-D617-A848-821B-F9DE402B8A6F}"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318807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0E99EEC-E697-1D4F-91F9-0960174B1D85}"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144794289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3B7FCAF-9995-BF4F-B976-CF34E3157E81}"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5664200"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157679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127E43-C295-2849-B3FE-13307F1DF7B6}"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681157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E1535497-4BF6-954E-BC73-1F03B635A34C}"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927709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6DF2B8C-1C49-C04D-815A-796F39E5E3EF}"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279143976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5481BB0-EF9B-F642-9E54-BA69D468CB27}"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372679206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4F8DEAC-E041-0F48-8413-E8D5734019DA}"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1296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88416395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17F77DDC-014D-314F-82D8-68E3A3F9B9EA}"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108404911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8F311E8-8CE3-3849-970B-13886754ED9D}"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3999564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AAA8B0-0193-E54F-A8A9-2A7F41957EA2}"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475168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DF616A9-ACDA-384D-94EE-CEE0C65923CF}"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70041663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410EB2-A4BE-9E4B-AAEE-8592C2EADD5E}"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85076717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4FF674-575F-0B4F-A085-277F5E42D87C}"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4949059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9CEA41-29FB-884D-B747-DDB7E7241D9E}"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229891095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C20565-1015-BD46-901B-E796CCA46AE7}" type="datetime1">
              <a:rPr lang="en-US" smtClean="0">
                <a:solidFill>
                  <a:srgbClr val="464646"/>
                </a:solidFill>
              </a:rPr>
              <a:pPr/>
              <a:t>11/30/16</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47433776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F6FAE-3A70-E14D-9F22-A482259861B1}" type="datetime1">
              <a:rPr lang="en-US" smtClean="0">
                <a:solidFill>
                  <a:srgbClr val="464646"/>
                </a:solidFill>
              </a:rPr>
              <a:pPr/>
              <a:t>11/30/16</a:t>
            </a:fld>
            <a:endParaRPr lang="en-US" dirty="0">
              <a:solidFill>
                <a:srgbClr val="464646"/>
              </a:solidFill>
            </a:endParaRPr>
          </a:p>
        </p:txBody>
      </p:sp>
      <p:sp>
        <p:nvSpPr>
          <p:cNvPr id="3" name="Footer Placeholder 2"/>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4" name="Slide Number Placeholder 3"/>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2604757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7576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906538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8017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FAC702-1C04-C84E-B774-A0EB854DD926}"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1283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6C745D-FCDC-A841-9F87-F1A56B3DA61D}"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385073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899122-0F40-1240-B15B-E8CA2E450D94}"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Title 7"/>
          <p:cNvSpPr>
            <a:spLocks noGrp="1"/>
          </p:cNvSpPr>
          <p:nvPr>
            <p:ph type="title"/>
          </p:nvPr>
        </p:nvSpPr>
        <p:spPr>
          <a:xfrm>
            <a:off x="228600" y="137160"/>
            <a:ext cx="4251960" cy="4343400"/>
          </a:xfrm>
        </p:spPr>
        <p:txBody>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188996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4" name="Footer Placeholder 3"/>
          <p:cNvSpPr>
            <a:spLocks noGrp="1"/>
          </p:cNvSpPr>
          <p:nvPr>
            <p:ph type="ftr" sz="quarter" idx="11"/>
          </p:nvPr>
        </p:nvSpPr>
        <p:spPr/>
        <p:txBody>
          <a:bodyPr/>
          <a:lstStyle/>
          <a:p>
            <a:r>
              <a:rPr lang="en-US" dirty="0" smtClean="0"/>
              <a:t>World of Watson 2016 </a:t>
            </a:r>
            <a:endParaRPr lang="de-DE" dirty="0" smtClean="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112259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CD7C53-17AD-AA4A-BE2E-6E71F7D13EF0}"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smtClean="0"/>
              <a:t>Click to edit Master title style</a:t>
            </a:r>
            <a:endParaRPr lang="en-US" dirty="0"/>
          </a:p>
        </p:txBody>
      </p:sp>
    </p:spTree>
    <p:extLst>
      <p:ext uri="{BB962C8B-B14F-4D97-AF65-F5344CB8AC3E}">
        <p14:creationId xmlns:p14="http://schemas.microsoft.com/office/powerpoint/2010/main" val="2557419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E93B26-1DDB-2B45-BD7A-C32C1D45867B}"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smtClean="0"/>
              <a:t>Click to edit Master title style</a:t>
            </a:r>
            <a:endParaRPr lang="en-US" dirty="0"/>
          </a:p>
        </p:txBody>
      </p:sp>
    </p:spTree>
    <p:extLst>
      <p:ext uri="{BB962C8B-B14F-4D97-AF65-F5344CB8AC3E}">
        <p14:creationId xmlns:p14="http://schemas.microsoft.com/office/powerpoint/2010/main" val="209968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D29A2A-FDCB-C54F-AAFC-263EEF0D0999}" type="datetime1">
              <a:rPr lang="en-US" smtClean="0"/>
              <a:pPr/>
              <a:t>11/30/16</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
        <p:nvSpPr>
          <p:cNvPr id="6" name="Title 5"/>
          <p:cNvSpPr>
            <a:spLocks noGrp="1"/>
          </p:cNvSpPr>
          <p:nvPr>
            <p:ph type="title"/>
          </p:nvPr>
        </p:nvSpPr>
        <p:spPr>
          <a:xfrm>
            <a:off x="228600" y="137160"/>
            <a:ext cx="5706166" cy="4343400"/>
          </a:xfrm>
        </p:spPr>
        <p:txBody>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1523957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533F9-1111-4840-8D6D-A535A67476FB}" type="datetime1">
              <a:rPr lang="en-US" smtClean="0"/>
              <a:pPr/>
              <a:t>11/30/16</a:t>
            </a:fld>
            <a:endParaRPr lang="en-US" dirty="0"/>
          </a:p>
        </p:txBody>
      </p:sp>
      <p:sp>
        <p:nvSpPr>
          <p:cNvPr id="3" name="Footer Placeholder 2"/>
          <p:cNvSpPr>
            <a:spLocks noGrp="1"/>
          </p:cNvSpPr>
          <p:nvPr>
            <p:ph type="ftr" sz="quarter" idx="11"/>
          </p:nvPr>
        </p:nvSpPr>
        <p:spPr/>
        <p:txBody>
          <a:bodyPr/>
          <a:lstStyle/>
          <a:p>
            <a:r>
              <a:rPr lang="en-US" dirty="0" smtClean="0"/>
              <a:t>World of Watson 2016 </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1918286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en-US" dirty="0" smtClean="0"/>
              <a:t>World of Watson 2016 </a:t>
            </a:r>
            <a:endParaRPr lang="de-DE" dirty="0" smtClean="0"/>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12807163-E4D4-A843-82BE-95CE2C0D2DC2}" type="datetime1">
              <a:rPr lang="en-US" smtClean="0"/>
              <a:pPr/>
              <a:t>11/30/16</a:t>
            </a:fld>
            <a:endParaRPr lang="en-US" dirty="0"/>
          </a:p>
        </p:txBody>
      </p:sp>
      <p:sp>
        <p:nvSpPr>
          <p:cNvPr id="11" name="Title 10"/>
          <p:cNvSpPr>
            <a:spLocks noGrp="1"/>
          </p:cNvSpPr>
          <p:nvPr>
            <p:ph type="title"/>
          </p:nvPr>
        </p:nvSpPr>
        <p:spPr>
          <a:xfrm>
            <a:off x="228600" y="173736"/>
            <a:ext cx="2834640" cy="1600200"/>
          </a:xfrm>
        </p:spPr>
        <p:txBody>
          <a:bodyPr/>
          <a:lstStyle>
            <a:lvl1pPr>
              <a:defRPr>
                <a:solidFill>
                  <a:schemeClr val="accent5"/>
                </a:solidFill>
                <a:latin typeface="Arial"/>
                <a:cs typeface="Arial"/>
              </a:defRPr>
            </a:lvl1pPr>
          </a:lstStyle>
          <a:p>
            <a:r>
              <a:rPr lang="en-US" dirty="0" smtClean="0"/>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9912" y="4727448"/>
            <a:ext cx="473624" cy="192024"/>
          </a:xfrm>
          <a:prstGeom prst="rect">
            <a:avLst/>
          </a:prstGeom>
        </p:spPr>
      </p:pic>
    </p:spTree>
    <p:extLst>
      <p:ext uri="{BB962C8B-B14F-4D97-AF65-F5344CB8AC3E}">
        <p14:creationId xmlns:p14="http://schemas.microsoft.com/office/powerpoint/2010/main" val="68602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AEC4944-0F9E-EE4C-966C-AB41233CF8F9}" type="datetime1">
              <a:rPr lang="en-US" smtClean="0"/>
              <a:pPr/>
              <a:t>11/30/16</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de-DE" dirty="0" smtClean="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4212792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7927C52A-85F2-844F-9C75-92E83C5797D8}" type="datetime1">
              <a:rPr lang="en-US" noProof="0" smtClean="0"/>
              <a:pPr/>
              <a:t>11/30/16</a:t>
            </a:fld>
            <a:endParaRPr lang="en-US" noProof="0" dirty="0"/>
          </a:p>
        </p:txBody>
      </p:sp>
      <p:sp>
        <p:nvSpPr>
          <p:cNvPr id="5" name="Footer Placeholder 4"/>
          <p:cNvSpPr>
            <a:spLocks noGrp="1"/>
          </p:cNvSpPr>
          <p:nvPr>
            <p:ph type="ftr" sz="quarter" idx="11"/>
          </p:nvPr>
        </p:nvSpPr>
        <p:spPr/>
        <p:txBody>
          <a:bodyPr/>
          <a:lstStyle/>
          <a:p>
            <a:r>
              <a:rPr lang="en-US" noProof="0" dirty="0" smtClean="0"/>
              <a:t>World of Watson 2016 </a:t>
            </a:r>
            <a:endParaRPr lang="en-US" noProof="0"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8519250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7D060B-4AD2-A14D-954E-F7EEAA7E3CF8}"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674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BD96D4C-0C19-F240-8764-600DEFA3D040}"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08351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C8F95F-7974-9141-A343-83350CD7C6D9}"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291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noProof="0" dirty="0" smtClean="0"/>
              <a:t>World of Watson 2016 </a:t>
            </a:r>
            <a:endParaRPr lang="en-US" noProof="0"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957424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CD8A9D-D617-A848-821B-F9DE402B8A6F}"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16134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0E99EEC-E697-1D4F-91F9-0960174B1D85}"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606752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3B7FCAF-9995-BF4F-B976-CF34E3157E81}"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Content Placeholder 2"/>
          <p:cNvSpPr>
            <a:spLocks noGrp="1"/>
          </p:cNvSpPr>
          <p:nvPr>
            <p:ph idx="14"/>
          </p:nvPr>
        </p:nvSpPr>
        <p:spPr>
          <a:xfrm>
            <a:off x="5664200"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31042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127E43-C295-2849-B3FE-13307F1DF7B6}"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30434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E1535497-4BF6-954E-BC73-1F03B635A34C}"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92024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F6DF2B8C-1C49-C04D-815A-796F39E5E3EF}"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5826634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5481BB0-EF9B-F642-9E54-BA69D468CB27}"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746644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4F8DEAC-E041-0F48-8413-E8D5734019DA}"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79140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17F77DDC-014D-314F-82D8-68E3A3F9B9EA}"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4615813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8F311E8-8CE3-3849-970B-13886754ED9D}"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3332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44378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AAA8B0-0193-E54F-A8A9-2A7F41957EA2}"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33493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DF616A9-ACDA-384D-94EE-CEE0C65923CF}"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744163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E410EB2-A4BE-9E4B-AAEE-8592C2EADD5E}"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27456912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4FF674-575F-0B4F-A085-277F5E42D87C}"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1894838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9CEA41-29FB-884D-B747-DDB7E7241D9E}"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10326557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C20565-1015-BD46-901B-E796CCA46AE7}" type="datetime1">
              <a:rPr lang="en-US" smtClean="0"/>
              <a:pPr/>
              <a:t>11/30/16</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9364278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F6FAE-3A70-E14D-9F22-A482259861B1}" type="datetime1">
              <a:rPr lang="en-US" smtClean="0"/>
              <a:pPr/>
              <a:t>11/30/16</a:t>
            </a:fld>
            <a:endParaRPr lang="en-US" dirty="0"/>
          </a:p>
        </p:txBody>
      </p:sp>
      <p:sp>
        <p:nvSpPr>
          <p:cNvPr id="3" name="Footer Placeholder 2"/>
          <p:cNvSpPr>
            <a:spLocks noGrp="1"/>
          </p:cNvSpPr>
          <p:nvPr>
            <p:ph type="ftr" sz="quarter" idx="11"/>
          </p:nvPr>
        </p:nvSpPr>
        <p:spPr/>
        <p:txBody>
          <a:bodyPr/>
          <a:lstStyle/>
          <a:p>
            <a:r>
              <a:rPr lang="en-US" dirty="0" smtClean="0"/>
              <a:t>World of Watson 2016 </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2256180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en-US" dirty="0" smtClean="0"/>
              <a:t>World of Watson 2016 </a:t>
            </a:r>
            <a:endParaRPr lang="de-DE" dirty="0" smtClean="0"/>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CD56B517-5A93-6F42-A0B5-23E8A7204B74}" type="datetime1">
              <a:rPr lang="en-US" smtClean="0"/>
              <a:pPr/>
              <a:t>11/30/16</a:t>
            </a:fld>
            <a:endParaRPr lang="en-US" dirty="0"/>
          </a:p>
        </p:txBody>
      </p:sp>
      <p:sp>
        <p:nvSpPr>
          <p:cNvPr id="11" name="Title 10"/>
          <p:cNvSpPr>
            <a:spLocks noGrp="1"/>
          </p:cNvSpPr>
          <p:nvPr>
            <p:ph type="title"/>
          </p:nvPr>
        </p:nvSpPr>
        <p:spPr>
          <a:xfrm>
            <a:off x="228600" y="173736"/>
            <a:ext cx="2834640" cy="1600200"/>
          </a:xfrm>
        </p:spPr>
        <p:txBody>
          <a:bodyPr/>
          <a:lstStyle>
            <a:lvl1pPr>
              <a:defRPr>
                <a:solidFill>
                  <a:srgbClr val="5AAAFA"/>
                </a:solidFill>
                <a:latin typeface="Arial"/>
                <a:cs typeface="Arial"/>
              </a:defRPr>
            </a:lvl1pPr>
          </a:lstStyle>
          <a:p>
            <a:r>
              <a:rPr lang="en-US" dirty="0" smtClean="0"/>
              <a:t>Click to edit Master title style</a:t>
            </a:r>
            <a:endParaRPr lang="en-US" dirty="0"/>
          </a:p>
        </p:txBody>
      </p:sp>
      <p:grpSp>
        <p:nvGrpSpPr>
          <p:cNvPr id="49" name="Group 48"/>
          <p:cNvGrpSpPr>
            <a:grpSpLocks noChangeAspect="1"/>
          </p:cNvGrpSpPr>
          <p:nvPr userDrawn="1"/>
        </p:nvGrpSpPr>
        <p:grpSpPr>
          <a:xfrm>
            <a:off x="8438077" y="4729112"/>
            <a:ext cx="473837" cy="192024"/>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4243756"/>
            <a:ext cx="924560" cy="675462"/>
          </a:xfrm>
          <a:prstGeom prst="rect">
            <a:avLst/>
          </a:prstGeom>
        </p:spPr>
      </p:pic>
    </p:spTree>
    <p:extLst>
      <p:ext uri="{BB962C8B-B14F-4D97-AF65-F5344CB8AC3E}">
        <p14:creationId xmlns:p14="http://schemas.microsoft.com/office/powerpoint/2010/main" val="38910366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lgn="l">
              <a:defRPr/>
            </a:lvl1pPr>
          </a:lstStyle>
          <a:p>
            <a:fld id="{00479809-2BA4-1947-8D1E-1C886EF5F905}" type="datetime1">
              <a:rPr lang="en-US" smtClean="0"/>
              <a:pPr/>
              <a:t>11/30/16</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de-DE" dirty="0" smtClean="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3288684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lvl1pPr algn="l">
              <a:defRPr/>
            </a:lvl1pPr>
          </a:lstStyle>
          <a:p>
            <a:fld id="{1F251525-FD94-9242-B371-600555C3594D}"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noProof="0" dirty="0" smtClean="0"/>
              <a:t>World of Watson 2016 </a:t>
            </a:r>
            <a:endParaRPr lang="en-US" noProof="0"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72306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08971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0BC05276-8D62-5A47-A512-1E2A7DFCB8A6}"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095892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D634AD20-0820-3846-8DE6-D9D21FE4C10F}"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45693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2F736659-F46F-2840-A037-AE631F077A0A}"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94987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lgn="l">
              <a:defRPr/>
            </a:lvl1pPr>
          </a:lstStyle>
          <a:p>
            <a:fld id="{4D1D1F99-B3BB-A34A-B46B-022BE0027057}"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04752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51B93981-56FF-4746-B811-416FF7111ED0}"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15640568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97E90653-EA39-884D-A278-6C73B8DBD982}"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Content Placeholder 2"/>
          <p:cNvSpPr>
            <a:spLocks noGrp="1"/>
          </p:cNvSpPr>
          <p:nvPr>
            <p:ph idx="14"/>
          </p:nvPr>
        </p:nvSpPr>
        <p:spPr>
          <a:xfrm>
            <a:off x="5664200"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75667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DE3C75DF-7524-134E-8497-210E801B98A9}"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92225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2414016"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4572000"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739128"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lgn="l">
              <a:defRPr/>
            </a:lvl1pPr>
          </a:lstStyle>
          <a:p>
            <a:fld id="{663AC932-F55A-A944-8690-D7469995EF08}"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2414016"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4572000"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6739128"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88102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lgn="l">
              <a:defRPr/>
            </a:lvl1pPr>
          </a:lstStyle>
          <a:p>
            <a:fld id="{92A7A92B-13C3-DE4F-8797-5B0F6CD0200A}"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4907584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622D5F1B-FA09-1F44-BF70-377979358517}"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45436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78523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E64F0FBC-A411-8E4F-9C23-80F872F27F33}"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45748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lgn="l">
              <a:defRPr/>
            </a:lvl1pPr>
          </a:lstStyle>
          <a:p>
            <a:fld id="{F6E45ABF-F5DF-664F-B5FF-DDE11E629DA5}"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8331117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5E236494-62B1-0248-9851-03D24B157FF2}"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651299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50ECEA24-6635-A44C-90C7-DF9E7D8A537B}"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0516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2AA1F201-E19D-7C47-A45F-17C4F54E7AE9}"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3513185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04F6DBE2-0D34-8042-9274-1FD3FB0BD165}"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243667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13E512D8-BC32-CF4C-9553-CDB677E9E15E}"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29423462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lgn="l">
              <a:defRPr/>
            </a:lvl1pPr>
          </a:lstStyle>
          <a:p>
            <a:fld id="{B188B0EB-34FE-FA4F-B050-8B6B7A5EDC94}"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17871726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lgn="l">
              <a:defRPr/>
            </a:lvl1pPr>
          </a:lstStyle>
          <a:p>
            <a:fld id="{297B8DA9-D0C6-9742-855E-175CFCE0AFBF}" type="datetime1">
              <a:rPr lang="en-US" smtClean="0"/>
              <a:pPr/>
              <a:t>11/30/16</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26161726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l">
              <a:defRPr/>
            </a:lvl1pPr>
          </a:lstStyle>
          <a:p>
            <a:fld id="{5D18BBF6-935E-8E4A-BDDF-DE5CDA461567}" type="datetime1">
              <a:rPr lang="en-US" smtClean="0"/>
              <a:pPr/>
              <a:t>11/30/16</a:t>
            </a:fld>
            <a:endParaRPr lang="en-US" dirty="0"/>
          </a:p>
        </p:txBody>
      </p:sp>
      <p:sp>
        <p:nvSpPr>
          <p:cNvPr id="3" name="Footer Placeholder 2"/>
          <p:cNvSpPr>
            <a:spLocks noGrp="1"/>
          </p:cNvSpPr>
          <p:nvPr>
            <p:ph type="ftr" sz="quarter" idx="11"/>
          </p:nvPr>
        </p:nvSpPr>
        <p:spPr/>
        <p:txBody>
          <a:bodyPr/>
          <a:lstStyle/>
          <a:p>
            <a:r>
              <a:rPr lang="en-US" dirty="0" smtClean="0"/>
              <a:t>World of Watson 2016 </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160933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586777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en-US" dirty="0" smtClean="0"/>
              <a:t>World of Watson 2016 </a:t>
            </a:r>
            <a:endParaRPr lang="de-DE" dirty="0" smtClean="0"/>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94B27EFB-732B-1040-B97A-EE337F6CAE96}" type="datetime1">
              <a:rPr lang="en-US" smtClean="0"/>
              <a:pPr/>
              <a:t>11/30/16</a:t>
            </a:fld>
            <a:endParaRPr lang="en-US" dirty="0"/>
          </a:p>
        </p:txBody>
      </p:sp>
      <p:sp>
        <p:nvSpPr>
          <p:cNvPr id="11" name="Title 10"/>
          <p:cNvSpPr>
            <a:spLocks noGrp="1"/>
          </p:cNvSpPr>
          <p:nvPr>
            <p:ph type="title"/>
          </p:nvPr>
        </p:nvSpPr>
        <p:spPr>
          <a:xfrm>
            <a:off x="228600" y="173736"/>
            <a:ext cx="2834640" cy="1600200"/>
          </a:xfrm>
        </p:spPr>
        <p:txBody>
          <a:bodyPr/>
          <a:lstStyle>
            <a:lvl1pPr>
              <a:defRPr>
                <a:solidFill>
                  <a:srgbClr val="5AAAFA"/>
                </a:solidFill>
                <a:latin typeface="Arial"/>
                <a:cs typeface="Arial"/>
              </a:defRPr>
            </a:lvl1pPr>
          </a:lstStyle>
          <a:p>
            <a:r>
              <a:rPr lang="en-US" dirty="0" smtClean="0"/>
              <a:t>Click to edit Master title style</a:t>
            </a:r>
            <a:endParaRPr lang="en-US" dirty="0"/>
          </a:p>
        </p:txBody>
      </p:sp>
      <p:grpSp>
        <p:nvGrpSpPr>
          <p:cNvPr id="49" name="Group 48"/>
          <p:cNvGrpSpPr>
            <a:grpSpLocks noChangeAspect="1"/>
          </p:cNvGrpSpPr>
          <p:nvPr userDrawn="1"/>
        </p:nvGrpSpPr>
        <p:grpSpPr>
          <a:xfrm>
            <a:off x="8438077" y="4729112"/>
            <a:ext cx="473837" cy="192024"/>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4243756"/>
            <a:ext cx="924560" cy="675462"/>
          </a:xfrm>
          <a:prstGeom prst="rect">
            <a:avLst/>
          </a:prstGeom>
        </p:spPr>
      </p:pic>
    </p:spTree>
    <p:extLst>
      <p:ext uri="{BB962C8B-B14F-4D97-AF65-F5344CB8AC3E}">
        <p14:creationId xmlns:p14="http://schemas.microsoft.com/office/powerpoint/2010/main" val="2812451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787515C-5F35-F541-A1E4-B8F5407277C0}" type="datetime1">
              <a:rPr lang="en-US" smtClean="0"/>
              <a:pPr/>
              <a:t>11/30/16</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de-DE" dirty="0" smtClean="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1399227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8A1FF151-38E5-5E4B-991C-2EB8FD7C2292}" type="datetime1">
              <a:rPr lang="en-US" noProof="0" smtClean="0"/>
              <a:pPr/>
              <a:t>11/30/16</a:t>
            </a:fld>
            <a:endParaRPr lang="en-US" noProof="0"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9339868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B2D431E-2E3E-F347-BB20-02FE8A13DE97}"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34405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05DD89-A046-F14A-B128-025379F136EE}"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35844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D7B0AA-5ACB-7142-9173-287B00196D3C}"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30406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50AEAF-85C2-1448-B91F-7C091BC0999D}"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885392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C038076-75AC-CD4D-802E-2146CD128A38}"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5556512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86F516-F8AF-554D-8A52-3EF272F9776C}"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5664200" y="173736"/>
            <a:ext cx="3154680" cy="4343400"/>
          </a:xfrm>
        </p:spPr>
        <p:txBody>
          <a:bodyPr r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22735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5A49EC3-9123-3E41-9D73-A7B752D459AA}"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035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19025204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22AD549E-78F0-E84E-937C-F54E41C44D49}"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11871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A8C0D4AE-FBF8-E145-93AA-389D403D1FA5}"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6869677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1E2C8D-7978-7049-A140-86AE2223ADB1}"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33058992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D8DECEC-3212-5749-806C-DF2BAD420ABF}"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11012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3F4B5270-11F7-3E42-8B00-BE7197DB5483}"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5743277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C51C473-6F7E-7B47-AB5E-B87A892F19D2}"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977971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B726703-4F4C-C348-B093-6A49E739DD76}"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67676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B51D64-4409-4F41-9399-DB392037C0F8}"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80085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344C93F-369A-C64D-A867-F5C5F95C57C4}"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6443051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C344839-E732-C24D-81DC-4D06C4861CCB}"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3336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t>10/25/16</a:t>
            </a:r>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8" name="Content Placeholder 2"/>
          <p:cNvSpPr>
            <a:spLocks noGrp="1"/>
          </p:cNvSpPr>
          <p:nvPr>
            <p:ph idx="14"/>
          </p:nvPr>
        </p:nvSpPr>
        <p:spPr>
          <a:xfrm>
            <a:off x="5664200" y="173736"/>
            <a:ext cx="3154680" cy="4343400"/>
          </a:xfrm>
        </p:spPr>
        <p:txBody>
          <a:bodyPr r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379578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EB59D8-A6A3-294E-AF00-A9DEA13F1FFB}" type="datetime1">
              <a:rPr lang="en-US" smtClean="0"/>
              <a:pPr/>
              <a:t>11/30/16</a:t>
            </a:fld>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3" name="Title 2"/>
          <p:cNvSpPr>
            <a:spLocks noGrp="1"/>
          </p:cNvSpPr>
          <p:nvPr>
            <p:ph type="title"/>
          </p:nvPr>
        </p:nvSpPr>
        <p:spPr>
          <a:xfrm>
            <a:off x="228600" y="82296"/>
            <a:ext cx="8515984" cy="4343400"/>
          </a:xfrm>
        </p:spPr>
        <p:txBody>
          <a:bodyPr/>
          <a:lstStyle>
            <a:lvl1pPr>
              <a:lnSpc>
                <a:spcPct val="90000"/>
              </a:lnSpc>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7898248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67702B-9AEC-8249-8C6F-50A6CCFCF38D}" type="datetime1">
              <a:rPr lang="en-US" smtClean="0"/>
              <a:pPr/>
              <a:t>11/30/16</a:t>
            </a:fld>
            <a:endParaRPr lang="en-US" dirty="0"/>
          </a:p>
        </p:txBody>
      </p:sp>
      <p:sp>
        <p:nvSpPr>
          <p:cNvPr id="4" name="Footer Placeholder 3"/>
          <p:cNvSpPr>
            <a:spLocks noGrp="1"/>
          </p:cNvSpPr>
          <p:nvPr>
            <p:ph type="ftr" sz="quarter" idx="11"/>
          </p:nvPr>
        </p:nvSpPr>
        <p:spPr/>
        <p:txBody>
          <a:bodyPr/>
          <a:lstStyle/>
          <a:p>
            <a:r>
              <a:rPr lang="en-US" dirty="0" smtClean="0"/>
              <a:t>World of Watson 2016 </a:t>
            </a:r>
            <a:endParaRPr lang="en-US" dirty="0"/>
          </a:p>
        </p:txBody>
      </p:sp>
      <p:sp>
        <p:nvSpPr>
          <p:cNvPr id="5" name="Slide Number Placeholder 4"/>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31056770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36098-FCB6-9A43-9641-B66B185A0FE9}" type="datetime1">
              <a:rPr lang="en-US" smtClean="0"/>
              <a:pPr/>
              <a:t>11/30/16</a:t>
            </a:fld>
            <a:endParaRPr lang="en-US" dirty="0"/>
          </a:p>
        </p:txBody>
      </p:sp>
      <p:sp>
        <p:nvSpPr>
          <p:cNvPr id="3" name="Footer Placeholder 2"/>
          <p:cNvSpPr>
            <a:spLocks noGrp="1"/>
          </p:cNvSpPr>
          <p:nvPr>
            <p:ph type="ftr" sz="quarter" idx="11"/>
          </p:nvPr>
        </p:nvSpPr>
        <p:spPr/>
        <p:txBody>
          <a:bodyPr/>
          <a:lstStyle/>
          <a:p>
            <a:r>
              <a:rPr lang="en-US" dirty="0" smtClean="0"/>
              <a:t>World of Watson 2016 </a:t>
            </a:r>
            <a:endParaRPr lang="en-US" dirty="0"/>
          </a:p>
        </p:txBody>
      </p:sp>
      <p:sp>
        <p:nvSpPr>
          <p:cNvPr id="4" name="Slide Number Placeholder 3"/>
          <p:cNvSpPr>
            <a:spLocks noGrp="1"/>
          </p:cNvSpPr>
          <p:nvPr>
            <p:ph type="sldNum" sz="quarter" idx="12"/>
          </p:nvPr>
        </p:nvSpPr>
        <p:spPr/>
        <p:txBody>
          <a:body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288792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4709160"/>
            <a:ext cx="210312" cy="201168"/>
          </a:xfrm>
        </p:spPr>
        <p:txBody>
          <a:bodyPr/>
          <a:lstStyle>
            <a:lvl1pPr>
              <a:defRPr>
                <a:latin typeface="Arial"/>
                <a:cs typeface="Arial"/>
              </a:defRPr>
            </a:lvl1pPr>
          </a:lstStyle>
          <a:p>
            <a:fld id="{E4DBDE34-E9B5-E04F-B662-69720E4BCB53}" type="slidenum">
              <a:rPr lang="en-US" smtClean="0">
                <a:solidFill>
                  <a:srgbClr val="464646"/>
                </a:solidFill>
              </a:rPr>
              <a:pPr/>
              <a:t>‹#›</a:t>
            </a:fld>
            <a:endParaRPr lang="en-US" dirty="0">
              <a:solidFill>
                <a:srgbClr val="464646"/>
              </a:solidFill>
            </a:endParaRPr>
          </a:p>
        </p:txBody>
      </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en-US" dirty="0" smtClean="0">
                <a:solidFill>
                  <a:srgbClr val="464646"/>
                </a:solidFill>
              </a:rPr>
              <a:t>World of Watson 2016 </a:t>
            </a:r>
            <a:endParaRPr lang="de-DE" dirty="0" smtClean="0">
              <a:solidFill>
                <a:srgbClr val="464646"/>
              </a:solidFill>
            </a:endParaRPr>
          </a:p>
        </p:txBody>
      </p:sp>
      <p:sp>
        <p:nvSpPr>
          <p:cNvPr id="8" name="Date Placeholder 7"/>
          <p:cNvSpPr>
            <a:spLocks noGrp="1"/>
          </p:cNvSpPr>
          <p:nvPr>
            <p:ph type="dt" sz="half" idx="14"/>
          </p:nvPr>
        </p:nvSpPr>
        <p:spPr>
          <a:xfrm>
            <a:off x="7104888" y="4719968"/>
            <a:ext cx="1809432" cy="201168"/>
          </a:xfrm>
        </p:spPr>
        <p:txBody>
          <a:bodyPr/>
          <a:lstStyle>
            <a:lvl1pPr>
              <a:defRPr>
                <a:latin typeface="Arial"/>
                <a:cs typeface="Arial"/>
              </a:defRPr>
            </a:lvl1pPr>
          </a:lstStyle>
          <a:p>
            <a:fld id="{12807163-E4D4-A843-82BE-95CE2C0D2DC2}" type="datetime1">
              <a:rPr lang="en-US" smtClean="0">
                <a:solidFill>
                  <a:srgbClr val="464646"/>
                </a:solidFill>
              </a:rPr>
              <a:pPr/>
              <a:t>11/30/16</a:t>
            </a:fld>
            <a:endParaRPr lang="en-US" dirty="0">
              <a:solidFill>
                <a:srgbClr val="464646"/>
              </a:solidFill>
            </a:endParaRPr>
          </a:p>
        </p:txBody>
      </p:sp>
      <p:sp>
        <p:nvSpPr>
          <p:cNvPr id="11" name="Title 10"/>
          <p:cNvSpPr>
            <a:spLocks noGrp="1"/>
          </p:cNvSpPr>
          <p:nvPr>
            <p:ph type="title"/>
          </p:nvPr>
        </p:nvSpPr>
        <p:spPr>
          <a:xfrm>
            <a:off x="228600" y="173736"/>
            <a:ext cx="2834640" cy="1600200"/>
          </a:xfrm>
        </p:spPr>
        <p:txBody>
          <a:bodyPr/>
          <a:lstStyle>
            <a:lvl1pPr>
              <a:defRPr>
                <a:solidFill>
                  <a:schemeClr val="accent5"/>
                </a:solidFill>
                <a:latin typeface="Arial"/>
                <a:cs typeface="Arial"/>
              </a:defRPr>
            </a:lvl1pPr>
          </a:lstStyle>
          <a:p>
            <a:r>
              <a:rPr lang="en-US" dirty="0" smtClean="0"/>
              <a:t>Click to edit Master title style</a:t>
            </a:r>
            <a:endParaRPr lang="en-US" dirty="0"/>
          </a:p>
        </p:txBody>
      </p:sp>
      <p:pic>
        <p:nvPicPr>
          <p:cNvPr id="49" name="Picture 48"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9912" y="4727448"/>
            <a:ext cx="473624" cy="192024"/>
          </a:xfrm>
          <a:prstGeom prst="rect">
            <a:avLst/>
          </a:prstGeom>
        </p:spPr>
      </p:pic>
    </p:spTree>
    <p:extLst>
      <p:ext uri="{BB962C8B-B14F-4D97-AF65-F5344CB8AC3E}">
        <p14:creationId xmlns:p14="http://schemas.microsoft.com/office/powerpoint/2010/main" val="193337602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ivider">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AEC4944-0F9E-EE4C-966C-AB41233CF8F9}" type="datetime1">
              <a:rPr lang="en-US" smtClean="0">
                <a:solidFill>
                  <a:srgbClr val="464646"/>
                </a:solidFill>
              </a:rPr>
              <a:pPr/>
              <a:t>11/30/16</a:t>
            </a:fld>
            <a:endParaRPr lang="en-US" dirty="0">
              <a:solidFill>
                <a:srgbClr val="464646"/>
              </a:solidFill>
            </a:endParaRPr>
          </a:p>
        </p:txBody>
      </p:sp>
      <p:sp>
        <p:nvSpPr>
          <p:cNvPr id="4" name="Footer Placeholder 3"/>
          <p:cNvSpPr>
            <a:spLocks noGrp="1"/>
          </p:cNvSpPr>
          <p:nvPr>
            <p:ph type="ftr" sz="quarter" idx="11"/>
          </p:nvPr>
        </p:nvSpPr>
        <p:spPr/>
        <p:txBody>
          <a:bodyPr/>
          <a:lstStyle/>
          <a:p>
            <a:r>
              <a:rPr lang="en-US" dirty="0" smtClean="0">
                <a:solidFill>
                  <a:srgbClr val="464646"/>
                </a:solidFill>
              </a:rPr>
              <a:t>World of Watson 2016 </a:t>
            </a:r>
            <a:endParaRPr lang="de-DE" dirty="0" smtClean="0">
              <a:solidFill>
                <a:srgbClr val="464646"/>
              </a:solidFill>
            </a:endParaRPr>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33749519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10"/>
          </p:nvPr>
        </p:nvSpPr>
        <p:spPr/>
        <p:txBody>
          <a:bodyPr/>
          <a:lstStyle/>
          <a:p>
            <a:fld id="{7927C52A-85F2-844F-9C75-92E83C5797D8}"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8348372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7D060B-4AD2-A14D-954E-F7EEAA7E3CF8}"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0162084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BD96D4C-0C19-F240-8764-600DEFA3D040}"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702032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C8F95F-7974-9141-A343-83350CD7C6D9}"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9186952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CD8A9D-D617-A848-821B-F9DE402B8A6F}"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a:t>
            </a:fld>
            <a:endParaRPr lang="en-US" dirty="0">
              <a:solidFill>
                <a:srgbClr val="464646"/>
              </a:solidFill>
            </a:endParaRPr>
          </a:p>
        </p:txBody>
      </p:sp>
      <p:sp>
        <p:nvSpPr>
          <p:cNvPr id="7" name="Title 6"/>
          <p:cNvSpPr>
            <a:spLocks noGrp="1"/>
          </p:cNvSpPr>
          <p:nvPr>
            <p:ph type="title"/>
          </p:nvPr>
        </p:nvSpPr>
        <p:spPr>
          <a:xfrm>
            <a:off x="228600" y="173736"/>
            <a:ext cx="4474777" cy="9144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4887220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2.xml"/><Relationship Id="rId20" Type="http://schemas.openxmlformats.org/officeDocument/2006/relationships/slideLayout" Target="../slideLayouts/slideLayout43.xml"/><Relationship Id="rId21" Type="http://schemas.openxmlformats.org/officeDocument/2006/relationships/slideLayout" Target="../slideLayouts/slideLayout44.xml"/><Relationship Id="rId22" Type="http://schemas.openxmlformats.org/officeDocument/2006/relationships/slideLayout" Target="../slideLayouts/slideLayout45.xml"/><Relationship Id="rId23" Type="http://schemas.openxmlformats.org/officeDocument/2006/relationships/slideLayout" Target="../slideLayouts/slideLayout46.xml"/><Relationship Id="rId24" Type="http://schemas.openxmlformats.org/officeDocument/2006/relationships/theme" Target="../theme/theme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 Id="rId14" Type="http://schemas.openxmlformats.org/officeDocument/2006/relationships/slideLayout" Target="../slideLayouts/slideLayout37.xml"/><Relationship Id="rId15" Type="http://schemas.openxmlformats.org/officeDocument/2006/relationships/slideLayout" Target="../slideLayouts/slideLayout38.xml"/><Relationship Id="rId16" Type="http://schemas.openxmlformats.org/officeDocument/2006/relationships/slideLayout" Target="../slideLayouts/slideLayout39.xml"/><Relationship Id="rId17" Type="http://schemas.openxmlformats.org/officeDocument/2006/relationships/slideLayout" Target="../slideLayouts/slideLayout40.xml"/><Relationship Id="rId18" Type="http://schemas.openxmlformats.org/officeDocument/2006/relationships/slideLayout" Target="../slideLayouts/slideLayout41.xml"/><Relationship Id="rId19" Type="http://schemas.openxmlformats.org/officeDocument/2006/relationships/slideLayout" Target="../slideLayouts/slideLayout42.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5.xml"/><Relationship Id="rId20" Type="http://schemas.openxmlformats.org/officeDocument/2006/relationships/slideLayout" Target="../slideLayouts/slideLayout66.xml"/><Relationship Id="rId21" Type="http://schemas.openxmlformats.org/officeDocument/2006/relationships/slideLayout" Target="../slideLayouts/slideLayout67.xml"/><Relationship Id="rId22" Type="http://schemas.openxmlformats.org/officeDocument/2006/relationships/slideLayout" Target="../slideLayouts/slideLayout68.xml"/><Relationship Id="rId23" Type="http://schemas.openxmlformats.org/officeDocument/2006/relationships/slideLayout" Target="../slideLayouts/slideLayout69.xml"/><Relationship Id="rId24" Type="http://schemas.openxmlformats.org/officeDocument/2006/relationships/theme" Target="../theme/theme3.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Relationship Id="rId15" Type="http://schemas.openxmlformats.org/officeDocument/2006/relationships/slideLayout" Target="../slideLayouts/slideLayout61.xml"/><Relationship Id="rId16" Type="http://schemas.openxmlformats.org/officeDocument/2006/relationships/slideLayout" Target="../slideLayouts/slideLayout62.xml"/><Relationship Id="rId17" Type="http://schemas.openxmlformats.org/officeDocument/2006/relationships/slideLayout" Target="../slideLayouts/slideLayout63.xml"/><Relationship Id="rId18" Type="http://schemas.openxmlformats.org/officeDocument/2006/relationships/slideLayout" Target="../slideLayouts/slideLayout64.xml"/><Relationship Id="rId19" Type="http://schemas.openxmlformats.org/officeDocument/2006/relationships/slideLayout" Target="../slideLayouts/slideLayout65.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8.xml"/><Relationship Id="rId20" Type="http://schemas.openxmlformats.org/officeDocument/2006/relationships/slideLayout" Target="../slideLayouts/slideLayout89.xml"/><Relationship Id="rId21" Type="http://schemas.openxmlformats.org/officeDocument/2006/relationships/slideLayout" Target="../slideLayouts/slideLayout90.xml"/><Relationship Id="rId22" Type="http://schemas.openxmlformats.org/officeDocument/2006/relationships/slideLayout" Target="../slideLayouts/slideLayout91.xml"/><Relationship Id="rId23" Type="http://schemas.openxmlformats.org/officeDocument/2006/relationships/slideLayout" Target="../slideLayouts/slideLayout92.xml"/><Relationship Id="rId24" Type="http://schemas.openxmlformats.org/officeDocument/2006/relationships/theme" Target="../theme/theme4.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slideLayout" Target="../slideLayouts/slideLayout86.xml"/><Relationship Id="rId18" Type="http://schemas.openxmlformats.org/officeDocument/2006/relationships/slideLayout" Target="../slideLayouts/slideLayout87.xml"/><Relationship Id="rId19" Type="http://schemas.openxmlformats.org/officeDocument/2006/relationships/slideLayout" Target="../slideLayouts/slideLayout88.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101.xml"/><Relationship Id="rId20" Type="http://schemas.openxmlformats.org/officeDocument/2006/relationships/slideLayout" Target="../slideLayouts/slideLayout112.xml"/><Relationship Id="rId21" Type="http://schemas.openxmlformats.org/officeDocument/2006/relationships/slideLayout" Target="../slideLayouts/slideLayout113.xml"/><Relationship Id="rId22" Type="http://schemas.openxmlformats.org/officeDocument/2006/relationships/slideLayout" Target="../slideLayouts/slideLayout114.xml"/><Relationship Id="rId23" Type="http://schemas.openxmlformats.org/officeDocument/2006/relationships/slideLayout" Target="../slideLayouts/slideLayout115.xml"/><Relationship Id="rId24" Type="http://schemas.openxmlformats.org/officeDocument/2006/relationships/theme" Target="../theme/theme5.xml"/><Relationship Id="rId10" Type="http://schemas.openxmlformats.org/officeDocument/2006/relationships/slideLayout" Target="../slideLayouts/slideLayout102.xml"/><Relationship Id="rId11" Type="http://schemas.openxmlformats.org/officeDocument/2006/relationships/slideLayout" Target="../slideLayouts/slideLayout103.xml"/><Relationship Id="rId12" Type="http://schemas.openxmlformats.org/officeDocument/2006/relationships/slideLayout" Target="../slideLayouts/slideLayout104.xml"/><Relationship Id="rId13" Type="http://schemas.openxmlformats.org/officeDocument/2006/relationships/slideLayout" Target="../slideLayouts/slideLayout105.xml"/><Relationship Id="rId14" Type="http://schemas.openxmlformats.org/officeDocument/2006/relationships/slideLayout" Target="../slideLayouts/slideLayout106.xml"/><Relationship Id="rId15" Type="http://schemas.openxmlformats.org/officeDocument/2006/relationships/slideLayout" Target="../slideLayouts/slideLayout107.xml"/><Relationship Id="rId16" Type="http://schemas.openxmlformats.org/officeDocument/2006/relationships/slideLayout" Target="../slideLayouts/slideLayout108.xml"/><Relationship Id="rId17" Type="http://schemas.openxmlformats.org/officeDocument/2006/relationships/slideLayout" Target="../slideLayouts/slideLayout109.xml"/><Relationship Id="rId18" Type="http://schemas.openxmlformats.org/officeDocument/2006/relationships/slideLayout" Target="../slideLayouts/slideLayout110.xml"/><Relationship Id="rId19" Type="http://schemas.openxmlformats.org/officeDocument/2006/relationships/slideLayout" Target="../slideLayouts/slideLayout111.xml"/><Relationship Id="rId1" Type="http://schemas.openxmlformats.org/officeDocument/2006/relationships/slideLayout" Target="../slideLayouts/slideLayout93.xml"/><Relationship Id="rId2" Type="http://schemas.openxmlformats.org/officeDocument/2006/relationships/slideLayout" Target="../slideLayouts/slideLayout94.xml"/><Relationship Id="rId3" Type="http://schemas.openxmlformats.org/officeDocument/2006/relationships/slideLayout" Target="../slideLayouts/slideLayout95.xml"/><Relationship Id="rId4" Type="http://schemas.openxmlformats.org/officeDocument/2006/relationships/slideLayout" Target="../slideLayouts/slideLayout96.xml"/><Relationship Id="rId5" Type="http://schemas.openxmlformats.org/officeDocument/2006/relationships/slideLayout" Target="../slideLayouts/slideLayout97.xml"/><Relationship Id="rId6" Type="http://schemas.openxmlformats.org/officeDocument/2006/relationships/slideLayout" Target="../slideLayouts/slideLayout98.xml"/><Relationship Id="rId7" Type="http://schemas.openxmlformats.org/officeDocument/2006/relationships/slideLayout" Target="../slideLayouts/slideLayout99.xml"/><Relationship Id="rId8" Type="http://schemas.openxmlformats.org/officeDocument/2006/relationships/slideLayout" Target="../slideLayouts/slideLayout100.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24.xml"/><Relationship Id="rId20" Type="http://schemas.openxmlformats.org/officeDocument/2006/relationships/slideLayout" Target="../slideLayouts/slideLayout135.xml"/><Relationship Id="rId21" Type="http://schemas.openxmlformats.org/officeDocument/2006/relationships/slideLayout" Target="../slideLayouts/slideLayout136.xml"/><Relationship Id="rId22" Type="http://schemas.openxmlformats.org/officeDocument/2006/relationships/slideLayout" Target="../slideLayouts/slideLayout137.xml"/><Relationship Id="rId23" Type="http://schemas.openxmlformats.org/officeDocument/2006/relationships/slideLayout" Target="../slideLayouts/slideLayout138.xml"/><Relationship Id="rId24" Type="http://schemas.openxmlformats.org/officeDocument/2006/relationships/theme" Target="../theme/theme6.xml"/><Relationship Id="rId10" Type="http://schemas.openxmlformats.org/officeDocument/2006/relationships/slideLayout" Target="../slideLayouts/slideLayout125.xml"/><Relationship Id="rId11" Type="http://schemas.openxmlformats.org/officeDocument/2006/relationships/slideLayout" Target="../slideLayouts/slideLayout126.xml"/><Relationship Id="rId12" Type="http://schemas.openxmlformats.org/officeDocument/2006/relationships/slideLayout" Target="../slideLayouts/slideLayout127.xml"/><Relationship Id="rId13" Type="http://schemas.openxmlformats.org/officeDocument/2006/relationships/slideLayout" Target="../slideLayouts/slideLayout128.xml"/><Relationship Id="rId14" Type="http://schemas.openxmlformats.org/officeDocument/2006/relationships/slideLayout" Target="../slideLayouts/slideLayout129.xml"/><Relationship Id="rId15" Type="http://schemas.openxmlformats.org/officeDocument/2006/relationships/slideLayout" Target="../slideLayouts/slideLayout130.xml"/><Relationship Id="rId16" Type="http://schemas.openxmlformats.org/officeDocument/2006/relationships/slideLayout" Target="../slideLayouts/slideLayout131.xml"/><Relationship Id="rId17" Type="http://schemas.openxmlformats.org/officeDocument/2006/relationships/slideLayout" Target="../slideLayouts/slideLayout132.xml"/><Relationship Id="rId18" Type="http://schemas.openxmlformats.org/officeDocument/2006/relationships/slideLayout" Target="../slideLayouts/slideLayout133.xml"/><Relationship Id="rId19" Type="http://schemas.openxmlformats.org/officeDocument/2006/relationships/slideLayout" Target="../slideLayouts/slideLayout134.xml"/><Relationship Id="rId1" Type="http://schemas.openxmlformats.org/officeDocument/2006/relationships/slideLayout" Target="../slideLayouts/slideLayout116.xml"/><Relationship Id="rId2" Type="http://schemas.openxmlformats.org/officeDocument/2006/relationships/slideLayout" Target="../slideLayouts/slideLayout117.xml"/><Relationship Id="rId3" Type="http://schemas.openxmlformats.org/officeDocument/2006/relationships/slideLayout" Target="../slideLayouts/slideLayout118.xml"/><Relationship Id="rId4" Type="http://schemas.openxmlformats.org/officeDocument/2006/relationships/slideLayout" Target="../slideLayouts/slideLayout119.xml"/><Relationship Id="rId5" Type="http://schemas.openxmlformats.org/officeDocument/2006/relationships/slideLayout" Target="../slideLayouts/slideLayout120.xml"/><Relationship Id="rId6" Type="http://schemas.openxmlformats.org/officeDocument/2006/relationships/slideLayout" Target="../slideLayouts/slideLayout121.xml"/><Relationship Id="rId7" Type="http://schemas.openxmlformats.org/officeDocument/2006/relationships/slideLayout" Target="../slideLayouts/slideLayout122.xml"/><Relationship Id="rId8"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Date Placeholder 3"/>
          <p:cNvSpPr>
            <a:spLocks noGrp="1"/>
          </p:cNvSpPr>
          <p:nvPr>
            <p:ph type="dt" sz="half" idx="2"/>
          </p:nvPr>
        </p:nvSpPr>
        <p:spPr>
          <a:xfrm>
            <a:off x="1790700" y="4718304"/>
            <a:ext cx="914400"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r>
              <a:rPr lang="en-US" dirty="0" smtClean="0"/>
              <a:t>10/25/16</a:t>
            </a:r>
            <a:endParaRPr lang="en-US" dirty="0"/>
          </a:p>
        </p:txBody>
      </p:sp>
      <p:sp>
        <p:nvSpPr>
          <p:cNvPr id="5" name="Footer Placeholder 4"/>
          <p:cNvSpPr>
            <a:spLocks noGrp="1"/>
          </p:cNvSpPr>
          <p:nvPr>
            <p:ph type="ftr" sz="quarter" idx="3"/>
          </p:nvPr>
        </p:nvSpPr>
        <p:spPr>
          <a:xfrm>
            <a:off x="972700" y="4718304"/>
            <a:ext cx="818000"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r>
              <a:rPr lang="en-US" dirty="0" smtClean="0"/>
              <a:t>World of Watson 2016 </a:t>
            </a:r>
          </a:p>
        </p:txBody>
      </p:sp>
      <p:sp>
        <p:nvSpPr>
          <p:cNvPr id="6" name="Slide Number Placeholder 5"/>
          <p:cNvSpPr>
            <a:spLocks noGrp="1"/>
          </p:cNvSpPr>
          <p:nvPr>
            <p:ph type="sldNum" sz="quarter" idx="4"/>
          </p:nvPr>
        </p:nvSpPr>
        <p:spPr>
          <a:xfrm>
            <a:off x="230186" y="4718304"/>
            <a:ext cx="457200"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595807483"/>
      </p:ext>
    </p:extLst>
  </p:cSld>
  <p:clrMap bg1="lt1" tx1="dk1" bg2="lt2" tx2="dk2" accent1="accent1" accent2="accent2" accent3="accent3" accent4="accent4" accent5="accent5" accent6="accent6" hlink="hlink" folHlink="folHlink"/>
  <p:sldLayoutIdLst>
    <p:sldLayoutId id="2147483764" r:id="rId1"/>
    <p:sldLayoutId id="2147483857" r:id="rId2"/>
    <p:sldLayoutId id="2147483766" r:id="rId3"/>
    <p:sldLayoutId id="2147483784" r:id="rId4"/>
    <p:sldLayoutId id="2147483783" r:id="rId5"/>
    <p:sldLayoutId id="2147483785" r:id="rId6"/>
    <p:sldLayoutId id="2147483854" r:id="rId7"/>
    <p:sldLayoutId id="2147483765" r:id="rId8"/>
    <p:sldLayoutId id="2147483768" r:id="rId9"/>
    <p:sldLayoutId id="2147483789" r:id="rId10"/>
    <p:sldLayoutId id="2147483767" r:id="rId11"/>
    <p:sldLayoutId id="2147483855" r:id="rId12"/>
    <p:sldLayoutId id="2147483853" r:id="rId13"/>
    <p:sldLayoutId id="2147483782" r:id="rId14"/>
    <p:sldLayoutId id="2147483856" r:id="rId15"/>
    <p:sldLayoutId id="2147483787" r:id="rId16"/>
    <p:sldLayoutId id="2147483788" r:id="rId17"/>
    <p:sldLayoutId id="2147483786" r:id="rId18"/>
    <p:sldLayoutId id="2147483769" r:id="rId19"/>
    <p:sldLayoutId id="2147483858" r:id="rId20"/>
    <p:sldLayoutId id="2147483770" r:id="rId21"/>
    <p:sldLayoutId id="2147483771" r:id="rId22"/>
    <p:sldLayoutId id="2147483773" r:id="rId23"/>
  </p:sldLayoutIdLst>
  <p:timing>
    <p:tnLst>
      <p:par>
        <p:cTn id="1" dur="indefinite" restart="never" nodeType="tmRoot"/>
      </p:par>
    </p:tnLst>
  </p:timing>
  <p:hf hdr="0"/>
  <p:txStyles>
    <p:titleStyle>
      <a:lvl1pPr algn="l" defTabSz="457200" rtl="0" eaLnBrk="1" latinLnBrk="0" hangingPunct="1">
        <a:lnSpc>
          <a:spcPct val="100000"/>
        </a:lnSpc>
        <a:spcBef>
          <a:spcPct val="0"/>
        </a:spcBef>
        <a:buNone/>
        <a:defRPr sz="20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816100" y="4718304"/>
            <a:ext cx="914400"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fld id="{52BD0C90-A855-2240-A125-5BC50115B379}" type="datetime1">
              <a:rPr lang="en-US" smtClean="0"/>
              <a:pPr/>
              <a:t>11/30/16</a:t>
            </a:fld>
            <a:endParaRPr lang="en-US" dirty="0"/>
          </a:p>
        </p:txBody>
      </p:sp>
      <p:sp>
        <p:nvSpPr>
          <p:cNvPr id="5" name="Footer Placeholder 4"/>
          <p:cNvSpPr>
            <a:spLocks noGrp="1"/>
          </p:cNvSpPr>
          <p:nvPr>
            <p:ph type="ftr" sz="quarter" idx="3"/>
          </p:nvPr>
        </p:nvSpPr>
        <p:spPr>
          <a:xfrm>
            <a:off x="969264" y="4718304"/>
            <a:ext cx="846836"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r>
              <a:rPr lang="en-US" dirty="0" smtClean="0"/>
              <a:t>World of Watson 2016 </a:t>
            </a:r>
          </a:p>
        </p:txBody>
      </p:sp>
      <p:sp>
        <p:nvSpPr>
          <p:cNvPr id="6" name="Slide Number Placeholder 5"/>
          <p:cNvSpPr>
            <a:spLocks noGrp="1"/>
          </p:cNvSpPr>
          <p:nvPr>
            <p:ph type="sldNum" sz="quarter" idx="4"/>
          </p:nvPr>
        </p:nvSpPr>
        <p:spPr>
          <a:xfrm>
            <a:off x="230188" y="4718304"/>
            <a:ext cx="457200"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303488124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 id="2147483953" r:id="rId19"/>
    <p:sldLayoutId id="2147483954" r:id="rId20"/>
    <p:sldLayoutId id="2147483955" r:id="rId21"/>
    <p:sldLayoutId id="2147483956" r:id="rId22"/>
    <p:sldLayoutId id="2147483957" r:id="rId23"/>
  </p:sldLayoutIdLst>
  <p:timing>
    <p:tnLst>
      <p:par>
        <p:cTn id="1" dur="indefinite" restart="never" nodeType="tmRoot"/>
      </p:par>
    </p:tnLst>
  </p:timing>
  <p:hf hdr="0"/>
  <p:txStyles>
    <p:titleStyle>
      <a:lvl1pPr algn="l" defTabSz="457200" rtl="0" eaLnBrk="1" latinLnBrk="0" hangingPunct="1">
        <a:lnSpc>
          <a:spcPct val="100000"/>
        </a:lnSpc>
        <a:spcBef>
          <a:spcPct val="0"/>
        </a:spcBef>
        <a:buNone/>
        <a:defRPr sz="20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771650" y="4718304"/>
            <a:ext cx="914400" cy="201168"/>
          </a:xfrm>
          <a:prstGeom prst="rect">
            <a:avLst/>
          </a:prstGeom>
        </p:spPr>
        <p:txBody>
          <a:bodyPr vert="horz" lIns="0" tIns="0" rIns="0" bIns="0" rtlCol="0" anchor="b" anchorCtr="0"/>
          <a:lstStyle>
            <a:lvl1pPr algn="r">
              <a:defRPr sz="500">
                <a:solidFill>
                  <a:srgbClr val="FFFFFF"/>
                </a:solidFill>
                <a:latin typeface="Arial"/>
                <a:cs typeface="Arial"/>
              </a:defRPr>
            </a:lvl1pPr>
          </a:lstStyle>
          <a:p>
            <a:pPr algn="l"/>
            <a:fld id="{6377120B-1DA5-4341-ADA2-078DCAC1AA03}" type="datetime1">
              <a:rPr lang="en-US" smtClean="0"/>
              <a:pPr algn="l"/>
              <a:t>11/30/16</a:t>
            </a:fld>
            <a:endParaRPr lang="en-US" dirty="0"/>
          </a:p>
        </p:txBody>
      </p:sp>
      <p:sp>
        <p:nvSpPr>
          <p:cNvPr id="5" name="Footer Placeholder 4"/>
          <p:cNvSpPr>
            <a:spLocks noGrp="1"/>
          </p:cNvSpPr>
          <p:nvPr>
            <p:ph type="ftr" sz="quarter" idx="3"/>
          </p:nvPr>
        </p:nvSpPr>
        <p:spPr>
          <a:xfrm>
            <a:off x="969264" y="4718304"/>
            <a:ext cx="802386"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smtClean="0"/>
              <a:t>World of Watson 2016 </a:t>
            </a:r>
          </a:p>
        </p:txBody>
      </p:sp>
      <p:sp>
        <p:nvSpPr>
          <p:cNvPr id="6" name="Slide Number Placeholder 5"/>
          <p:cNvSpPr>
            <a:spLocks noGrp="1"/>
          </p:cNvSpPr>
          <p:nvPr>
            <p:ph type="sldNum" sz="quarter" idx="4"/>
          </p:nvPr>
        </p:nvSpPr>
        <p:spPr>
          <a:xfrm>
            <a:off x="230188" y="4718304"/>
            <a:ext cx="457200"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410529958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979" r:id="rId21"/>
    <p:sldLayoutId id="2147483980" r:id="rId22"/>
    <p:sldLayoutId id="2147483981" r:id="rId23"/>
  </p:sldLayoutIdLst>
  <p:timing>
    <p:tnLst>
      <p:par>
        <p:cTn id="1" dur="indefinite" restart="never" nodeType="tmRoot"/>
      </p:par>
    </p:tnLst>
  </p:timing>
  <p:hf hdr="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835150" y="4718304"/>
            <a:ext cx="914400"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FAF7D445-DA7A-1E45-AA66-DFF6292A28F3}" type="datetime1">
              <a:rPr lang="en-US" smtClean="0"/>
              <a:pPr/>
              <a:t>11/30/16</a:t>
            </a:fld>
            <a:endParaRPr lang="en-US" dirty="0"/>
          </a:p>
        </p:txBody>
      </p:sp>
      <p:sp>
        <p:nvSpPr>
          <p:cNvPr id="5" name="Footer Placeholder 4"/>
          <p:cNvSpPr>
            <a:spLocks noGrp="1"/>
          </p:cNvSpPr>
          <p:nvPr>
            <p:ph type="ftr" sz="quarter" idx="3"/>
          </p:nvPr>
        </p:nvSpPr>
        <p:spPr>
          <a:xfrm>
            <a:off x="969264" y="4718304"/>
            <a:ext cx="865886"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smtClean="0"/>
              <a:t>World of Watson 2016 </a:t>
            </a:r>
          </a:p>
        </p:txBody>
      </p:sp>
      <p:sp>
        <p:nvSpPr>
          <p:cNvPr id="6" name="Slide Number Placeholder 5"/>
          <p:cNvSpPr>
            <a:spLocks noGrp="1"/>
          </p:cNvSpPr>
          <p:nvPr>
            <p:ph type="sldNum" sz="quarter" idx="4"/>
          </p:nvPr>
        </p:nvSpPr>
        <p:spPr>
          <a:xfrm>
            <a:off x="230188" y="4718304"/>
            <a:ext cx="457200" cy="201168"/>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smtClean="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547059782"/>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Lst>
  <p:timing>
    <p:tnLst>
      <p:par>
        <p:cTn id="1" dur="indefinite" restart="never" nodeType="tmRoot"/>
      </p:par>
    </p:tnLst>
  </p:timing>
  <p:hf hdr="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816100" y="4718304"/>
            <a:ext cx="914400"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fld id="{52BD0C90-A855-2240-A125-5BC50115B379}"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3"/>
          </p:nvPr>
        </p:nvSpPr>
        <p:spPr>
          <a:xfrm>
            <a:off x="969264" y="4718304"/>
            <a:ext cx="846836"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r>
              <a:rPr lang="en-US" dirty="0" smtClean="0">
                <a:solidFill>
                  <a:srgbClr val="464646"/>
                </a:solidFill>
              </a:rPr>
              <a:t>World of Watson 2016 </a:t>
            </a:r>
          </a:p>
        </p:txBody>
      </p:sp>
      <p:sp>
        <p:nvSpPr>
          <p:cNvPr id="6" name="Slide Number Placeholder 5"/>
          <p:cNvSpPr>
            <a:spLocks noGrp="1"/>
          </p:cNvSpPr>
          <p:nvPr>
            <p:ph type="sldNum" sz="quarter" idx="4"/>
          </p:nvPr>
        </p:nvSpPr>
        <p:spPr>
          <a:xfrm>
            <a:off x="230188" y="4718304"/>
            <a:ext cx="457200"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r>
              <a:rPr lang="en-US" dirty="0" smtClean="0">
                <a:solidFill>
                  <a:srgbClr val="464646"/>
                </a:solidFill>
              </a:rPr>
              <a:t>Page </a:t>
            </a:r>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2507472687"/>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 id="2147484024" r:id="rId18"/>
    <p:sldLayoutId id="2147484025" r:id="rId19"/>
    <p:sldLayoutId id="2147484026" r:id="rId20"/>
    <p:sldLayoutId id="2147484027" r:id="rId21"/>
    <p:sldLayoutId id="2147484028" r:id="rId22"/>
    <p:sldLayoutId id="2147484029" r:id="rId23"/>
  </p:sldLayoutIdLst>
  <p:timing>
    <p:tnLst>
      <p:par>
        <p:cTn id="1" dur="indefinite" restart="never" nodeType="tmRoot"/>
      </p:par>
    </p:tnLst>
  </p:timing>
  <p:hf hdr="0"/>
  <p:txStyles>
    <p:titleStyle>
      <a:lvl1pPr algn="l" defTabSz="457200" rtl="0" eaLnBrk="1" latinLnBrk="0" hangingPunct="1">
        <a:lnSpc>
          <a:spcPct val="100000"/>
        </a:lnSpc>
        <a:spcBef>
          <a:spcPct val="0"/>
        </a:spcBef>
        <a:buNone/>
        <a:defRPr sz="20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816100" y="4718304"/>
            <a:ext cx="914400"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fld id="{52BD0C90-A855-2240-A125-5BC50115B379}" type="datetime1">
              <a:rPr lang="en-US" smtClean="0">
                <a:solidFill>
                  <a:srgbClr val="464646"/>
                </a:solidFill>
              </a:rPr>
              <a:pPr/>
              <a:t>11/30/16</a:t>
            </a:fld>
            <a:endParaRPr lang="en-US" dirty="0">
              <a:solidFill>
                <a:srgbClr val="464646"/>
              </a:solidFill>
            </a:endParaRPr>
          </a:p>
        </p:txBody>
      </p:sp>
      <p:sp>
        <p:nvSpPr>
          <p:cNvPr id="5" name="Footer Placeholder 4"/>
          <p:cNvSpPr>
            <a:spLocks noGrp="1"/>
          </p:cNvSpPr>
          <p:nvPr>
            <p:ph type="ftr" sz="quarter" idx="3"/>
          </p:nvPr>
        </p:nvSpPr>
        <p:spPr>
          <a:xfrm>
            <a:off x="969264" y="4718304"/>
            <a:ext cx="846836"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r>
              <a:rPr lang="en-US" dirty="0" smtClean="0">
                <a:solidFill>
                  <a:srgbClr val="464646"/>
                </a:solidFill>
              </a:rPr>
              <a:t>World of Watson 2016 </a:t>
            </a:r>
          </a:p>
        </p:txBody>
      </p:sp>
      <p:sp>
        <p:nvSpPr>
          <p:cNvPr id="6" name="Slide Number Placeholder 5"/>
          <p:cNvSpPr>
            <a:spLocks noGrp="1"/>
          </p:cNvSpPr>
          <p:nvPr>
            <p:ph type="sldNum" sz="quarter" idx="4"/>
          </p:nvPr>
        </p:nvSpPr>
        <p:spPr>
          <a:xfrm>
            <a:off x="230188" y="4718304"/>
            <a:ext cx="457200" cy="201168"/>
          </a:xfrm>
          <a:prstGeom prst="rect">
            <a:avLst/>
          </a:prstGeom>
        </p:spPr>
        <p:txBody>
          <a:bodyPr vert="horz" lIns="0" tIns="0" rIns="0" bIns="0" rtlCol="0" anchor="b" anchorCtr="0"/>
          <a:lstStyle>
            <a:lvl1pPr algn="l">
              <a:defRPr sz="500">
                <a:solidFill>
                  <a:schemeClr val="bg1"/>
                </a:solidFill>
                <a:latin typeface="Arial"/>
                <a:cs typeface="Arial"/>
              </a:defRPr>
            </a:lvl1pPr>
          </a:lstStyle>
          <a:p>
            <a:r>
              <a:rPr lang="en-US" dirty="0" smtClean="0">
                <a:solidFill>
                  <a:srgbClr val="464646"/>
                </a:solidFill>
              </a:rPr>
              <a:t>Page </a:t>
            </a:r>
            <a:fld id="{E4DBDE34-E9B5-E04F-B662-69720E4BCB53}"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2701250232"/>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 id="2147484047" r:id="rId17"/>
    <p:sldLayoutId id="2147484048" r:id="rId18"/>
    <p:sldLayoutId id="2147484049" r:id="rId19"/>
    <p:sldLayoutId id="2147484050" r:id="rId20"/>
    <p:sldLayoutId id="2147484051" r:id="rId21"/>
    <p:sldLayoutId id="2147484052" r:id="rId22"/>
    <p:sldLayoutId id="2147484053" r:id="rId23"/>
  </p:sldLayoutIdLst>
  <p:timing>
    <p:tnLst>
      <p:par>
        <p:cTn id="1" dur="indefinite" restart="never" nodeType="tmRoot"/>
      </p:par>
    </p:tnLst>
  </p:timing>
  <p:hf hdr="0"/>
  <p:txStyles>
    <p:titleStyle>
      <a:lvl1pPr algn="l" defTabSz="457200" rtl="0" eaLnBrk="1" latinLnBrk="0" hangingPunct="1">
        <a:lnSpc>
          <a:spcPct val="100000"/>
        </a:lnSpc>
        <a:spcBef>
          <a:spcPct val="0"/>
        </a:spcBef>
        <a:buNone/>
        <a:defRPr sz="20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123.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23.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3.png"/><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hyperlink" Target="http://www.ibm.com/legal/copytrade.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598" y="101985"/>
            <a:ext cx="5389648" cy="3571557"/>
          </a:xfrm>
        </p:spPr>
        <p:txBody>
          <a:bodyPr/>
          <a:lstStyle/>
          <a:p>
            <a:r>
              <a:rPr lang="en-US" dirty="0" smtClean="0"/>
              <a:t>Graph Analysis with Flight Data!</a:t>
            </a:r>
            <a:br>
              <a:rPr lang="en-US" dirty="0" smtClean="0"/>
            </a:br>
            <a:r>
              <a:rPr lang="en-US" dirty="0" smtClean="0"/>
              <a:t>Toronto Apache Spark Meetup</a:t>
            </a:r>
            <a:r>
              <a:rPr lang="en-US" dirty="0" smtClean="0"/>
              <a:t/>
            </a:r>
            <a:br>
              <a:rPr lang="en-US" dirty="0" smtClean="0"/>
            </a:br>
            <a:r>
              <a:rPr lang="en-US" dirty="0"/>
              <a:t/>
            </a:r>
            <a:br>
              <a:rPr lang="en-US" dirty="0"/>
            </a:br>
            <a:r>
              <a:rPr lang="en-US" dirty="0" smtClean="0">
                <a:solidFill>
                  <a:srgbClr val="FFFFFF"/>
                </a:solidFill>
              </a:rPr>
              <a:t>Matt McInnis</a:t>
            </a:r>
            <a:r>
              <a:rPr lang="en-US" dirty="0" smtClean="0">
                <a:solidFill>
                  <a:srgbClr val="FFFFFF"/>
                </a:solidFill>
              </a:rPr>
              <a:t/>
            </a:r>
            <a:br>
              <a:rPr lang="en-US" dirty="0" smtClean="0">
                <a:solidFill>
                  <a:srgbClr val="FFFFFF"/>
                </a:solidFill>
              </a:rPr>
            </a:br>
            <a:r>
              <a:rPr lang="en-US" dirty="0" smtClean="0">
                <a:solidFill>
                  <a:srgbClr val="FFFFFF"/>
                </a:solidFill>
              </a:rPr>
              <a:t>November 30</a:t>
            </a:r>
            <a:r>
              <a:rPr lang="en-US" baseline="30000" dirty="0" smtClean="0">
                <a:solidFill>
                  <a:srgbClr val="FFFFFF"/>
                </a:solidFill>
              </a:rPr>
              <a:t>th</a:t>
            </a:r>
            <a:r>
              <a:rPr lang="en-US" dirty="0" smtClean="0">
                <a:solidFill>
                  <a:srgbClr val="FFFFFF"/>
                </a:solidFill>
              </a:rPr>
              <a:t> 2016</a:t>
            </a:r>
            <a:endParaRPr lang="en-US" dirty="0"/>
          </a:p>
        </p:txBody>
      </p:sp>
      <p:sp>
        <p:nvSpPr>
          <p:cNvPr id="6" name="TextBox 5"/>
          <p:cNvSpPr txBox="1"/>
          <p:nvPr/>
        </p:nvSpPr>
        <p:spPr>
          <a:xfrm>
            <a:off x="5715782" y="4287196"/>
            <a:ext cx="3525754" cy="646331"/>
          </a:xfrm>
          <a:prstGeom prst="rect">
            <a:avLst/>
          </a:prstGeom>
          <a:noFill/>
        </p:spPr>
        <p:txBody>
          <a:bodyPr wrap="square" rtlCol="0">
            <a:spAutoFit/>
          </a:bodyPr>
          <a:lstStyle/>
          <a:p>
            <a:r>
              <a:rPr lang="en-US" dirty="0" smtClean="0">
                <a:solidFill>
                  <a:srgbClr val="FFFFFF"/>
                </a:solidFill>
              </a:rPr>
              <a:t>Big thanks to David </a:t>
            </a:r>
            <a:r>
              <a:rPr lang="en-US" dirty="0" err="1" smtClean="0">
                <a:solidFill>
                  <a:srgbClr val="FFFFFF"/>
                </a:solidFill>
              </a:rPr>
              <a:t>Taieb</a:t>
            </a:r>
            <a:r>
              <a:rPr lang="en-US" dirty="0" smtClean="0">
                <a:solidFill>
                  <a:srgbClr val="FFFFFF"/>
                </a:solidFill>
              </a:rPr>
              <a:t> (IBM) for the original analysis!</a:t>
            </a:r>
            <a:endParaRPr lang="en-US" dirty="0"/>
          </a:p>
        </p:txBody>
      </p:sp>
    </p:spTree>
    <p:extLst>
      <p:ext uri="{BB962C8B-B14F-4D97-AF65-F5344CB8AC3E}">
        <p14:creationId xmlns:p14="http://schemas.microsoft.com/office/powerpoint/2010/main" val="814601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Databases</a:t>
            </a:r>
            <a:endParaRPr lang="en-US" dirty="0"/>
          </a:p>
        </p:txBody>
      </p:sp>
      <p:sp>
        <p:nvSpPr>
          <p:cNvPr id="3" name="Content Placeholder 2"/>
          <p:cNvSpPr>
            <a:spLocks noGrp="1"/>
          </p:cNvSpPr>
          <p:nvPr>
            <p:ph idx="1"/>
          </p:nvPr>
        </p:nvSpPr>
        <p:spPr>
          <a:xfrm>
            <a:off x="3403576" y="453556"/>
            <a:ext cx="5602610" cy="3270212"/>
          </a:xfrm>
        </p:spPr>
        <p:txBody>
          <a:bodyPr/>
          <a:lstStyle/>
          <a:p>
            <a:pPr marL="515938" lvl="1" indent="-342900">
              <a:lnSpc>
                <a:spcPct val="80000"/>
              </a:lnSpc>
              <a:buFont typeface="Arial"/>
              <a:buChar char="•"/>
            </a:pPr>
            <a:r>
              <a:rPr lang="en-US" dirty="0" smtClean="0"/>
              <a:t>Provide OLTP (Online Transaction Processing) capabilities.</a:t>
            </a:r>
          </a:p>
          <a:p>
            <a:pPr marL="515938" lvl="1" indent="-342900">
              <a:lnSpc>
                <a:spcPct val="80000"/>
              </a:lnSpc>
              <a:buFont typeface="Arial"/>
              <a:buChar char="•"/>
            </a:pPr>
            <a:r>
              <a:rPr lang="en-US" dirty="0" smtClean="0"/>
              <a:t>Focus on optimizing storage and querying of graph data: vertices</a:t>
            </a:r>
            <a:r>
              <a:rPr lang="en-US" dirty="0"/>
              <a:t>, </a:t>
            </a:r>
            <a:r>
              <a:rPr lang="en-US" dirty="0" smtClean="0"/>
              <a:t>edges</a:t>
            </a:r>
            <a:r>
              <a:rPr lang="en-US" dirty="0"/>
              <a:t>, and associated </a:t>
            </a:r>
            <a:r>
              <a:rPr lang="en-US" dirty="0" smtClean="0"/>
              <a:t>metadata</a:t>
            </a:r>
          </a:p>
          <a:p>
            <a:pPr marL="515938" lvl="1" indent="-342900">
              <a:lnSpc>
                <a:spcPct val="80000"/>
              </a:lnSpc>
              <a:buFont typeface="Arial"/>
              <a:buChar char="•"/>
            </a:pPr>
            <a:r>
              <a:rPr lang="en-US" dirty="0" smtClean="0"/>
              <a:t>Alternative when complexity of graph data makes classic RDBMS inadequate</a:t>
            </a:r>
          </a:p>
          <a:p>
            <a:pPr marL="515938" lvl="1" indent="-342900">
              <a:lnSpc>
                <a:spcPct val="80000"/>
              </a:lnSpc>
              <a:buFont typeface="Arial"/>
              <a:buChar char="•"/>
            </a:pPr>
            <a:r>
              <a:rPr lang="en-US" dirty="0" smtClean="0"/>
              <a:t>Typically work with small sections of the graph</a:t>
            </a:r>
          </a:p>
          <a:p>
            <a:pPr marL="515938" lvl="1" indent="-342900">
              <a:lnSpc>
                <a:spcPct val="80000"/>
              </a:lnSpc>
              <a:buFont typeface="Arial"/>
              <a:buChar char="•"/>
            </a:pPr>
            <a:r>
              <a:rPr lang="en-US" dirty="0" smtClean="0"/>
              <a:t>Example Query engines</a:t>
            </a:r>
          </a:p>
          <a:p>
            <a:pPr marL="739775" lvl="2" indent="-342900">
              <a:lnSpc>
                <a:spcPct val="80000"/>
              </a:lnSpc>
            </a:pPr>
            <a:r>
              <a:rPr lang="en-US" dirty="0" smtClean="0"/>
              <a:t>Gremlin (Tinkerpop)</a:t>
            </a:r>
          </a:p>
          <a:p>
            <a:pPr marL="739775" lvl="2" indent="-342900">
              <a:lnSpc>
                <a:spcPct val="80000"/>
              </a:lnSpc>
            </a:pPr>
            <a:r>
              <a:rPr lang="en-US" dirty="0" smtClean="0"/>
              <a:t>Motif Findings (Neo4J)</a:t>
            </a:r>
            <a:endParaRPr lang="en-US"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10</a:t>
            </a:fld>
            <a:endParaRPr lang="en-US" dirty="0">
              <a:solidFill>
                <a:srgbClr val="464646"/>
              </a:solidFill>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0188" y="1321102"/>
            <a:ext cx="963083" cy="1866900"/>
          </a:xfrm>
          <a:prstGeom prst="rect">
            <a:avLst/>
          </a:prstGeom>
        </p:spPr>
      </p:pic>
      <p:pic>
        <p:nvPicPr>
          <p:cNvPr id="10" name="Picture 9"/>
          <p:cNvPicPr>
            <a:picLocks noChangeAspect="1"/>
          </p:cNvPicPr>
          <p:nvPr/>
        </p:nvPicPr>
        <p:blipFill>
          <a:blip r:embed="rId3"/>
          <a:stretch>
            <a:fillRect/>
          </a:stretch>
        </p:blipFill>
        <p:spPr>
          <a:xfrm>
            <a:off x="1603897" y="2411075"/>
            <a:ext cx="1684125" cy="748500"/>
          </a:xfrm>
          <a:prstGeom prst="rect">
            <a:avLst/>
          </a:prstGeom>
        </p:spPr>
      </p:pic>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3400" y="5181600"/>
            <a:ext cx="1912560" cy="876300"/>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52653" y="1378502"/>
            <a:ext cx="1684125" cy="459307"/>
          </a:xfrm>
          <a:prstGeom prst="rect">
            <a:avLst/>
          </a:prstGeom>
        </p:spPr>
      </p:pic>
      <p:pic>
        <p:nvPicPr>
          <p:cNvPr id="15" name="Picture 14"/>
          <p:cNvPicPr>
            <a:picLocks noChangeAspect="1"/>
          </p:cNvPicPr>
          <p:nvPr/>
        </p:nvPicPr>
        <p:blipFill>
          <a:blip r:embed="rId6"/>
          <a:stretch>
            <a:fillRect/>
          </a:stretch>
        </p:blipFill>
        <p:spPr>
          <a:xfrm>
            <a:off x="3581400" y="5410200"/>
            <a:ext cx="2692400" cy="711200"/>
          </a:xfrm>
          <a:prstGeom prst="rect">
            <a:avLst/>
          </a:prstGeom>
        </p:spPr>
      </p:pic>
      <p:grpSp>
        <p:nvGrpSpPr>
          <p:cNvPr id="19" name="Group 18"/>
          <p:cNvGrpSpPr/>
          <p:nvPr/>
        </p:nvGrpSpPr>
        <p:grpSpPr>
          <a:xfrm>
            <a:off x="1137034" y="3509209"/>
            <a:ext cx="1300732" cy="1126164"/>
            <a:chOff x="1787400" y="3315459"/>
            <a:chExt cx="1300732" cy="1126164"/>
          </a:xfrm>
        </p:grpSpPr>
        <p:pic>
          <p:nvPicPr>
            <p:cNvPr id="17" name="Picture 16"/>
            <p:cNvPicPr>
              <a:picLocks noChangeAspect="1"/>
            </p:cNvPicPr>
            <p:nvPr/>
          </p:nvPicPr>
          <p:blipFill>
            <a:blip r:embed="rId7"/>
            <a:stretch>
              <a:fillRect/>
            </a:stretch>
          </p:blipFill>
          <p:spPr>
            <a:xfrm>
              <a:off x="1963454" y="3315459"/>
              <a:ext cx="846931" cy="816618"/>
            </a:xfrm>
            <a:prstGeom prst="rect">
              <a:avLst/>
            </a:prstGeom>
          </p:spPr>
        </p:pic>
        <p:sp>
          <p:nvSpPr>
            <p:cNvPr id="18" name="TextBox 17"/>
            <p:cNvSpPr txBox="1"/>
            <p:nvPr/>
          </p:nvSpPr>
          <p:spPr>
            <a:xfrm>
              <a:off x="1787400" y="4072291"/>
              <a:ext cx="1300732" cy="369332"/>
            </a:xfrm>
            <a:prstGeom prst="rect">
              <a:avLst/>
            </a:prstGeom>
            <a:noFill/>
          </p:spPr>
          <p:txBody>
            <a:bodyPr wrap="none" rtlCol="0">
              <a:spAutoFit/>
            </a:bodyPr>
            <a:lstStyle/>
            <a:p>
              <a:r>
                <a:rPr lang="en-US" dirty="0" smtClean="0"/>
                <a:t>IBM Graph</a:t>
              </a:r>
              <a:endParaRPr lang="en-US" dirty="0"/>
            </a:p>
          </p:txBody>
        </p:sp>
      </p:grpSp>
      <p:sp>
        <p:nvSpPr>
          <p:cNvPr id="20" name="TextBox 19"/>
          <p:cNvSpPr txBox="1"/>
          <p:nvPr/>
        </p:nvSpPr>
        <p:spPr>
          <a:xfrm>
            <a:off x="287011" y="3042150"/>
            <a:ext cx="689274" cy="369332"/>
          </a:xfrm>
          <a:prstGeom prst="rect">
            <a:avLst/>
          </a:prstGeom>
          <a:noFill/>
        </p:spPr>
        <p:txBody>
          <a:bodyPr wrap="none" rtlCol="0">
            <a:spAutoFit/>
          </a:bodyPr>
          <a:lstStyle/>
          <a:p>
            <a:r>
              <a:rPr lang="en-US" dirty="0" smtClean="0"/>
              <a:t>Titan</a:t>
            </a:r>
            <a:endParaRPr lang="en-US" dirty="0"/>
          </a:p>
        </p:txBody>
      </p:sp>
    </p:spTree>
    <p:extLst>
      <p:ext uri="{BB962C8B-B14F-4D97-AF65-F5344CB8AC3E}">
        <p14:creationId xmlns:p14="http://schemas.microsoft.com/office/powerpoint/2010/main" val="1361984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processing</a:t>
            </a:r>
            <a:endParaRPr lang="en-US" dirty="0"/>
          </a:p>
        </p:txBody>
      </p:sp>
      <p:sp>
        <p:nvSpPr>
          <p:cNvPr id="3" name="Content Placeholder 2"/>
          <p:cNvSpPr>
            <a:spLocks noGrp="1"/>
          </p:cNvSpPr>
          <p:nvPr>
            <p:ph idx="1"/>
          </p:nvPr>
        </p:nvSpPr>
        <p:spPr>
          <a:xfrm>
            <a:off x="3128423" y="223957"/>
            <a:ext cx="5906464" cy="4487440"/>
          </a:xfrm>
        </p:spPr>
        <p:txBody>
          <a:bodyPr/>
          <a:lstStyle/>
          <a:p>
            <a:pPr marL="342900" indent="-342900">
              <a:buFont typeface="Arial"/>
              <a:buChar char="•"/>
            </a:pPr>
            <a:r>
              <a:rPr lang="en-US" sz="1600" dirty="0" smtClean="0"/>
              <a:t>Focuses on data analytics </a:t>
            </a:r>
            <a:r>
              <a:rPr lang="en-US" sz="1600" dirty="0"/>
              <a:t>(</a:t>
            </a:r>
            <a:r>
              <a:rPr lang="en-US" sz="1600" dirty="0" smtClean="0"/>
              <a:t>OLAP or Online Analytical processing) on Graphs</a:t>
            </a:r>
          </a:p>
          <a:p>
            <a:pPr marL="342900" indent="-342900">
              <a:buFont typeface="Arial"/>
              <a:buChar char="•"/>
            </a:pPr>
            <a:r>
              <a:rPr lang="en-US" sz="1600" dirty="0" smtClean="0"/>
              <a:t>Suited when relational databases are inadequate because of the data high dimensionality</a:t>
            </a:r>
          </a:p>
          <a:p>
            <a:pPr marL="342900" indent="-342900">
              <a:buFont typeface="Arial"/>
              <a:buChar char="•"/>
            </a:pPr>
            <a:r>
              <a:rPr lang="en-US" sz="1600" dirty="0" smtClean="0"/>
              <a:t>Scalability: Distributed Graph-parallel support e.g. BSP (Bulk synchronous processing) </a:t>
            </a:r>
          </a:p>
          <a:p>
            <a:pPr marL="342900" indent="-342900">
              <a:buFont typeface="Arial"/>
              <a:buChar char="•"/>
            </a:pPr>
            <a:r>
              <a:rPr lang="en-US" sz="1600" dirty="0" smtClean="0"/>
              <a:t>Example building block operations:</a:t>
            </a:r>
          </a:p>
          <a:p>
            <a:pPr marL="515938" lvl="1" indent="-342900">
              <a:buFont typeface="Arial"/>
              <a:buChar char="•"/>
            </a:pPr>
            <a:r>
              <a:rPr lang="en-US" sz="1600" dirty="0" smtClean="0"/>
              <a:t>Subgraph extractions</a:t>
            </a:r>
          </a:p>
          <a:p>
            <a:pPr marL="515938" lvl="1" indent="-342900">
              <a:buFont typeface="Arial"/>
              <a:buChar char="•"/>
            </a:pPr>
            <a:r>
              <a:rPr lang="en-US" sz="1600" dirty="0" smtClean="0"/>
              <a:t>Neighborhood aggregation</a:t>
            </a:r>
          </a:p>
          <a:p>
            <a:pPr marL="515938" lvl="1" indent="-342900">
              <a:buFont typeface="Arial"/>
              <a:buChar char="•"/>
            </a:pPr>
            <a:r>
              <a:rPr lang="is-IS" sz="1600" dirty="0" smtClean="0"/>
              <a:t>…</a:t>
            </a:r>
            <a:endParaRPr lang="en-US" sz="1600" dirty="0" smtClean="0"/>
          </a:p>
          <a:p>
            <a:pPr marL="342900" indent="-342900">
              <a:buFont typeface="Arial"/>
              <a:buChar char="•"/>
            </a:pPr>
            <a:r>
              <a:rPr lang="en-US" sz="1600" dirty="0" smtClean="0"/>
              <a:t>Example algorithms: </a:t>
            </a:r>
          </a:p>
          <a:p>
            <a:pPr marL="515938" lvl="1" indent="-342900">
              <a:buFont typeface="Arial"/>
              <a:buChar char="•"/>
            </a:pPr>
            <a:r>
              <a:rPr lang="en-US" sz="1600" dirty="0" smtClean="0"/>
              <a:t>BFS: Breadth First Search</a:t>
            </a:r>
          </a:p>
          <a:p>
            <a:pPr marL="515938" lvl="1" indent="-342900">
              <a:buFont typeface="Arial"/>
              <a:buChar char="•"/>
            </a:pPr>
            <a:r>
              <a:rPr lang="en-US" sz="1600" dirty="0" smtClean="0"/>
              <a:t>PageRank</a:t>
            </a:r>
            <a:endParaRPr lang="en-US" sz="1600" dirty="0"/>
          </a:p>
          <a:p>
            <a:pPr marL="515938" lvl="1" indent="-342900">
              <a:buFont typeface="Arial"/>
              <a:buChar char="•"/>
            </a:pPr>
            <a:r>
              <a:rPr lang="en-US" sz="1600" dirty="0" smtClean="0"/>
              <a:t>Collaborative Filtering</a:t>
            </a:r>
          </a:p>
          <a:p>
            <a:pPr marL="342900" indent="-342900">
              <a:buFont typeface="Arial"/>
              <a:buChar char="•"/>
            </a:pPr>
            <a:endParaRPr lang="en-US" sz="1600" dirty="0" smtClean="0"/>
          </a:p>
          <a:p>
            <a:pPr marL="342900" indent="-342900">
              <a:buFont typeface="Arial"/>
              <a:buChar char="•"/>
            </a:pPr>
            <a:endParaRPr lang="en-US" sz="1600" dirty="0" smtClean="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11</a:t>
            </a:fld>
            <a:endParaRPr lang="en-US" dirty="0">
              <a:solidFill>
                <a:srgbClr val="464646"/>
              </a:solidFill>
            </a:endParaRPr>
          </a:p>
        </p:txBody>
      </p:sp>
      <p:pic>
        <p:nvPicPr>
          <p:cNvPr id="7" name="Picture 6" descr="Screenshot 2015-11-30 13.01.20.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6620" y="2795849"/>
            <a:ext cx="2394675" cy="701203"/>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6620" y="1574598"/>
            <a:ext cx="852420" cy="1028700"/>
          </a:xfrm>
          <a:prstGeom prst="rect">
            <a:avLst/>
          </a:prstGeom>
        </p:spPr>
      </p:pic>
      <p:pic>
        <p:nvPicPr>
          <p:cNvPr id="9" name="Picture 8"/>
          <p:cNvPicPr>
            <a:picLocks noChangeAspect="1"/>
          </p:cNvPicPr>
          <p:nvPr/>
        </p:nvPicPr>
        <p:blipFill>
          <a:blip r:embed="rId4"/>
          <a:stretch>
            <a:fillRect/>
          </a:stretch>
        </p:blipFill>
        <p:spPr>
          <a:xfrm>
            <a:off x="1725475" y="1669847"/>
            <a:ext cx="1185820" cy="832966"/>
          </a:xfrm>
          <a:prstGeom prst="rect">
            <a:avLst/>
          </a:prstGeom>
        </p:spPr>
      </p:pic>
    </p:spTree>
    <p:extLst>
      <p:ext uri="{BB962C8B-B14F-4D97-AF65-F5344CB8AC3E}">
        <p14:creationId xmlns:p14="http://schemas.microsoft.com/office/powerpoint/2010/main" val="4240319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GraphX</a:t>
            </a:r>
            <a:endParaRPr lang="en-US" dirty="0"/>
          </a:p>
        </p:txBody>
      </p:sp>
    </p:spTree>
    <p:extLst>
      <p:ext uri="{BB962C8B-B14F-4D97-AF65-F5344CB8AC3E}">
        <p14:creationId xmlns:p14="http://schemas.microsoft.com/office/powerpoint/2010/main" val="747262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388239"/>
          </a:xfrm>
        </p:spPr>
        <p:txBody>
          <a:bodyPr/>
          <a:lstStyle/>
          <a:p>
            <a:r>
              <a:rPr lang="en-US" dirty="0">
                <a:latin typeface="Lubalin Graph Book" charset="0"/>
                <a:ea typeface="HelvNeue Light for IBM" charset="0"/>
                <a:cs typeface="Lubalin Graph Demi Regular" charset="0"/>
                <a:sym typeface="Helvetica Neue Medium" charset="0"/>
              </a:rPr>
              <a:t>Spark Core Libraries</a:t>
            </a:r>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13</a:t>
            </a:fld>
            <a:endParaRPr lang="en-US" dirty="0"/>
          </a:p>
        </p:txBody>
      </p:sp>
      <p:sp>
        <p:nvSpPr>
          <p:cNvPr id="9" name="Date Placeholder 3"/>
          <p:cNvSpPr>
            <a:spLocks noGrp="1"/>
          </p:cNvSpPr>
          <p:nvPr>
            <p:ph type="dt" sz="half" idx="10"/>
          </p:nvPr>
        </p:nvSpPr>
        <p:spPr>
          <a:xfrm>
            <a:off x="1816100" y="4718304"/>
            <a:ext cx="914400" cy="201168"/>
          </a:xfrm>
        </p:spPr>
        <p:txBody>
          <a:bodyPr/>
          <a:lstStyle/>
          <a:p>
            <a:r>
              <a:rPr lang="en-US" dirty="0"/>
              <a:t>10/25/</a:t>
            </a:r>
            <a:r>
              <a:rPr lang="en-US" dirty="0" smtClean="0"/>
              <a:t>16</a:t>
            </a:r>
            <a:endParaRPr lang="en-US" dirty="0"/>
          </a:p>
        </p:txBody>
      </p:sp>
      <p:sp>
        <p:nvSpPr>
          <p:cNvPr id="10" name="Footer Placeholder 4"/>
          <p:cNvSpPr>
            <a:spLocks noGrp="1"/>
          </p:cNvSpPr>
          <p:nvPr>
            <p:ph type="ftr" sz="quarter" idx="11"/>
          </p:nvPr>
        </p:nvSpPr>
        <p:spPr>
          <a:xfrm>
            <a:off x="969264" y="4718304"/>
            <a:ext cx="846836" cy="201168"/>
          </a:xfrm>
        </p:spPr>
        <p:txBody>
          <a:bodyPr/>
          <a:lstStyle/>
          <a:p>
            <a:r>
              <a:rPr lang="en-US" dirty="0" smtClean="0"/>
              <a:t>World of Watson 2016 </a:t>
            </a:r>
            <a:endParaRPr lang="en-US" dirty="0"/>
          </a:p>
        </p:txBody>
      </p:sp>
      <p:sp>
        <p:nvSpPr>
          <p:cNvPr id="8" name="Text Placeholder 2"/>
          <p:cNvSpPr txBox="1">
            <a:spLocks/>
          </p:cNvSpPr>
          <p:nvPr/>
        </p:nvSpPr>
        <p:spPr bwMode="gray">
          <a:xfrm>
            <a:off x="2953385" y="4272492"/>
            <a:ext cx="3274336" cy="312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34290" bIns="0">
            <a:spAutoFit/>
          </a:bodyPr>
          <a:lstStyle>
            <a:lvl1pPr defTabSz="457200">
              <a:defRPr sz="1200">
                <a:solidFill>
                  <a:schemeClr val="tx1"/>
                </a:solidFill>
                <a:latin typeface="Times New Roman" charset="0"/>
                <a:ea typeface="MS PGothic" charset="0"/>
                <a:cs typeface="MS PGothic" charset="0"/>
                <a:sym typeface="Times New Roman" charset="0"/>
              </a:defRPr>
            </a:lvl1pPr>
            <a:lvl2pPr marL="742950" indent="-285750" defTabSz="457200">
              <a:defRPr sz="1200">
                <a:solidFill>
                  <a:schemeClr val="tx1"/>
                </a:solidFill>
                <a:latin typeface="Times New Roman" charset="0"/>
                <a:ea typeface="MS PGothic" charset="0"/>
                <a:cs typeface="MS PGothic" charset="0"/>
                <a:sym typeface="Times New Roman" charset="0"/>
              </a:defRPr>
            </a:lvl2pPr>
            <a:lvl3pPr marL="1143000" indent="-228600" defTabSz="457200">
              <a:defRPr sz="1200">
                <a:solidFill>
                  <a:schemeClr val="tx1"/>
                </a:solidFill>
                <a:latin typeface="Times New Roman" charset="0"/>
                <a:ea typeface="MS PGothic" charset="0"/>
                <a:cs typeface="MS PGothic" charset="0"/>
                <a:sym typeface="Times New Roman" charset="0"/>
              </a:defRPr>
            </a:lvl3pPr>
            <a:lvl4pPr marL="1600200" indent="-228600" defTabSz="457200">
              <a:defRPr sz="1200">
                <a:solidFill>
                  <a:schemeClr val="tx1"/>
                </a:solidFill>
                <a:latin typeface="Times New Roman" charset="0"/>
                <a:ea typeface="MS PGothic" charset="0"/>
                <a:cs typeface="MS PGothic" charset="0"/>
                <a:sym typeface="Times New Roman" charset="0"/>
              </a:defRPr>
            </a:lvl4pPr>
            <a:lvl5pPr marL="2057400" indent="-228600" defTabSz="457200">
              <a:defRPr sz="1200">
                <a:solidFill>
                  <a:schemeClr val="tx1"/>
                </a:solidFill>
                <a:latin typeface="Times New Roman" charset="0"/>
                <a:ea typeface="MS PGothic" charset="0"/>
                <a:cs typeface="MS PGothic" charset="0"/>
                <a:sym typeface="Times New Roman" charset="0"/>
              </a:defRPr>
            </a:lvl5pPr>
            <a:lvl6pPr marL="25146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6pPr>
            <a:lvl7pPr marL="29718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7pPr>
            <a:lvl8pPr marL="34290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8pPr>
            <a:lvl9pPr marL="38862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9pPr>
          </a:lstStyle>
          <a:p>
            <a:pPr algn="ctr">
              <a:spcBef>
                <a:spcPct val="20000"/>
              </a:spcBef>
              <a:buFont typeface="Arial" charset="0"/>
              <a:buNone/>
            </a:pPr>
            <a:r>
              <a:rPr lang="en-US" sz="900" dirty="0">
                <a:solidFill>
                  <a:srgbClr val="4B4B4B"/>
                </a:solidFill>
                <a:latin typeface="Lubalin Graph Book" charset="0"/>
              </a:rPr>
              <a:t>general compute engine, handles distributed task dispatching, scheduling and basic I/O functions</a:t>
            </a:r>
          </a:p>
        </p:txBody>
      </p:sp>
      <p:sp>
        <p:nvSpPr>
          <p:cNvPr id="11" name="Rectangle 10"/>
          <p:cNvSpPr>
            <a:spLocks noChangeArrowheads="1"/>
          </p:cNvSpPr>
          <p:nvPr/>
        </p:nvSpPr>
        <p:spPr bwMode="auto">
          <a:xfrm>
            <a:off x="1315323" y="1724989"/>
            <a:ext cx="1374898" cy="1095622"/>
          </a:xfrm>
          <a:prstGeom prst="rect">
            <a:avLst/>
          </a:prstGeom>
          <a:solidFill>
            <a:srgbClr val="C7C7C7"/>
          </a:solidFill>
          <a:ln w="15875">
            <a:solidFill>
              <a:srgbClr val="5596E6"/>
            </a:solidFill>
            <a:miter lim="800000"/>
            <a:headEnd/>
            <a:tailEnd/>
          </a:ln>
          <a:effectLst/>
        </p:spPr>
        <p:txBody>
          <a:bodyPr lIns="0" tIns="17145" rIns="0" bIns="17145" anchor="ctr"/>
          <a:lstStyle/>
          <a:p>
            <a:pPr algn="ctr" defTabSz="342900" eaLnBrk="1" fontAlgn="auto" hangingPunct="1">
              <a:spcBef>
                <a:spcPts val="0"/>
              </a:spcBef>
              <a:spcAft>
                <a:spcPts val="0"/>
              </a:spcAft>
              <a:defRPr/>
            </a:pPr>
            <a:r>
              <a:rPr lang="en-US" sz="1500" kern="0" dirty="0">
                <a:solidFill>
                  <a:schemeClr val="bg1"/>
                </a:solidFill>
                <a:ea typeface="+mn-ea"/>
                <a:cs typeface="+mn-cs"/>
              </a:rPr>
              <a:t>Spark SQL</a:t>
            </a:r>
          </a:p>
        </p:txBody>
      </p:sp>
      <p:sp>
        <p:nvSpPr>
          <p:cNvPr id="12" name="Text Placeholder 2"/>
          <p:cNvSpPr txBox="1">
            <a:spLocks/>
          </p:cNvSpPr>
          <p:nvPr/>
        </p:nvSpPr>
        <p:spPr bwMode="gray">
          <a:xfrm>
            <a:off x="1459437" y="754246"/>
            <a:ext cx="1086671" cy="312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34290" bIns="0">
            <a:spAutoFit/>
          </a:bodyPr>
          <a:lstStyle>
            <a:lvl1pPr defTabSz="457200">
              <a:defRPr sz="1200">
                <a:solidFill>
                  <a:schemeClr val="tx1"/>
                </a:solidFill>
                <a:latin typeface="Times New Roman" charset="0"/>
                <a:ea typeface="MS PGothic" charset="0"/>
                <a:cs typeface="MS PGothic" charset="0"/>
                <a:sym typeface="Times New Roman" charset="0"/>
              </a:defRPr>
            </a:lvl1pPr>
            <a:lvl2pPr marL="742950" indent="-285750" defTabSz="457200">
              <a:defRPr sz="1200">
                <a:solidFill>
                  <a:schemeClr val="tx1"/>
                </a:solidFill>
                <a:latin typeface="Times New Roman" charset="0"/>
                <a:ea typeface="MS PGothic" charset="0"/>
                <a:cs typeface="MS PGothic" charset="0"/>
                <a:sym typeface="Times New Roman" charset="0"/>
              </a:defRPr>
            </a:lvl2pPr>
            <a:lvl3pPr marL="1143000" indent="-228600" defTabSz="457200">
              <a:defRPr sz="1200">
                <a:solidFill>
                  <a:schemeClr val="tx1"/>
                </a:solidFill>
                <a:latin typeface="Times New Roman" charset="0"/>
                <a:ea typeface="MS PGothic" charset="0"/>
                <a:cs typeface="MS PGothic" charset="0"/>
                <a:sym typeface="Times New Roman" charset="0"/>
              </a:defRPr>
            </a:lvl3pPr>
            <a:lvl4pPr marL="1600200" indent="-228600" defTabSz="457200">
              <a:defRPr sz="1200">
                <a:solidFill>
                  <a:schemeClr val="tx1"/>
                </a:solidFill>
                <a:latin typeface="Times New Roman" charset="0"/>
                <a:ea typeface="MS PGothic" charset="0"/>
                <a:cs typeface="MS PGothic" charset="0"/>
                <a:sym typeface="Times New Roman" charset="0"/>
              </a:defRPr>
            </a:lvl4pPr>
            <a:lvl5pPr marL="2057400" indent="-228600" defTabSz="457200">
              <a:defRPr sz="1200">
                <a:solidFill>
                  <a:schemeClr val="tx1"/>
                </a:solidFill>
                <a:latin typeface="Times New Roman" charset="0"/>
                <a:ea typeface="MS PGothic" charset="0"/>
                <a:cs typeface="MS PGothic" charset="0"/>
                <a:sym typeface="Times New Roman" charset="0"/>
              </a:defRPr>
            </a:lvl5pPr>
            <a:lvl6pPr marL="25146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6pPr>
            <a:lvl7pPr marL="29718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7pPr>
            <a:lvl8pPr marL="34290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8pPr>
            <a:lvl9pPr marL="38862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9pPr>
          </a:lstStyle>
          <a:p>
            <a:pPr algn="ctr">
              <a:spcBef>
                <a:spcPct val="20000"/>
              </a:spcBef>
              <a:buFont typeface="Arial" charset="0"/>
              <a:buNone/>
            </a:pPr>
            <a:r>
              <a:rPr lang="en-US" sz="900" dirty="0">
                <a:solidFill>
                  <a:srgbClr val="4B4B4B"/>
                </a:solidFill>
                <a:latin typeface="Lubalin Graph Book" charset="0"/>
              </a:rPr>
              <a:t>executes SQL statements</a:t>
            </a:r>
            <a:endParaRPr lang="en-US" sz="900" b="1" dirty="0">
              <a:solidFill>
                <a:srgbClr val="4B4B4B"/>
              </a:solidFill>
              <a:latin typeface="Lubalin Graph Book" charset="0"/>
            </a:endParaRPr>
          </a:p>
        </p:txBody>
      </p:sp>
      <p:sp>
        <p:nvSpPr>
          <p:cNvPr id="13" name="Text Placeholder 2"/>
          <p:cNvSpPr txBox="1">
            <a:spLocks/>
          </p:cNvSpPr>
          <p:nvPr/>
        </p:nvSpPr>
        <p:spPr bwMode="gray">
          <a:xfrm>
            <a:off x="3103764" y="754246"/>
            <a:ext cx="1246002" cy="4685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34290" bIns="0">
            <a:spAutoFit/>
          </a:bodyPr>
          <a:lstStyle>
            <a:lvl1pPr defTabSz="457200">
              <a:defRPr sz="1200">
                <a:solidFill>
                  <a:schemeClr val="tx1"/>
                </a:solidFill>
                <a:latin typeface="Times New Roman" charset="0"/>
                <a:ea typeface="MS PGothic" charset="0"/>
                <a:cs typeface="MS PGothic" charset="0"/>
                <a:sym typeface="Times New Roman" charset="0"/>
              </a:defRPr>
            </a:lvl1pPr>
            <a:lvl2pPr marL="742950" indent="-285750" defTabSz="457200">
              <a:defRPr sz="1200">
                <a:solidFill>
                  <a:schemeClr val="tx1"/>
                </a:solidFill>
                <a:latin typeface="Times New Roman" charset="0"/>
                <a:ea typeface="MS PGothic" charset="0"/>
                <a:cs typeface="MS PGothic" charset="0"/>
                <a:sym typeface="Times New Roman" charset="0"/>
              </a:defRPr>
            </a:lvl2pPr>
            <a:lvl3pPr marL="1143000" indent="-228600" defTabSz="457200">
              <a:defRPr sz="1200">
                <a:solidFill>
                  <a:schemeClr val="tx1"/>
                </a:solidFill>
                <a:latin typeface="Times New Roman" charset="0"/>
                <a:ea typeface="MS PGothic" charset="0"/>
                <a:cs typeface="MS PGothic" charset="0"/>
                <a:sym typeface="Times New Roman" charset="0"/>
              </a:defRPr>
            </a:lvl3pPr>
            <a:lvl4pPr marL="1600200" indent="-228600" defTabSz="457200">
              <a:defRPr sz="1200">
                <a:solidFill>
                  <a:schemeClr val="tx1"/>
                </a:solidFill>
                <a:latin typeface="Times New Roman" charset="0"/>
                <a:ea typeface="MS PGothic" charset="0"/>
                <a:cs typeface="MS PGothic" charset="0"/>
                <a:sym typeface="Times New Roman" charset="0"/>
              </a:defRPr>
            </a:lvl4pPr>
            <a:lvl5pPr marL="2057400" indent="-228600" defTabSz="457200">
              <a:defRPr sz="1200">
                <a:solidFill>
                  <a:schemeClr val="tx1"/>
                </a:solidFill>
                <a:latin typeface="Times New Roman" charset="0"/>
                <a:ea typeface="MS PGothic" charset="0"/>
                <a:cs typeface="MS PGothic" charset="0"/>
                <a:sym typeface="Times New Roman" charset="0"/>
              </a:defRPr>
            </a:lvl5pPr>
            <a:lvl6pPr marL="25146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6pPr>
            <a:lvl7pPr marL="29718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7pPr>
            <a:lvl8pPr marL="34290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8pPr>
            <a:lvl9pPr marL="38862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9pPr>
          </a:lstStyle>
          <a:p>
            <a:pPr algn="ctr">
              <a:spcBef>
                <a:spcPct val="20000"/>
              </a:spcBef>
              <a:buFont typeface="Arial" charset="0"/>
              <a:buNone/>
            </a:pPr>
            <a:r>
              <a:rPr lang="en-US" sz="900" dirty="0">
                <a:solidFill>
                  <a:srgbClr val="4B4B4B"/>
                </a:solidFill>
                <a:latin typeface="Lubalin Graph Book" charset="0"/>
              </a:rPr>
              <a:t>performs streaming analytics using micro-batches </a:t>
            </a:r>
          </a:p>
        </p:txBody>
      </p:sp>
      <p:sp>
        <p:nvSpPr>
          <p:cNvPr id="16" name="Text Placeholder 2"/>
          <p:cNvSpPr txBox="1">
            <a:spLocks/>
          </p:cNvSpPr>
          <p:nvPr/>
        </p:nvSpPr>
        <p:spPr bwMode="gray">
          <a:xfrm>
            <a:off x="4657691" y="754246"/>
            <a:ext cx="1507376" cy="4685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34290" bIns="0">
            <a:spAutoFit/>
          </a:bodyPr>
          <a:lstStyle>
            <a:lvl1pPr defTabSz="457200">
              <a:defRPr sz="1200">
                <a:solidFill>
                  <a:schemeClr val="tx1"/>
                </a:solidFill>
                <a:latin typeface="Times New Roman" charset="0"/>
                <a:ea typeface="MS PGothic" charset="0"/>
                <a:cs typeface="MS PGothic" charset="0"/>
                <a:sym typeface="Times New Roman" charset="0"/>
              </a:defRPr>
            </a:lvl1pPr>
            <a:lvl2pPr marL="742950" indent="-285750" defTabSz="457200">
              <a:defRPr sz="1200">
                <a:solidFill>
                  <a:schemeClr val="tx1"/>
                </a:solidFill>
                <a:latin typeface="Times New Roman" charset="0"/>
                <a:ea typeface="MS PGothic" charset="0"/>
                <a:cs typeface="MS PGothic" charset="0"/>
                <a:sym typeface="Times New Roman" charset="0"/>
              </a:defRPr>
            </a:lvl2pPr>
            <a:lvl3pPr marL="1143000" indent="-228600" defTabSz="457200">
              <a:defRPr sz="1200">
                <a:solidFill>
                  <a:schemeClr val="tx1"/>
                </a:solidFill>
                <a:latin typeface="Times New Roman" charset="0"/>
                <a:ea typeface="MS PGothic" charset="0"/>
                <a:cs typeface="MS PGothic" charset="0"/>
                <a:sym typeface="Times New Roman" charset="0"/>
              </a:defRPr>
            </a:lvl3pPr>
            <a:lvl4pPr marL="1600200" indent="-228600" defTabSz="457200">
              <a:defRPr sz="1200">
                <a:solidFill>
                  <a:schemeClr val="tx1"/>
                </a:solidFill>
                <a:latin typeface="Times New Roman" charset="0"/>
                <a:ea typeface="MS PGothic" charset="0"/>
                <a:cs typeface="MS PGothic" charset="0"/>
                <a:sym typeface="Times New Roman" charset="0"/>
              </a:defRPr>
            </a:lvl4pPr>
            <a:lvl5pPr marL="2057400" indent="-228600" defTabSz="457200">
              <a:defRPr sz="1200">
                <a:solidFill>
                  <a:schemeClr val="tx1"/>
                </a:solidFill>
                <a:latin typeface="Times New Roman" charset="0"/>
                <a:ea typeface="MS PGothic" charset="0"/>
                <a:cs typeface="MS PGothic" charset="0"/>
                <a:sym typeface="Times New Roman" charset="0"/>
              </a:defRPr>
            </a:lvl5pPr>
            <a:lvl6pPr marL="25146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6pPr>
            <a:lvl7pPr marL="29718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7pPr>
            <a:lvl8pPr marL="34290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8pPr>
            <a:lvl9pPr marL="38862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9pPr>
          </a:lstStyle>
          <a:p>
            <a:pPr algn="ctr">
              <a:spcBef>
                <a:spcPct val="20000"/>
              </a:spcBef>
            </a:pPr>
            <a:r>
              <a:rPr lang="en-US" sz="900" dirty="0">
                <a:solidFill>
                  <a:srgbClr val="4B4B4B"/>
                </a:solidFill>
                <a:latin typeface="Lubalin Graph Book" charset="0"/>
              </a:rPr>
              <a:t>common machine learning and statistical algorithms</a:t>
            </a:r>
          </a:p>
        </p:txBody>
      </p:sp>
      <p:sp>
        <p:nvSpPr>
          <p:cNvPr id="17" name="Text Placeholder 2"/>
          <p:cNvSpPr txBox="1">
            <a:spLocks/>
          </p:cNvSpPr>
          <p:nvPr/>
        </p:nvSpPr>
        <p:spPr bwMode="gray">
          <a:xfrm>
            <a:off x="6473878" y="754246"/>
            <a:ext cx="1326563" cy="312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34290" bIns="0">
            <a:spAutoFit/>
          </a:bodyPr>
          <a:lstStyle>
            <a:lvl1pPr defTabSz="457200">
              <a:defRPr sz="1200">
                <a:solidFill>
                  <a:schemeClr val="tx1"/>
                </a:solidFill>
                <a:latin typeface="Times New Roman" charset="0"/>
                <a:ea typeface="MS PGothic" charset="0"/>
                <a:cs typeface="MS PGothic" charset="0"/>
                <a:sym typeface="Times New Roman" charset="0"/>
              </a:defRPr>
            </a:lvl1pPr>
            <a:lvl2pPr marL="742950" indent="-285750" defTabSz="457200">
              <a:defRPr sz="1200">
                <a:solidFill>
                  <a:schemeClr val="tx1"/>
                </a:solidFill>
                <a:latin typeface="Times New Roman" charset="0"/>
                <a:ea typeface="MS PGothic" charset="0"/>
                <a:cs typeface="MS PGothic" charset="0"/>
                <a:sym typeface="Times New Roman" charset="0"/>
              </a:defRPr>
            </a:lvl2pPr>
            <a:lvl3pPr marL="1143000" indent="-228600" defTabSz="457200">
              <a:defRPr sz="1200">
                <a:solidFill>
                  <a:schemeClr val="tx1"/>
                </a:solidFill>
                <a:latin typeface="Times New Roman" charset="0"/>
                <a:ea typeface="MS PGothic" charset="0"/>
                <a:cs typeface="MS PGothic" charset="0"/>
                <a:sym typeface="Times New Roman" charset="0"/>
              </a:defRPr>
            </a:lvl3pPr>
            <a:lvl4pPr marL="1600200" indent="-228600" defTabSz="457200">
              <a:defRPr sz="1200">
                <a:solidFill>
                  <a:schemeClr val="tx1"/>
                </a:solidFill>
                <a:latin typeface="Times New Roman" charset="0"/>
                <a:ea typeface="MS PGothic" charset="0"/>
                <a:cs typeface="MS PGothic" charset="0"/>
                <a:sym typeface="Times New Roman" charset="0"/>
              </a:defRPr>
            </a:lvl4pPr>
            <a:lvl5pPr marL="2057400" indent="-228600" defTabSz="457200">
              <a:defRPr sz="1200">
                <a:solidFill>
                  <a:schemeClr val="tx1"/>
                </a:solidFill>
                <a:latin typeface="Times New Roman" charset="0"/>
                <a:ea typeface="MS PGothic" charset="0"/>
                <a:cs typeface="MS PGothic" charset="0"/>
                <a:sym typeface="Times New Roman" charset="0"/>
              </a:defRPr>
            </a:lvl5pPr>
            <a:lvl6pPr marL="25146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6pPr>
            <a:lvl7pPr marL="29718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7pPr>
            <a:lvl8pPr marL="34290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8pPr>
            <a:lvl9pPr marL="3886200" indent="-228600" eaLnBrk="0" fontAlgn="base" hangingPunct="0">
              <a:spcBef>
                <a:spcPct val="0"/>
              </a:spcBef>
              <a:spcAft>
                <a:spcPct val="0"/>
              </a:spcAft>
              <a:defRPr sz="1200">
                <a:solidFill>
                  <a:schemeClr val="tx1"/>
                </a:solidFill>
                <a:latin typeface="Times New Roman" charset="0"/>
                <a:ea typeface="MS PGothic" charset="0"/>
                <a:cs typeface="MS PGothic" charset="0"/>
                <a:sym typeface="Times New Roman" charset="0"/>
              </a:defRPr>
            </a:lvl9pPr>
          </a:lstStyle>
          <a:p>
            <a:pPr algn="ctr">
              <a:spcBef>
                <a:spcPct val="20000"/>
              </a:spcBef>
              <a:buFont typeface="Arial" charset="0"/>
              <a:buNone/>
            </a:pPr>
            <a:r>
              <a:rPr lang="en-US" sz="900" dirty="0">
                <a:solidFill>
                  <a:srgbClr val="4B4B4B"/>
                </a:solidFill>
                <a:latin typeface="Lubalin Graph Book" charset="0"/>
              </a:rPr>
              <a:t>distributed graph processing framework</a:t>
            </a:r>
          </a:p>
        </p:txBody>
      </p:sp>
      <p:sp>
        <p:nvSpPr>
          <p:cNvPr id="18" name="Rectangle 17"/>
          <p:cNvSpPr>
            <a:spLocks noChangeArrowheads="1"/>
          </p:cNvSpPr>
          <p:nvPr/>
        </p:nvSpPr>
        <p:spPr bwMode="auto">
          <a:xfrm>
            <a:off x="3039316" y="1724989"/>
            <a:ext cx="1374898" cy="1095622"/>
          </a:xfrm>
          <a:prstGeom prst="rect">
            <a:avLst/>
          </a:prstGeom>
          <a:solidFill>
            <a:srgbClr val="E0E0E0"/>
          </a:solidFill>
          <a:ln w="15875">
            <a:solidFill>
              <a:srgbClr val="5596E6"/>
            </a:solidFill>
            <a:miter lim="800000"/>
            <a:headEnd/>
            <a:tailEnd/>
          </a:ln>
          <a:effectLst/>
        </p:spPr>
        <p:txBody>
          <a:bodyPr lIns="0" tIns="17145" rIns="0" bIns="17145" anchor="ctr"/>
          <a:lstStyle/>
          <a:p>
            <a:pPr algn="ctr" defTabSz="342900" eaLnBrk="1" fontAlgn="auto" hangingPunct="1">
              <a:spcBef>
                <a:spcPts val="0"/>
              </a:spcBef>
              <a:spcAft>
                <a:spcPts val="0"/>
              </a:spcAft>
              <a:defRPr/>
            </a:pPr>
            <a:r>
              <a:rPr lang="en-US" sz="1500" kern="0" dirty="0">
                <a:solidFill>
                  <a:schemeClr val="bg1"/>
                </a:solidFill>
                <a:ea typeface="+mn-ea"/>
                <a:cs typeface="+mn-cs"/>
              </a:rPr>
              <a:t>Spark Streaming</a:t>
            </a:r>
          </a:p>
        </p:txBody>
      </p:sp>
      <p:sp>
        <p:nvSpPr>
          <p:cNvPr id="19" name="Rectangle 18"/>
          <p:cNvSpPr>
            <a:spLocks noChangeArrowheads="1"/>
          </p:cNvSpPr>
          <p:nvPr/>
        </p:nvSpPr>
        <p:spPr bwMode="auto">
          <a:xfrm>
            <a:off x="4723930" y="1724989"/>
            <a:ext cx="1374898" cy="1095622"/>
          </a:xfrm>
          <a:prstGeom prst="rect">
            <a:avLst/>
          </a:prstGeom>
          <a:solidFill>
            <a:srgbClr val="ECECEC"/>
          </a:solidFill>
          <a:ln w="15875">
            <a:solidFill>
              <a:srgbClr val="5596E6"/>
            </a:solidFill>
            <a:miter lim="800000"/>
            <a:headEnd/>
            <a:tailEnd/>
          </a:ln>
          <a:effectLst/>
        </p:spPr>
        <p:txBody>
          <a:bodyPr lIns="0" tIns="17145" rIns="0" bIns="17145" anchor="ctr"/>
          <a:lstStyle/>
          <a:p>
            <a:pPr algn="ctr" defTabSz="342900" eaLnBrk="1" fontAlgn="auto" hangingPunct="1">
              <a:spcBef>
                <a:spcPts val="0"/>
              </a:spcBef>
              <a:spcAft>
                <a:spcPts val="0"/>
              </a:spcAft>
              <a:defRPr/>
            </a:pPr>
            <a:r>
              <a:rPr lang="en-US" sz="1500" kern="0" dirty="0">
                <a:solidFill>
                  <a:schemeClr val="bg1"/>
                </a:solidFill>
                <a:ea typeface="+mn-ea"/>
                <a:cs typeface="+mn-cs"/>
              </a:rPr>
              <a:t>Mllib</a:t>
            </a:r>
          </a:p>
          <a:p>
            <a:pPr algn="ctr" defTabSz="342900" eaLnBrk="1" fontAlgn="auto" hangingPunct="1">
              <a:spcBef>
                <a:spcPts val="0"/>
              </a:spcBef>
              <a:spcAft>
                <a:spcPts val="0"/>
              </a:spcAft>
              <a:defRPr/>
            </a:pPr>
            <a:r>
              <a:rPr lang="en-US" sz="1500" kern="0" dirty="0">
                <a:solidFill>
                  <a:schemeClr val="bg1"/>
                </a:solidFill>
                <a:ea typeface="+mn-ea"/>
                <a:cs typeface="+mn-cs"/>
              </a:rPr>
              <a:t>Machine Learning</a:t>
            </a:r>
          </a:p>
        </p:txBody>
      </p:sp>
      <p:sp>
        <p:nvSpPr>
          <p:cNvPr id="20" name="Rectangle 19"/>
          <p:cNvSpPr>
            <a:spLocks noChangeArrowheads="1"/>
          </p:cNvSpPr>
          <p:nvPr/>
        </p:nvSpPr>
        <p:spPr bwMode="auto">
          <a:xfrm>
            <a:off x="6449710" y="1724989"/>
            <a:ext cx="1374898" cy="1095622"/>
          </a:xfrm>
          <a:prstGeom prst="rect">
            <a:avLst/>
          </a:prstGeom>
          <a:solidFill>
            <a:schemeClr val="bg2"/>
          </a:solidFill>
          <a:ln w="15875">
            <a:solidFill>
              <a:srgbClr val="5596E6"/>
            </a:solidFill>
            <a:miter lim="800000"/>
            <a:headEnd/>
            <a:tailEnd/>
          </a:ln>
          <a:effectLst/>
        </p:spPr>
        <p:txBody>
          <a:bodyPr lIns="0" tIns="17145" rIns="0" bIns="17145" anchor="ctr"/>
          <a:lstStyle/>
          <a:p>
            <a:pPr algn="ctr" defTabSz="342900" eaLnBrk="1" fontAlgn="auto" hangingPunct="1">
              <a:spcBef>
                <a:spcPts val="0"/>
              </a:spcBef>
              <a:spcAft>
                <a:spcPts val="0"/>
              </a:spcAft>
              <a:defRPr/>
            </a:pPr>
            <a:r>
              <a:rPr lang="en-US" sz="1500" kern="0" dirty="0">
                <a:solidFill>
                  <a:schemeClr val="bg1"/>
                </a:solidFill>
                <a:ea typeface="+mn-ea"/>
                <a:cs typeface="+mn-cs"/>
              </a:rPr>
              <a:t>GraphX</a:t>
            </a:r>
          </a:p>
          <a:p>
            <a:pPr algn="ctr" defTabSz="342900" eaLnBrk="1" fontAlgn="auto" hangingPunct="1">
              <a:spcBef>
                <a:spcPts val="0"/>
              </a:spcBef>
              <a:spcAft>
                <a:spcPts val="0"/>
              </a:spcAft>
              <a:defRPr/>
            </a:pPr>
            <a:r>
              <a:rPr lang="en-US" sz="1500" kern="0" dirty="0">
                <a:solidFill>
                  <a:schemeClr val="bg1"/>
                </a:solidFill>
                <a:ea typeface="+mn-ea"/>
                <a:cs typeface="+mn-cs"/>
              </a:rPr>
              <a:t>Graph</a:t>
            </a:r>
          </a:p>
        </p:txBody>
      </p:sp>
      <p:sp>
        <p:nvSpPr>
          <p:cNvPr id="21" name="Rectangle 20"/>
          <p:cNvSpPr>
            <a:spLocks noChangeArrowheads="1"/>
          </p:cNvSpPr>
          <p:nvPr/>
        </p:nvSpPr>
        <p:spPr bwMode="auto">
          <a:xfrm>
            <a:off x="1315329" y="2956671"/>
            <a:ext cx="6509280" cy="948823"/>
          </a:xfrm>
          <a:prstGeom prst="rect">
            <a:avLst/>
          </a:prstGeom>
          <a:solidFill>
            <a:srgbClr val="BA8FF7"/>
          </a:solidFill>
          <a:ln w="15875">
            <a:noFill/>
            <a:miter lim="800000"/>
            <a:headEnd/>
            <a:tailEnd/>
          </a:ln>
          <a:effectLst/>
        </p:spPr>
        <p:txBody>
          <a:bodyPr lIns="0" tIns="17145" rIns="0" bIns="17145" anchor="ctr"/>
          <a:lstStyle/>
          <a:p>
            <a:pPr algn="ctr" defTabSz="342900" eaLnBrk="1" fontAlgn="auto" hangingPunct="1">
              <a:spcBef>
                <a:spcPts val="0"/>
              </a:spcBef>
              <a:spcAft>
                <a:spcPts val="0"/>
              </a:spcAft>
              <a:defRPr/>
            </a:pPr>
            <a:r>
              <a:rPr lang="en-US" sz="1500" kern="0" dirty="0">
                <a:solidFill>
                  <a:schemeClr val="bg1"/>
                </a:solidFill>
                <a:ea typeface="+mn-ea"/>
                <a:cs typeface="+mn-cs"/>
              </a:rPr>
              <a:t>Spark Core</a:t>
            </a:r>
          </a:p>
        </p:txBody>
      </p:sp>
      <p:cxnSp>
        <p:nvCxnSpPr>
          <p:cNvPr id="22" name="Straight Arrow Connector 21"/>
          <p:cNvCxnSpPr>
            <a:cxnSpLocks noChangeShapeType="1"/>
          </p:cNvCxnSpPr>
          <p:nvPr/>
        </p:nvCxnSpPr>
        <p:spPr bwMode="auto">
          <a:xfrm flipV="1">
            <a:off x="2002772" y="1189316"/>
            <a:ext cx="0" cy="548640"/>
          </a:xfrm>
          <a:prstGeom prst="straightConnector1">
            <a:avLst/>
          </a:prstGeom>
          <a:noFill/>
          <a:ln w="12700">
            <a:solidFill>
              <a:srgbClr val="121212"/>
            </a:solidFill>
            <a:bevel/>
            <a:headEnd/>
            <a:tailEnd type="arrow" w="med" len="med"/>
          </a:ln>
          <a:effectLst/>
          <a:extLst>
            <a:ext uri="{909E8E84-426E-40dd-AFC4-6F175D3DCCD1}">
              <a14:hiddenFill xmlns:a14="http://schemas.microsoft.com/office/drawing/2010/main" xmlns="">
                <a:noFill/>
              </a14:hiddenFill>
            </a:ext>
          </a:extLst>
        </p:spPr>
      </p:cxnSp>
      <p:cxnSp>
        <p:nvCxnSpPr>
          <p:cNvPr id="23" name="Straight Arrow Connector 22"/>
          <p:cNvCxnSpPr>
            <a:cxnSpLocks noChangeShapeType="1"/>
          </p:cNvCxnSpPr>
          <p:nvPr/>
        </p:nvCxnSpPr>
        <p:spPr bwMode="auto">
          <a:xfrm flipV="1">
            <a:off x="3726765" y="1189316"/>
            <a:ext cx="0" cy="548640"/>
          </a:xfrm>
          <a:prstGeom prst="straightConnector1">
            <a:avLst/>
          </a:prstGeom>
          <a:noFill/>
          <a:ln w="12700">
            <a:solidFill>
              <a:srgbClr val="121212"/>
            </a:solidFill>
            <a:bevel/>
            <a:headEnd/>
            <a:tailEnd type="arrow" w="med" len="med"/>
          </a:ln>
          <a:effectLst/>
          <a:extLst>
            <a:ext uri="{909E8E84-426E-40dd-AFC4-6F175D3DCCD1}">
              <a14:hiddenFill xmlns:a14="http://schemas.microsoft.com/office/drawing/2010/main" xmlns="">
                <a:noFill/>
              </a14:hiddenFill>
            </a:ext>
          </a:extLst>
        </p:spPr>
      </p:cxnSp>
      <p:cxnSp>
        <p:nvCxnSpPr>
          <p:cNvPr id="24" name="Straight Arrow Connector 23"/>
          <p:cNvCxnSpPr>
            <a:cxnSpLocks noChangeShapeType="1"/>
          </p:cNvCxnSpPr>
          <p:nvPr/>
        </p:nvCxnSpPr>
        <p:spPr bwMode="auto">
          <a:xfrm flipH="1" flipV="1">
            <a:off x="5409589" y="1189316"/>
            <a:ext cx="3580" cy="548640"/>
          </a:xfrm>
          <a:prstGeom prst="straightConnector1">
            <a:avLst/>
          </a:prstGeom>
          <a:noFill/>
          <a:ln w="12700">
            <a:solidFill>
              <a:srgbClr val="121212"/>
            </a:solidFill>
            <a:bevel/>
            <a:headEnd/>
            <a:tailEnd type="arrow" w="med" len="med"/>
          </a:ln>
          <a:effectLst/>
          <a:extLst>
            <a:ext uri="{909E8E84-426E-40dd-AFC4-6F175D3DCCD1}">
              <a14:hiddenFill xmlns:a14="http://schemas.microsoft.com/office/drawing/2010/main" xmlns="">
                <a:noFill/>
              </a14:hiddenFill>
            </a:ext>
          </a:extLst>
        </p:spPr>
      </p:cxnSp>
      <p:cxnSp>
        <p:nvCxnSpPr>
          <p:cNvPr id="25" name="Straight Arrow Connector 24"/>
          <p:cNvCxnSpPr>
            <a:cxnSpLocks noChangeShapeType="1"/>
          </p:cNvCxnSpPr>
          <p:nvPr/>
        </p:nvCxnSpPr>
        <p:spPr bwMode="auto">
          <a:xfrm flipH="1" flipV="1">
            <a:off x="7137159" y="1189316"/>
            <a:ext cx="0" cy="548640"/>
          </a:xfrm>
          <a:prstGeom prst="straightConnector1">
            <a:avLst/>
          </a:prstGeom>
          <a:noFill/>
          <a:ln w="12700">
            <a:solidFill>
              <a:srgbClr val="121212"/>
            </a:solidFill>
            <a:bevel/>
            <a:headEnd/>
            <a:tailEnd type="arrow" w="med" len="med"/>
          </a:ln>
          <a:effectLst/>
          <a:extLst>
            <a:ext uri="{909E8E84-426E-40dd-AFC4-6F175D3DCCD1}">
              <a14:hiddenFill xmlns:a14="http://schemas.microsoft.com/office/drawing/2010/main" xmlns="">
                <a:noFill/>
              </a14:hiddenFill>
            </a:ext>
          </a:extLst>
        </p:spPr>
      </p:cxnSp>
      <p:cxnSp>
        <p:nvCxnSpPr>
          <p:cNvPr id="28" name="Straight Arrow Connector 27"/>
          <p:cNvCxnSpPr>
            <a:cxnSpLocks noChangeShapeType="1"/>
          </p:cNvCxnSpPr>
          <p:nvPr/>
        </p:nvCxnSpPr>
        <p:spPr bwMode="auto">
          <a:xfrm flipH="1" flipV="1">
            <a:off x="4579816" y="3902280"/>
            <a:ext cx="3580" cy="365760"/>
          </a:xfrm>
          <a:prstGeom prst="straightConnector1">
            <a:avLst/>
          </a:prstGeom>
          <a:noFill/>
          <a:ln w="12700">
            <a:solidFill>
              <a:srgbClr val="121212"/>
            </a:solidFill>
            <a:bevel/>
            <a:headEnd type="arrow"/>
            <a:tailEnd type="none" w="med" len="med"/>
          </a:ln>
          <a:effectLst/>
          <a:extLst>
            <a:ext uri="{909E8E84-426E-40dd-AFC4-6F175D3DCCD1}">
              <a14:hiddenFill xmlns:a14="http://schemas.microsoft.com/office/drawing/2010/main" xmlns="">
                <a:noFill/>
              </a14:hiddenFill>
            </a:ext>
          </a:extLst>
        </p:spPr>
      </p:cxnSp>
      <p:sp>
        <p:nvSpPr>
          <p:cNvPr id="4" name="Rectangle 3"/>
          <p:cNvSpPr/>
          <p:nvPr/>
        </p:nvSpPr>
        <p:spPr>
          <a:xfrm>
            <a:off x="6292722" y="561975"/>
            <a:ext cx="1657490" cy="2336681"/>
          </a:xfrm>
          <a:prstGeom prst="rect">
            <a:avLst/>
          </a:prstGeom>
          <a:ln>
            <a:solidFill>
              <a:srgbClr val="FF0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10665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GraphX</a:t>
            </a:r>
            <a:endParaRPr lang="en-US" dirty="0"/>
          </a:p>
        </p:txBody>
      </p:sp>
      <p:sp>
        <p:nvSpPr>
          <p:cNvPr id="3" name="Content Placeholder 2"/>
          <p:cNvSpPr>
            <a:spLocks noGrp="1"/>
          </p:cNvSpPr>
          <p:nvPr>
            <p:ph idx="1"/>
          </p:nvPr>
        </p:nvSpPr>
        <p:spPr>
          <a:xfrm>
            <a:off x="3393908" y="173736"/>
            <a:ext cx="5618246" cy="4343400"/>
          </a:xfrm>
        </p:spPr>
        <p:txBody>
          <a:bodyPr/>
          <a:lstStyle/>
          <a:p>
            <a:pPr marL="230188" indent="-230188">
              <a:buFont typeface="Arial"/>
              <a:buChar char="•"/>
            </a:pPr>
            <a:r>
              <a:rPr lang="en-US" dirty="0" smtClean="0"/>
              <a:t>Graph Processing System, not a database</a:t>
            </a:r>
          </a:p>
          <a:p>
            <a:pPr marL="230188" indent="-230188">
              <a:buFont typeface="Arial"/>
              <a:buChar char="•"/>
            </a:pPr>
            <a:r>
              <a:rPr lang="en-US" dirty="0" smtClean="0"/>
              <a:t>Directed multigraph with properties attached to each vertex and edges</a:t>
            </a:r>
          </a:p>
          <a:p>
            <a:pPr marL="230188" indent="-230188">
              <a:buFont typeface="Arial"/>
              <a:buChar char="•"/>
            </a:pPr>
            <a:r>
              <a:rPr lang="en-US" dirty="0" smtClean="0"/>
              <a:t>Exposes a set of fundamental operators that support graph computation:</a:t>
            </a:r>
          </a:p>
          <a:p>
            <a:pPr marL="403226" lvl="1" indent="-230188">
              <a:buFont typeface="Arial"/>
              <a:buChar char="•"/>
            </a:pPr>
            <a:r>
              <a:rPr lang="en-US" dirty="0" smtClean="0"/>
              <a:t>Subgraph, joinVertices, aggregateMessages, etc</a:t>
            </a:r>
            <a:r>
              <a:rPr lang="is-IS" dirty="0" smtClean="0"/>
              <a:t>…</a:t>
            </a:r>
          </a:p>
          <a:p>
            <a:pPr marL="230188" indent="-230188">
              <a:buFont typeface="Arial"/>
              <a:buChar char="•"/>
            </a:pPr>
            <a:r>
              <a:rPr lang="en-US" dirty="0" smtClean="0"/>
              <a:t>Provides algorithms to simplify analytics tasks</a:t>
            </a:r>
          </a:p>
          <a:p>
            <a:pPr marL="403226" lvl="1" indent="-230188">
              <a:buFont typeface="Arial"/>
              <a:buChar char="•"/>
            </a:pPr>
            <a:r>
              <a:rPr lang="en-US" dirty="0" smtClean="0"/>
              <a:t>PageRank, BFS, Triangle Counting, etc</a:t>
            </a:r>
            <a:r>
              <a:rPr lang="is-IS" dirty="0" smtClean="0"/>
              <a:t>…</a:t>
            </a:r>
          </a:p>
          <a:p>
            <a:pPr marL="230188" indent="-230188">
              <a:buFont typeface="Arial"/>
              <a:buChar char="•"/>
            </a:pPr>
            <a:r>
              <a:rPr lang="is-IS" dirty="0" smtClean="0"/>
              <a:t>Massively parallel: Built on top of Spark RDD</a:t>
            </a:r>
            <a:endParaRPr lang="en-US"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14</a:t>
            </a:fld>
            <a:endParaRPr lang="en-US" dirty="0"/>
          </a:p>
        </p:txBody>
      </p:sp>
      <p:pic>
        <p:nvPicPr>
          <p:cNvPr id="9" name="Picture 8"/>
          <p:cNvPicPr>
            <a:picLocks noChangeAspect="1"/>
          </p:cNvPicPr>
          <p:nvPr/>
        </p:nvPicPr>
        <p:blipFill>
          <a:blip r:embed="rId2"/>
          <a:stretch>
            <a:fillRect/>
          </a:stretch>
        </p:blipFill>
        <p:spPr>
          <a:xfrm>
            <a:off x="364463" y="1035764"/>
            <a:ext cx="2903274" cy="2903274"/>
          </a:xfrm>
          <a:prstGeom prst="rect">
            <a:avLst/>
          </a:prstGeom>
        </p:spPr>
      </p:pic>
    </p:spTree>
    <p:extLst>
      <p:ext uri="{BB962C8B-B14F-4D97-AF65-F5344CB8AC3E}">
        <p14:creationId xmlns:p14="http://schemas.microsoft.com/office/powerpoint/2010/main" val="1607293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a property graph with GraphX</a:t>
            </a:r>
            <a:endParaRPr lang="en-US"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15</a:t>
            </a:fld>
            <a:endParaRPr lang="en-US" dirty="0"/>
          </a:p>
        </p:txBody>
      </p:sp>
      <p:pic>
        <p:nvPicPr>
          <p:cNvPr id="9" name="Picture 8"/>
          <p:cNvPicPr>
            <a:picLocks noChangeAspect="1"/>
          </p:cNvPicPr>
          <p:nvPr/>
        </p:nvPicPr>
        <p:blipFill>
          <a:blip r:embed="rId2"/>
          <a:stretch>
            <a:fillRect/>
          </a:stretch>
        </p:blipFill>
        <p:spPr>
          <a:xfrm>
            <a:off x="573619" y="1622563"/>
            <a:ext cx="7813882" cy="2607285"/>
          </a:xfrm>
          <a:prstGeom prst="rect">
            <a:avLst/>
          </a:prstGeom>
        </p:spPr>
      </p:pic>
      <p:grpSp>
        <p:nvGrpSpPr>
          <p:cNvPr id="11" name="Group 10"/>
          <p:cNvGrpSpPr/>
          <p:nvPr/>
        </p:nvGrpSpPr>
        <p:grpSpPr>
          <a:xfrm>
            <a:off x="1994752" y="1231115"/>
            <a:ext cx="1592913" cy="993102"/>
            <a:chOff x="5431689" y="2361273"/>
            <a:chExt cx="1592913" cy="993102"/>
          </a:xfrm>
        </p:grpSpPr>
        <p:sp>
          <p:nvSpPr>
            <p:cNvPr id="12" name="TextBox 11"/>
            <p:cNvSpPr txBox="1"/>
            <p:nvPr/>
          </p:nvSpPr>
          <p:spPr>
            <a:xfrm>
              <a:off x="5608626" y="2361273"/>
              <a:ext cx="1415976" cy="276999"/>
            </a:xfrm>
            <a:prstGeom prst="rect">
              <a:avLst/>
            </a:prstGeom>
            <a:solidFill>
              <a:srgbClr val="5596E6"/>
            </a:solidFill>
          </p:spPr>
          <p:txBody>
            <a:bodyPr wrap="square" rtlCol="0">
              <a:spAutoFit/>
            </a:bodyPr>
            <a:lstStyle/>
            <a:p>
              <a:pPr lvl="0" algn="ctr" defTabSz="914400">
                <a:defRPr/>
              </a:pPr>
              <a:r>
                <a:rPr lang="en-US" sz="1200" kern="0" dirty="0" smtClean="0">
                  <a:solidFill>
                    <a:prstClr val="white"/>
                  </a:solidFill>
                </a:rPr>
                <a:t>Vertices RDD </a:t>
              </a:r>
              <a:endParaRPr lang="en-US" sz="1200" kern="0" dirty="0">
                <a:solidFill>
                  <a:prstClr val="white"/>
                </a:solidFill>
              </a:endParaRPr>
            </a:p>
          </p:txBody>
        </p:sp>
        <p:cxnSp>
          <p:nvCxnSpPr>
            <p:cNvPr id="13" name="Straight Arrow Connector 12"/>
            <p:cNvCxnSpPr>
              <a:cxnSpLocks noChangeShapeType="1"/>
              <a:endCxn id="12" idx="2"/>
            </p:cNvCxnSpPr>
            <p:nvPr/>
          </p:nvCxnSpPr>
          <p:spPr bwMode="auto">
            <a:xfrm flipV="1">
              <a:off x="5431689" y="2638272"/>
              <a:ext cx="884925" cy="716103"/>
            </a:xfrm>
            <a:prstGeom prst="straightConnector1">
              <a:avLst/>
            </a:prstGeom>
            <a:noFill/>
            <a:ln w="12700">
              <a:solidFill>
                <a:srgbClr val="121212"/>
              </a:solidFill>
              <a:bevel/>
              <a:headEnd type="arrow"/>
              <a:tailEnd type="none" w="med" len="med"/>
            </a:ln>
            <a:effectLst/>
            <a:extLst>
              <a:ext uri="{909E8E84-426E-40dd-AFC4-6F175D3DCCD1}">
                <a14:hiddenFill xmlns:a14="http://schemas.microsoft.com/office/drawing/2010/main" xmlns="">
                  <a:noFill/>
                </a14:hiddenFill>
              </a:ext>
            </a:extLst>
          </p:spPr>
        </p:cxnSp>
      </p:grpSp>
      <p:grpSp>
        <p:nvGrpSpPr>
          <p:cNvPr id="16" name="Group 15"/>
          <p:cNvGrpSpPr/>
          <p:nvPr/>
        </p:nvGrpSpPr>
        <p:grpSpPr>
          <a:xfrm>
            <a:off x="176937" y="2445397"/>
            <a:ext cx="1639163" cy="489133"/>
            <a:chOff x="5608626" y="2253648"/>
            <a:chExt cx="1639163" cy="489133"/>
          </a:xfrm>
        </p:grpSpPr>
        <p:sp>
          <p:nvSpPr>
            <p:cNvPr id="17" name="TextBox 16"/>
            <p:cNvSpPr txBox="1"/>
            <p:nvPr/>
          </p:nvSpPr>
          <p:spPr>
            <a:xfrm>
              <a:off x="5608626" y="2253648"/>
              <a:ext cx="1064387" cy="276999"/>
            </a:xfrm>
            <a:prstGeom prst="rect">
              <a:avLst/>
            </a:prstGeom>
            <a:solidFill>
              <a:srgbClr val="5596E6"/>
            </a:solidFill>
          </p:spPr>
          <p:txBody>
            <a:bodyPr wrap="square" rtlCol="0">
              <a:spAutoFit/>
            </a:bodyPr>
            <a:lstStyle/>
            <a:p>
              <a:pPr lvl="0" algn="ctr" defTabSz="914400">
                <a:defRPr/>
              </a:pPr>
              <a:r>
                <a:rPr lang="en-US" sz="1200" kern="0" dirty="0" smtClean="0">
                  <a:solidFill>
                    <a:prstClr val="white"/>
                  </a:solidFill>
                </a:rPr>
                <a:t>Edges RDD </a:t>
              </a:r>
              <a:endParaRPr lang="en-US" sz="1200" kern="0" dirty="0">
                <a:solidFill>
                  <a:prstClr val="white"/>
                </a:solidFill>
              </a:endParaRPr>
            </a:p>
          </p:txBody>
        </p:sp>
        <p:cxnSp>
          <p:nvCxnSpPr>
            <p:cNvPr id="18" name="Straight Arrow Connector 17"/>
            <p:cNvCxnSpPr>
              <a:cxnSpLocks noChangeShapeType="1"/>
              <a:endCxn id="17" idx="2"/>
            </p:cNvCxnSpPr>
            <p:nvPr/>
          </p:nvCxnSpPr>
          <p:spPr bwMode="auto">
            <a:xfrm flipH="1" flipV="1">
              <a:off x="6140820" y="2530647"/>
              <a:ext cx="1106969" cy="212134"/>
            </a:xfrm>
            <a:prstGeom prst="straightConnector1">
              <a:avLst/>
            </a:prstGeom>
            <a:noFill/>
            <a:ln w="12700">
              <a:solidFill>
                <a:srgbClr val="121212"/>
              </a:solidFill>
              <a:bevel/>
              <a:headEnd type="arrow"/>
              <a:tailEnd type="none" w="med" len="med"/>
            </a:ln>
            <a:effectLst/>
            <a:extLst>
              <a:ext uri="{909E8E84-426E-40dd-AFC4-6F175D3DCCD1}">
                <a14:hiddenFill xmlns:a14="http://schemas.microsoft.com/office/drawing/2010/main" xmlns="">
                  <a:noFill/>
                </a14:hiddenFill>
              </a:ext>
            </a:extLst>
          </p:spPr>
        </p:cxnSp>
      </p:grpSp>
      <p:grpSp>
        <p:nvGrpSpPr>
          <p:cNvPr id="22" name="Group 21"/>
          <p:cNvGrpSpPr/>
          <p:nvPr/>
        </p:nvGrpSpPr>
        <p:grpSpPr>
          <a:xfrm>
            <a:off x="2446771" y="4111213"/>
            <a:ext cx="2791185" cy="526880"/>
            <a:chOff x="4934852" y="2111392"/>
            <a:chExt cx="2791185" cy="526880"/>
          </a:xfrm>
        </p:grpSpPr>
        <p:sp>
          <p:nvSpPr>
            <p:cNvPr id="23" name="TextBox 22"/>
            <p:cNvSpPr txBox="1"/>
            <p:nvPr/>
          </p:nvSpPr>
          <p:spPr>
            <a:xfrm>
              <a:off x="4934852" y="2361273"/>
              <a:ext cx="2791185" cy="276999"/>
            </a:xfrm>
            <a:prstGeom prst="rect">
              <a:avLst/>
            </a:prstGeom>
            <a:solidFill>
              <a:srgbClr val="5596E6"/>
            </a:solidFill>
          </p:spPr>
          <p:txBody>
            <a:bodyPr wrap="square" rtlCol="0">
              <a:spAutoFit/>
            </a:bodyPr>
            <a:lstStyle/>
            <a:p>
              <a:pPr lvl="0" algn="ctr" defTabSz="914400">
                <a:defRPr/>
              </a:pPr>
              <a:r>
                <a:rPr lang="en-US" sz="1200" kern="0" dirty="0" smtClean="0">
                  <a:solidFill>
                    <a:prstClr val="white"/>
                  </a:solidFill>
                </a:rPr>
                <a:t>Graph = Vertices RDD + Edges RDD</a:t>
              </a:r>
              <a:endParaRPr lang="en-US" sz="1200" kern="0" dirty="0">
                <a:solidFill>
                  <a:prstClr val="white"/>
                </a:solidFill>
              </a:endParaRPr>
            </a:p>
          </p:txBody>
        </p:sp>
        <p:cxnSp>
          <p:nvCxnSpPr>
            <p:cNvPr id="24" name="Straight Arrow Connector 23"/>
            <p:cNvCxnSpPr>
              <a:cxnSpLocks noChangeShapeType="1"/>
              <a:endCxn id="23" idx="0"/>
            </p:cNvCxnSpPr>
            <p:nvPr/>
          </p:nvCxnSpPr>
          <p:spPr bwMode="auto">
            <a:xfrm>
              <a:off x="5367758" y="2111392"/>
              <a:ext cx="962687" cy="249881"/>
            </a:xfrm>
            <a:prstGeom prst="straightConnector1">
              <a:avLst/>
            </a:prstGeom>
            <a:noFill/>
            <a:ln w="12700">
              <a:solidFill>
                <a:srgbClr val="121212"/>
              </a:solidFill>
              <a:bevel/>
              <a:headEnd type="arrow"/>
              <a:tailEnd type="none" w="med" len="med"/>
            </a:ln>
            <a:effectLst/>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47644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GraphFrames</a:t>
            </a:r>
            <a:endParaRPr lang="en-US" dirty="0"/>
          </a:p>
        </p:txBody>
      </p:sp>
    </p:spTree>
    <p:extLst>
      <p:ext uri="{BB962C8B-B14F-4D97-AF65-F5344CB8AC3E}">
        <p14:creationId xmlns:p14="http://schemas.microsoft.com/office/powerpoint/2010/main" val="3783691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GraphFrames Overview</a:t>
            </a:r>
            <a:endParaRPr lang="en-US" dirty="0"/>
          </a:p>
        </p:txBody>
      </p:sp>
      <p:sp>
        <p:nvSpPr>
          <p:cNvPr id="3" name="Content Placeholder 2"/>
          <p:cNvSpPr>
            <a:spLocks noGrp="1"/>
          </p:cNvSpPr>
          <p:nvPr>
            <p:ph idx="1"/>
          </p:nvPr>
        </p:nvSpPr>
        <p:spPr>
          <a:xfrm>
            <a:off x="4384097" y="367461"/>
            <a:ext cx="4655113" cy="3951826"/>
          </a:xfrm>
        </p:spPr>
        <p:txBody>
          <a:bodyPr/>
          <a:lstStyle/>
          <a:p>
            <a:pPr marL="342900" indent="-342900">
              <a:buFont typeface="Arial"/>
              <a:buChar char="•"/>
            </a:pPr>
            <a:r>
              <a:rPr lang="en-US" sz="1800" dirty="0" smtClean="0"/>
              <a:t>Add-on component built on top of GraphX: available on spark-packages.org</a:t>
            </a:r>
          </a:p>
          <a:p>
            <a:pPr marL="342900" indent="-342900">
              <a:buFont typeface="Arial"/>
              <a:buChar char="•"/>
            </a:pPr>
            <a:r>
              <a:rPr lang="en-US" sz="1800" dirty="0" smtClean="0"/>
              <a:t>Addresses main limitations of GraphX:</a:t>
            </a:r>
          </a:p>
          <a:p>
            <a:pPr marL="515938" lvl="1" indent="-342900">
              <a:buFont typeface="Arial"/>
              <a:buChar char="•"/>
            </a:pPr>
            <a:r>
              <a:rPr lang="en-US" sz="1800" dirty="0" smtClean="0"/>
              <a:t>Python APIs</a:t>
            </a:r>
          </a:p>
          <a:p>
            <a:pPr marL="515938" lvl="1" indent="-342900">
              <a:buFont typeface="Arial"/>
              <a:buChar char="•"/>
            </a:pPr>
            <a:r>
              <a:rPr lang="en-US" sz="1800" dirty="0" smtClean="0"/>
              <a:t>Uses DataFrames instead of lower-level RDDs: therefore can leverage Catalyst query optimizations</a:t>
            </a:r>
          </a:p>
          <a:p>
            <a:pPr marL="342900" indent="-342900">
              <a:buFont typeface="Arial"/>
              <a:buChar char="•"/>
            </a:pPr>
            <a:r>
              <a:rPr lang="en-US" sz="1800" dirty="0" smtClean="0"/>
              <a:t>GraphX-GraphFrame conversion</a:t>
            </a:r>
          </a:p>
          <a:p>
            <a:pPr marL="342900" indent="-342900">
              <a:buFont typeface="Arial"/>
              <a:buChar char="•"/>
            </a:pPr>
            <a:r>
              <a:rPr lang="en-US" sz="1800" dirty="0" smtClean="0"/>
              <a:t>Added Feature:</a:t>
            </a:r>
          </a:p>
          <a:p>
            <a:pPr marL="515938" lvl="1" indent="-342900">
              <a:buFont typeface="Arial"/>
              <a:buChar char="•"/>
            </a:pPr>
            <a:r>
              <a:rPr lang="en-US" sz="1800" dirty="0" smtClean="0"/>
              <a:t>Motif finding</a:t>
            </a:r>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17</a:t>
            </a:fld>
            <a:endParaRPr lang="en-US" dirty="0"/>
          </a:p>
        </p:txBody>
      </p:sp>
      <p:sp>
        <p:nvSpPr>
          <p:cNvPr id="7" name="Rectangle 6"/>
          <p:cNvSpPr/>
          <p:nvPr/>
        </p:nvSpPr>
        <p:spPr>
          <a:xfrm>
            <a:off x="969264" y="4254263"/>
            <a:ext cx="7099269" cy="369332"/>
          </a:xfrm>
          <a:prstGeom prst="rect">
            <a:avLst/>
          </a:prstGeom>
        </p:spPr>
        <p:txBody>
          <a:bodyPr wrap="square">
            <a:spAutoFit/>
          </a:bodyPr>
          <a:lstStyle/>
          <a:p>
            <a:r>
              <a:rPr lang="en-US" b="1" dirty="0"/>
              <a:t>https://spark-packages.org/package/graphframes/graphframes</a:t>
            </a:r>
          </a:p>
        </p:txBody>
      </p:sp>
      <p:pic>
        <p:nvPicPr>
          <p:cNvPr id="8" name="Picture 7"/>
          <p:cNvPicPr>
            <a:picLocks noChangeAspect="1"/>
          </p:cNvPicPr>
          <p:nvPr/>
        </p:nvPicPr>
        <p:blipFill>
          <a:blip r:embed="rId2"/>
          <a:stretch>
            <a:fillRect/>
          </a:stretch>
        </p:blipFill>
        <p:spPr>
          <a:xfrm>
            <a:off x="122559" y="1341704"/>
            <a:ext cx="4092950" cy="1800898"/>
          </a:xfrm>
          <a:prstGeom prst="rect">
            <a:avLst/>
          </a:prstGeom>
        </p:spPr>
      </p:pic>
    </p:spTree>
    <p:extLst>
      <p:ext uri="{BB962C8B-B14F-4D97-AF65-F5344CB8AC3E}">
        <p14:creationId xmlns:p14="http://schemas.microsoft.com/office/powerpoint/2010/main" val="3997257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Create a GraphFrame from airport and flight data</a:t>
            </a:r>
            <a:endParaRPr lang="en-US" dirty="0"/>
          </a:p>
        </p:txBody>
      </p:sp>
      <p:sp>
        <p:nvSpPr>
          <p:cNvPr id="3" name="Content Placeholder 2"/>
          <p:cNvSpPr>
            <a:spLocks noGrp="1"/>
          </p:cNvSpPr>
          <p:nvPr>
            <p:ph idx="1"/>
          </p:nvPr>
        </p:nvSpPr>
        <p:spPr>
          <a:xfrm>
            <a:off x="4606530" y="651408"/>
            <a:ext cx="4305169" cy="3872902"/>
          </a:xfrm>
        </p:spPr>
        <p:txBody>
          <a:bodyPr/>
          <a:lstStyle/>
          <a:p>
            <a:r>
              <a:rPr lang="en-US" sz="1800" dirty="0" smtClean="0"/>
              <a:t>Demo Steps:</a:t>
            </a:r>
          </a:p>
          <a:p>
            <a:pPr marL="342900" indent="-342900">
              <a:buFont typeface="+mj-lt"/>
              <a:buAutoNum type="arabicPeriod"/>
            </a:pPr>
            <a:r>
              <a:rPr lang="en-US" sz="1800" dirty="0" smtClean="0"/>
              <a:t>Load airport and flight data from Cloudant database</a:t>
            </a:r>
          </a:p>
          <a:p>
            <a:pPr marL="342900" indent="-342900">
              <a:buFont typeface="+mj-lt"/>
              <a:buAutoNum type="arabicPeriod"/>
            </a:pPr>
            <a:r>
              <a:rPr lang="en-US" sz="1800" dirty="0" smtClean="0"/>
              <a:t>Build the Vertex and Edge DataFrame</a:t>
            </a:r>
          </a:p>
          <a:p>
            <a:pPr marL="342900" indent="-342900">
              <a:buFont typeface="+mj-lt"/>
              <a:buAutoNum type="arabicPeriod"/>
            </a:pPr>
            <a:r>
              <a:rPr lang="en-US" sz="1800" dirty="0" smtClean="0"/>
              <a:t>Build the GraphFrame</a:t>
            </a:r>
          </a:p>
          <a:p>
            <a:pPr marL="342900" indent="-342900">
              <a:buFont typeface="+mj-lt"/>
              <a:buAutoNum type="arabicPeriod"/>
            </a:pPr>
            <a:r>
              <a:rPr lang="en-US" sz="1800" dirty="0" smtClean="0"/>
              <a:t>Visualize the graph using PixieDust</a:t>
            </a:r>
          </a:p>
          <a:p>
            <a:pPr marL="342900" indent="-342900">
              <a:buFont typeface="+mj-lt"/>
              <a:buAutoNum type="arabicPeriod"/>
            </a:pPr>
            <a:r>
              <a:rPr lang="en-US" sz="1800" dirty="0" smtClean="0"/>
              <a:t>Graph computation using the Python APIs</a:t>
            </a:r>
          </a:p>
          <a:p>
            <a:pPr marL="342900" indent="-342900">
              <a:buFont typeface="+mj-lt"/>
              <a:buAutoNum type="arabicPeriod"/>
            </a:pPr>
            <a:r>
              <a:rPr lang="en-US" sz="1800" dirty="0" smtClean="0"/>
              <a:t>More Graph Computation using the Scala AggregateMessages API and PixieDust Scala bridge</a:t>
            </a:r>
            <a:endParaRPr lang="en-US" sz="1800"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18</a:t>
            </a:fld>
            <a:endParaRPr lang="en-US" dirty="0"/>
          </a:p>
        </p:txBody>
      </p:sp>
      <p:pic>
        <p:nvPicPr>
          <p:cNvPr id="7" name="Picture 6"/>
          <p:cNvPicPr>
            <a:picLocks noChangeAspect="1"/>
          </p:cNvPicPr>
          <p:nvPr/>
        </p:nvPicPr>
        <p:blipFill>
          <a:blip r:embed="rId2"/>
          <a:stretch>
            <a:fillRect/>
          </a:stretch>
        </p:blipFill>
        <p:spPr>
          <a:xfrm>
            <a:off x="343307" y="1455070"/>
            <a:ext cx="4137253" cy="2591568"/>
          </a:xfrm>
          <a:prstGeom prst="rect">
            <a:avLst/>
          </a:prstGeom>
        </p:spPr>
      </p:pic>
    </p:spTree>
    <p:extLst>
      <p:ext uri="{BB962C8B-B14F-4D97-AF65-F5344CB8AC3E}">
        <p14:creationId xmlns:p14="http://schemas.microsoft.com/office/powerpoint/2010/main" val="1053505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PixieDust</a:t>
            </a:r>
            <a:endParaRPr lang="en-US" dirty="0"/>
          </a:p>
        </p:txBody>
      </p:sp>
      <p:sp>
        <p:nvSpPr>
          <p:cNvPr id="3" name="Content Placeholder 2"/>
          <p:cNvSpPr>
            <a:spLocks noGrp="1"/>
          </p:cNvSpPr>
          <p:nvPr>
            <p:ph idx="1"/>
          </p:nvPr>
        </p:nvSpPr>
        <p:spPr>
          <a:xfrm>
            <a:off x="4572000" y="173736"/>
            <a:ext cx="4251960" cy="1002946"/>
          </a:xfrm>
        </p:spPr>
        <p:txBody>
          <a:bodyPr/>
          <a:lstStyle/>
          <a:p>
            <a:pPr algn="ctr"/>
            <a:r>
              <a:rPr lang="en-US" dirty="0">
                <a:solidFill>
                  <a:schemeClr val="bg1">
                    <a:lumMod val="65000"/>
                  </a:schemeClr>
                </a:solidFill>
              </a:rPr>
              <a:t>A</a:t>
            </a:r>
            <a:r>
              <a:rPr lang="en-US" dirty="0" smtClean="0">
                <a:solidFill>
                  <a:schemeClr val="bg1">
                    <a:lumMod val="65000"/>
                  </a:schemeClr>
                </a:solidFill>
              </a:rPr>
              <a:t>n </a:t>
            </a:r>
            <a:r>
              <a:rPr lang="en-US" dirty="0">
                <a:solidFill>
                  <a:schemeClr val="bg1">
                    <a:lumMod val="65000"/>
                  </a:schemeClr>
                </a:solidFill>
              </a:rPr>
              <a:t>Open Source Library that simplifies and improves Jupyter </a:t>
            </a:r>
            <a:r>
              <a:rPr lang="en-US" sz="1800" dirty="0">
                <a:solidFill>
                  <a:schemeClr val="bg1">
                    <a:lumMod val="65000"/>
                  </a:schemeClr>
                </a:solidFill>
              </a:rPr>
              <a:t>Python</a:t>
            </a:r>
            <a:r>
              <a:rPr lang="en-US" dirty="0">
                <a:solidFill>
                  <a:schemeClr val="bg1">
                    <a:lumMod val="65000"/>
                  </a:schemeClr>
                </a:solidFill>
              </a:rPr>
              <a:t> Notebooks</a:t>
            </a:r>
            <a:endParaRPr lang="en-US"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19</a:t>
            </a:fld>
            <a:endParaRPr lang="en-US" dirty="0"/>
          </a:p>
        </p:txBody>
      </p:sp>
      <p:sp>
        <p:nvSpPr>
          <p:cNvPr id="7" name="TextBox 6"/>
          <p:cNvSpPr txBox="1"/>
          <p:nvPr/>
        </p:nvSpPr>
        <p:spPr>
          <a:xfrm>
            <a:off x="5226790" y="1459260"/>
            <a:ext cx="2579778" cy="400110"/>
          </a:xfrm>
          <a:prstGeom prst="rect">
            <a:avLst/>
          </a:prstGeom>
          <a:noFill/>
        </p:spPr>
        <p:txBody>
          <a:bodyPr wrap="none" rtlCol="0">
            <a:spAutoFit/>
          </a:bodyPr>
          <a:lstStyle/>
          <a:p>
            <a:r>
              <a:rPr lang="en-US" sz="2000" dirty="0" smtClean="0">
                <a:solidFill>
                  <a:schemeClr val="bg1">
                    <a:lumMod val="50000"/>
                  </a:schemeClr>
                </a:solidFill>
              </a:rPr>
              <a:t>Jupyter + Pixiedust = </a:t>
            </a:r>
            <a:endParaRPr lang="en-US" sz="2000" dirty="0">
              <a:solidFill>
                <a:schemeClr val="bg1">
                  <a:lumMod val="50000"/>
                </a:schemeClr>
              </a:solidFill>
            </a:endParaRPr>
          </a:p>
        </p:txBody>
      </p:sp>
      <p:sp>
        <p:nvSpPr>
          <p:cNvPr id="8" name="TextBox 7"/>
          <p:cNvSpPr txBox="1"/>
          <p:nvPr/>
        </p:nvSpPr>
        <p:spPr>
          <a:xfrm>
            <a:off x="5773852" y="1960110"/>
            <a:ext cx="2692982" cy="1938992"/>
          </a:xfrm>
          <a:prstGeom prst="rect">
            <a:avLst/>
          </a:prstGeom>
          <a:noFill/>
        </p:spPr>
        <p:txBody>
          <a:bodyPr wrap="square" rtlCol="0">
            <a:spAutoFit/>
          </a:bodyPr>
          <a:lstStyle/>
          <a:p>
            <a:pPr marL="514350" indent="-514350">
              <a:buFont typeface="+mj-lt"/>
              <a:buAutoNum type="arabicPeriod"/>
            </a:pPr>
            <a:r>
              <a:rPr lang="en-US" sz="2000" dirty="0" smtClean="0">
                <a:solidFill>
                  <a:schemeClr val="bg1"/>
                </a:solidFill>
              </a:rPr>
              <a:t>PackageManager</a:t>
            </a:r>
          </a:p>
          <a:p>
            <a:pPr marL="514350" indent="-514350">
              <a:buFont typeface="+mj-lt"/>
              <a:buAutoNum type="arabicPeriod"/>
            </a:pPr>
            <a:r>
              <a:rPr lang="en-US" sz="2000" dirty="0" smtClean="0">
                <a:solidFill>
                  <a:schemeClr val="bg1"/>
                </a:solidFill>
              </a:rPr>
              <a:t>Visualizations</a:t>
            </a:r>
          </a:p>
          <a:p>
            <a:pPr marL="514350" indent="-514350">
              <a:buFont typeface="+mj-lt"/>
              <a:buAutoNum type="arabicPeriod"/>
            </a:pPr>
            <a:r>
              <a:rPr lang="en-US" sz="2000" dirty="0" smtClean="0">
                <a:solidFill>
                  <a:schemeClr val="bg1"/>
                </a:solidFill>
              </a:rPr>
              <a:t>Cloud Integration</a:t>
            </a:r>
          </a:p>
          <a:p>
            <a:pPr marL="514350" indent="-514350">
              <a:buFont typeface="+mj-lt"/>
              <a:buAutoNum type="arabicPeriod"/>
            </a:pPr>
            <a:r>
              <a:rPr lang="en-US" sz="2000" dirty="0" smtClean="0">
                <a:solidFill>
                  <a:schemeClr val="bg1"/>
                </a:solidFill>
              </a:rPr>
              <a:t>Scala Bridge</a:t>
            </a:r>
          </a:p>
          <a:p>
            <a:pPr marL="514350" indent="-514350">
              <a:buFont typeface="+mj-lt"/>
              <a:buAutoNum type="arabicPeriod"/>
            </a:pPr>
            <a:r>
              <a:rPr lang="en-US" sz="2000" dirty="0" smtClean="0">
                <a:solidFill>
                  <a:schemeClr val="bg1"/>
                </a:solidFill>
              </a:rPr>
              <a:t>Extensibility</a:t>
            </a:r>
          </a:p>
          <a:p>
            <a:pPr marL="514350" indent="-514350">
              <a:buFont typeface="+mj-lt"/>
              <a:buAutoNum type="arabicPeriod"/>
            </a:pPr>
            <a:r>
              <a:rPr lang="en-US" sz="2000" dirty="0" smtClean="0">
                <a:solidFill>
                  <a:schemeClr val="bg1"/>
                </a:solidFill>
              </a:rPr>
              <a:t>Embedded Apps</a:t>
            </a:r>
            <a:endParaRPr lang="en-US" sz="2000" dirty="0">
              <a:solidFill>
                <a:schemeClr val="bg1"/>
              </a:solidFill>
            </a:endParaRPr>
          </a:p>
        </p:txBody>
      </p:sp>
      <p:grpSp>
        <p:nvGrpSpPr>
          <p:cNvPr id="12" name="Group 11"/>
          <p:cNvGrpSpPr/>
          <p:nvPr/>
        </p:nvGrpSpPr>
        <p:grpSpPr>
          <a:xfrm>
            <a:off x="94263" y="1176682"/>
            <a:ext cx="6886534" cy="3445870"/>
            <a:chOff x="94263" y="1176682"/>
            <a:chExt cx="6886534" cy="3445870"/>
          </a:xfrm>
        </p:grpSpPr>
        <p:sp>
          <p:nvSpPr>
            <p:cNvPr id="9" name="Rectangle 8"/>
            <p:cNvSpPr/>
            <p:nvPr/>
          </p:nvSpPr>
          <p:spPr>
            <a:xfrm>
              <a:off x="2163202" y="4222442"/>
              <a:ext cx="4817595" cy="400110"/>
            </a:xfrm>
            <a:prstGeom prst="rect">
              <a:avLst/>
            </a:prstGeom>
          </p:spPr>
          <p:txBody>
            <a:bodyPr wrap="none">
              <a:spAutoFit/>
            </a:bodyPr>
            <a:lstStyle/>
            <a:p>
              <a:r>
                <a:rPr lang="en-US" sz="2000" dirty="0">
                  <a:solidFill>
                    <a:srgbClr val="7F7F7F"/>
                  </a:solidFill>
                </a:rPr>
                <a:t>https://github.com/ibm-cds-labs/pixiedust</a:t>
              </a:r>
            </a:p>
          </p:txBody>
        </p:sp>
        <p:pic>
          <p:nvPicPr>
            <p:cNvPr id="10" name="Picture 9"/>
            <p:cNvPicPr>
              <a:picLocks noChangeAspect="1"/>
            </p:cNvPicPr>
            <p:nvPr/>
          </p:nvPicPr>
          <p:blipFill>
            <a:blip r:embed="rId2"/>
            <a:stretch>
              <a:fillRect/>
            </a:stretch>
          </p:blipFill>
          <p:spPr>
            <a:xfrm>
              <a:off x="1275350" y="1176682"/>
              <a:ext cx="3525275" cy="2939521"/>
            </a:xfrm>
            <a:prstGeom prst="rect">
              <a:avLst/>
            </a:prstGeom>
            <a:ln>
              <a:solidFill>
                <a:schemeClr val="bg1">
                  <a:lumMod val="50000"/>
                </a:schemeClr>
              </a:solidFill>
            </a:ln>
          </p:spPr>
        </p:pic>
        <p:pic>
          <p:nvPicPr>
            <p:cNvPr id="11" name="Picture 10"/>
            <p:cNvPicPr>
              <a:picLocks noChangeAspect="1"/>
            </p:cNvPicPr>
            <p:nvPr/>
          </p:nvPicPr>
          <p:blipFill>
            <a:blip r:embed="rId3"/>
            <a:stretch>
              <a:fillRect/>
            </a:stretch>
          </p:blipFill>
          <p:spPr>
            <a:xfrm>
              <a:off x="94263" y="1176682"/>
              <a:ext cx="1083599" cy="1494845"/>
            </a:xfrm>
            <a:prstGeom prst="rect">
              <a:avLst/>
            </a:prstGeom>
          </p:spPr>
        </p:pic>
      </p:grpSp>
    </p:spTree>
    <p:extLst>
      <p:ext uri="{BB962C8B-B14F-4D97-AF65-F5344CB8AC3E}">
        <p14:creationId xmlns:p14="http://schemas.microsoft.com/office/powerpoint/2010/main" val="150850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95310"/>
            <a:ext cx="8541385" cy="2247965"/>
          </a:xfrm>
        </p:spPr>
        <p:txBody>
          <a:bodyPr/>
          <a:lstStyle/>
          <a:p>
            <a:r>
              <a:rPr lang="en-US" dirty="0">
                <a:solidFill>
                  <a:schemeClr val="bg1">
                    <a:lumMod val="50000"/>
                  </a:schemeClr>
                </a:solidFill>
              </a:rPr>
              <a:t>By the end of this session, you should be able to:</a:t>
            </a:r>
          </a:p>
          <a:p>
            <a:pPr marL="571500" lvl="1">
              <a:lnSpc>
                <a:spcPct val="90000"/>
              </a:lnSpc>
            </a:pPr>
            <a:r>
              <a:rPr lang="en-US" dirty="0">
                <a:solidFill>
                  <a:schemeClr val="bg1">
                    <a:lumMod val="50000"/>
                  </a:schemeClr>
                </a:solidFill>
              </a:rPr>
              <a:t>Have basic knowledge </a:t>
            </a:r>
            <a:r>
              <a:rPr lang="en-US" dirty="0" smtClean="0">
                <a:solidFill>
                  <a:schemeClr val="bg1">
                    <a:lumMod val="50000"/>
                  </a:schemeClr>
                </a:solidFill>
              </a:rPr>
              <a:t>of Graphs, Graph Databases and associated use cases</a:t>
            </a:r>
            <a:endParaRPr lang="en-US" dirty="0">
              <a:solidFill>
                <a:schemeClr val="bg1">
                  <a:lumMod val="50000"/>
                </a:schemeClr>
              </a:solidFill>
            </a:endParaRPr>
          </a:p>
          <a:p>
            <a:pPr marL="571500" lvl="1">
              <a:lnSpc>
                <a:spcPct val="90000"/>
              </a:lnSpc>
            </a:pPr>
            <a:r>
              <a:rPr lang="en-US" dirty="0" smtClean="0">
                <a:solidFill>
                  <a:schemeClr val="bg1">
                    <a:lumMod val="50000"/>
                  </a:schemeClr>
                </a:solidFill>
              </a:rPr>
              <a:t>Understand Graph processing with Apache Spark GraphX</a:t>
            </a:r>
          </a:p>
          <a:p>
            <a:pPr marL="571500" lvl="1">
              <a:lnSpc>
                <a:spcPct val="90000"/>
              </a:lnSpc>
            </a:pPr>
            <a:r>
              <a:rPr lang="en-US" dirty="0" smtClean="0">
                <a:solidFill>
                  <a:schemeClr val="bg1">
                    <a:lumMod val="50000"/>
                  </a:schemeClr>
                </a:solidFill>
              </a:rPr>
              <a:t>Use GraphFrames in a Python Notebook to perform basic Graph parallel computation on airports and flights data</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4DBDE34-E9B5-E04F-B662-69720E4BCB53}" type="slidenum">
              <a:rPr lang="en-US" smtClean="0">
                <a:solidFill>
                  <a:srgbClr val="464646"/>
                </a:solidFill>
              </a:rPr>
              <a:pPr/>
              <a:t>2</a:t>
            </a:fld>
            <a:endParaRPr lang="en-US" dirty="0">
              <a:solidFill>
                <a:srgbClr val="464646"/>
              </a:solidFill>
            </a:endParaRPr>
          </a:p>
        </p:txBody>
      </p:sp>
      <p:sp>
        <p:nvSpPr>
          <p:cNvPr id="5" name="Title 4"/>
          <p:cNvSpPr>
            <a:spLocks noGrp="1"/>
          </p:cNvSpPr>
          <p:nvPr>
            <p:ph type="title"/>
          </p:nvPr>
        </p:nvSpPr>
        <p:spPr>
          <a:xfrm>
            <a:off x="228600" y="173736"/>
            <a:ext cx="4474777" cy="397764"/>
          </a:xfrm>
        </p:spPr>
        <p:txBody>
          <a:bodyPr/>
          <a:lstStyle/>
          <a:p>
            <a:r>
              <a:rPr lang="en-US" dirty="0"/>
              <a:t>Objectives</a:t>
            </a:r>
          </a:p>
        </p:txBody>
      </p:sp>
      <p:sp>
        <p:nvSpPr>
          <p:cNvPr id="9" name="Date Placeholder 3"/>
          <p:cNvSpPr>
            <a:spLocks noGrp="1"/>
          </p:cNvSpPr>
          <p:nvPr>
            <p:ph type="dt" sz="half" idx="10"/>
          </p:nvPr>
        </p:nvSpPr>
        <p:spPr>
          <a:xfrm>
            <a:off x="1816100" y="4718304"/>
            <a:ext cx="914400" cy="201168"/>
          </a:xfrm>
        </p:spPr>
        <p:txBody>
          <a:bodyPr/>
          <a:lstStyle/>
          <a:p>
            <a:r>
              <a:rPr lang="en-US" dirty="0"/>
              <a:t>10/25/</a:t>
            </a:r>
            <a:r>
              <a:rPr lang="en-US" dirty="0" smtClean="0"/>
              <a:t>16</a:t>
            </a:r>
            <a:endParaRPr lang="en-US" dirty="0"/>
          </a:p>
        </p:txBody>
      </p:sp>
      <p:sp>
        <p:nvSpPr>
          <p:cNvPr id="10" name="Footer Placeholder 4"/>
          <p:cNvSpPr>
            <a:spLocks noGrp="1"/>
          </p:cNvSpPr>
          <p:nvPr>
            <p:ph type="ftr" sz="quarter" idx="11"/>
          </p:nvPr>
        </p:nvSpPr>
        <p:spPr>
          <a:xfrm>
            <a:off x="969264" y="4718304"/>
            <a:ext cx="846836" cy="201168"/>
          </a:xfrm>
        </p:spPr>
        <p:txBody>
          <a:bodyPr/>
          <a:lstStyle/>
          <a:p>
            <a:r>
              <a:rPr lang="en-US" dirty="0" smtClean="0">
                <a:solidFill>
                  <a:srgbClr val="464646"/>
                </a:solidFill>
              </a:rPr>
              <a:t>World of Watson 2016 </a:t>
            </a:r>
            <a:endParaRPr lang="en-US" dirty="0">
              <a:solidFill>
                <a:srgbClr val="464646"/>
              </a:solidFill>
            </a:endParaRPr>
          </a:p>
        </p:txBody>
      </p:sp>
    </p:spTree>
    <p:extLst>
      <p:ext uri="{BB962C8B-B14F-4D97-AF65-F5344CB8AC3E}">
        <p14:creationId xmlns:p14="http://schemas.microsoft.com/office/powerpoint/2010/main" val="2517654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code now!</a:t>
            </a:r>
            <a:endParaRPr lang="en-US"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t>World of Watson 2016 </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20</a:t>
            </a:fld>
            <a:endParaRPr lang="en-US" dirty="0"/>
          </a:p>
        </p:txBody>
      </p:sp>
    </p:spTree>
    <p:extLst>
      <p:ext uri="{BB962C8B-B14F-4D97-AF65-F5344CB8AC3E}">
        <p14:creationId xmlns:p14="http://schemas.microsoft.com/office/powerpoint/2010/main" val="2011708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12710"/>
            <a:ext cx="8763000" cy="4100453"/>
          </a:xfrm>
        </p:spPr>
        <p:txBody>
          <a:bodyPr/>
          <a:lstStyle/>
          <a:p>
            <a:pPr marL="285750" indent="-228600">
              <a:spcBef>
                <a:spcPts val="0"/>
              </a:spcBef>
              <a:buFont typeface="Arial" panose="020B0604020202020204" pitchFamily="34" charset="0"/>
              <a:buChar char="̶"/>
            </a:pPr>
            <a:r>
              <a:rPr lang="en-US" sz="1800" dirty="0" smtClean="0"/>
              <a:t>Big thanks to David </a:t>
            </a:r>
            <a:r>
              <a:rPr lang="en-US" sz="1800" dirty="0" err="1" smtClean="0"/>
              <a:t>Taieb</a:t>
            </a:r>
            <a:r>
              <a:rPr lang="en-US" sz="1800" dirty="0" smtClean="0"/>
              <a:t> for the great work building most of this notebook!!</a:t>
            </a:r>
          </a:p>
          <a:p>
            <a:pPr marL="285750" indent="-228600">
              <a:spcBef>
                <a:spcPts val="0"/>
              </a:spcBef>
              <a:buFont typeface="Arial" panose="020B0604020202020204" pitchFamily="34" charset="0"/>
              <a:buChar char="̶"/>
            </a:pPr>
            <a:r>
              <a:rPr lang="en-US" sz="1800" dirty="0" smtClean="0"/>
              <a:t>http</a:t>
            </a:r>
            <a:r>
              <a:rPr lang="en-US" sz="1800" dirty="0"/>
              <a:t>://spark.apache.org</a:t>
            </a:r>
          </a:p>
          <a:p>
            <a:pPr marL="285750" indent="-228600">
              <a:spcBef>
                <a:spcPts val="0"/>
              </a:spcBef>
              <a:buFont typeface="Arial" panose="020B0604020202020204" pitchFamily="34" charset="0"/>
              <a:buChar char="̶"/>
            </a:pPr>
            <a:r>
              <a:rPr lang="en-US" sz="1800" dirty="0" smtClean="0"/>
              <a:t>http://www.ibm.com</a:t>
            </a:r>
            <a:r>
              <a:rPr lang="en-US" sz="1800" dirty="0"/>
              <a:t>/analytics/us/en/technology/cloud-data-services/spark-as-a-service </a:t>
            </a:r>
          </a:p>
          <a:p>
            <a:pPr marL="285750" indent="-228600">
              <a:spcBef>
                <a:spcPts val="0"/>
              </a:spcBef>
              <a:buFont typeface="Arial" panose="020B0604020202020204" pitchFamily="34" charset="0"/>
              <a:buChar char="̶"/>
            </a:pPr>
            <a:r>
              <a:rPr lang="en-US" sz="1800" dirty="0"/>
              <a:t>http://datascience.ibm.com </a:t>
            </a:r>
          </a:p>
          <a:p>
            <a:pPr marL="285750" indent="-228600">
              <a:spcBef>
                <a:spcPts val="0"/>
              </a:spcBef>
              <a:buFont typeface="Arial" panose="020B0604020202020204" pitchFamily="34" charset="0"/>
              <a:buChar char="̶"/>
            </a:pPr>
            <a:r>
              <a:rPr lang="en-US" sz="1800" dirty="0"/>
              <a:t>https://developer.ibm.com/clouddataservices/2016/07/15/intro-to-apache-spark-graphframes</a:t>
            </a:r>
            <a:r>
              <a:rPr lang="en-US" sz="1800" dirty="0" smtClean="0"/>
              <a:t>/</a:t>
            </a:r>
          </a:p>
          <a:p>
            <a:pPr marL="285750" indent="-228600">
              <a:spcBef>
                <a:spcPts val="0"/>
              </a:spcBef>
              <a:buFont typeface="Arial" panose="020B0604020202020204" pitchFamily="34" charset="0"/>
              <a:buChar char="̶"/>
            </a:pPr>
            <a:r>
              <a:rPr lang="en-US" sz="1800" dirty="0" smtClean="0"/>
              <a:t>https</a:t>
            </a:r>
            <a:r>
              <a:rPr lang="en-US" sz="1800" dirty="0"/>
              <a:t>://developer.ibm.com/clouddataservices/2016/10/11/pixiedust-magic-for-python-notebook/</a:t>
            </a:r>
          </a:p>
          <a:p>
            <a:pPr marL="285750" indent="-228600">
              <a:spcBef>
                <a:spcPts val="0"/>
              </a:spcBef>
              <a:buFont typeface="Arial" panose="020B0604020202020204" pitchFamily="34" charset="0"/>
              <a:buChar char="̶"/>
            </a:pPr>
            <a:r>
              <a:rPr lang="en-US" sz="1800" dirty="0" smtClean="0"/>
              <a:t>https://developer.ibm.com</a:t>
            </a:r>
            <a:r>
              <a:rPr lang="en-US" sz="1800" dirty="0"/>
              <a:t>/clouddataservices/2016/01/15/real-time-sentiment-analysis-of-twitter-hashtags-with-spark/</a:t>
            </a:r>
          </a:p>
          <a:p>
            <a:pPr marL="285750" indent="-228600">
              <a:spcBef>
                <a:spcPts val="0"/>
              </a:spcBef>
              <a:buFont typeface="Arial" panose="020B0604020202020204" pitchFamily="34" charset="0"/>
              <a:buChar char="̶"/>
            </a:pPr>
            <a:r>
              <a:rPr lang="en-US" sz="1800" dirty="0"/>
              <a:t>https://developer.ibm.com/clouddataservices/2016/08/04/predict-flight-delays-with-apache-spark-mllib-flightstats-and-weather-data/ </a:t>
            </a:r>
          </a:p>
          <a:p>
            <a:pPr marL="285750" indent="-228600">
              <a:spcBef>
                <a:spcPts val="0"/>
              </a:spcBef>
              <a:buFont typeface="Arial" panose="020B0604020202020204" pitchFamily="34" charset="0"/>
              <a:buChar char="̶"/>
            </a:pPr>
            <a:r>
              <a:rPr lang="en-US" sz="1800" dirty="0" smtClean="0"/>
              <a:t>https://github.com</a:t>
            </a:r>
            <a:r>
              <a:rPr lang="en-US" sz="1800" dirty="0"/>
              <a:t>/ibm-cds-labs/spark.samples</a:t>
            </a:r>
          </a:p>
          <a:p>
            <a:pPr marL="285750" indent="-228600">
              <a:spcBef>
                <a:spcPts val="0"/>
              </a:spcBef>
              <a:buFont typeface="Arial" panose="020B0604020202020204" pitchFamily="34" charset="0"/>
              <a:buChar char="̶"/>
            </a:pPr>
            <a:r>
              <a:rPr lang="en-US" sz="1800" dirty="0" smtClean="0"/>
              <a:t>https://github.com/ibm-cds-labs/pixiedust</a:t>
            </a:r>
            <a:endParaRPr lang="en-US" sz="1800" dirty="0"/>
          </a:p>
        </p:txBody>
      </p:sp>
      <p:sp>
        <p:nvSpPr>
          <p:cNvPr id="4" name="Slide Number Placeholder 3"/>
          <p:cNvSpPr>
            <a:spLocks noGrp="1"/>
          </p:cNvSpPr>
          <p:nvPr>
            <p:ph type="sldNum" sz="quarter" idx="12"/>
          </p:nvPr>
        </p:nvSpPr>
        <p:spPr/>
        <p:txBody>
          <a:bodyPr/>
          <a:lstStyle/>
          <a:p>
            <a:fld id="{E4DBDE34-E9B5-E04F-B662-69720E4BCB53}" type="slidenum">
              <a:rPr lang="en-US" noProof="0" smtClean="0"/>
              <a:pPr/>
              <a:t>21</a:t>
            </a:fld>
            <a:endParaRPr lang="en-US" noProof="0" dirty="0"/>
          </a:p>
        </p:txBody>
      </p:sp>
      <p:sp>
        <p:nvSpPr>
          <p:cNvPr id="5" name="Title 4"/>
          <p:cNvSpPr>
            <a:spLocks noGrp="1"/>
          </p:cNvSpPr>
          <p:nvPr>
            <p:ph type="title"/>
          </p:nvPr>
        </p:nvSpPr>
        <p:spPr/>
        <p:txBody>
          <a:bodyPr/>
          <a:lstStyle/>
          <a:p>
            <a:r>
              <a:rPr lang="en-US" dirty="0"/>
              <a:t>Resources</a:t>
            </a:r>
          </a:p>
        </p:txBody>
      </p:sp>
      <p:sp>
        <p:nvSpPr>
          <p:cNvPr id="9" name="Date Placeholder 3"/>
          <p:cNvSpPr>
            <a:spLocks noGrp="1"/>
          </p:cNvSpPr>
          <p:nvPr>
            <p:ph type="dt" sz="half" idx="10"/>
          </p:nvPr>
        </p:nvSpPr>
        <p:spPr>
          <a:xfrm>
            <a:off x="1816100" y="4718304"/>
            <a:ext cx="914400" cy="201168"/>
          </a:xfrm>
        </p:spPr>
        <p:txBody>
          <a:bodyPr/>
          <a:lstStyle/>
          <a:p>
            <a:r>
              <a:rPr lang="en-US" dirty="0"/>
              <a:t>10/25/</a:t>
            </a:r>
            <a:r>
              <a:rPr lang="en-US" dirty="0" smtClean="0"/>
              <a:t>16</a:t>
            </a:r>
            <a:endParaRPr lang="en-US" dirty="0"/>
          </a:p>
        </p:txBody>
      </p:sp>
      <p:sp>
        <p:nvSpPr>
          <p:cNvPr id="10" name="Footer Placeholder 4"/>
          <p:cNvSpPr>
            <a:spLocks noGrp="1"/>
          </p:cNvSpPr>
          <p:nvPr>
            <p:ph type="ftr" sz="quarter" idx="11"/>
          </p:nvPr>
        </p:nvSpPr>
        <p:spPr>
          <a:xfrm>
            <a:off x="969264" y="4718304"/>
            <a:ext cx="846836" cy="201168"/>
          </a:xfrm>
        </p:spPr>
        <p:txBody>
          <a:bodyPr/>
          <a:lstStyle/>
          <a:p>
            <a:r>
              <a:rPr lang="en-US" dirty="0" smtClean="0"/>
              <a:t>World of Watson 2016 </a:t>
            </a:r>
            <a:endParaRPr lang="en-US" dirty="0"/>
          </a:p>
        </p:txBody>
      </p:sp>
      <p:sp>
        <p:nvSpPr>
          <p:cNvPr id="8" name="Rectangle 7"/>
          <p:cNvSpPr/>
          <p:nvPr/>
        </p:nvSpPr>
        <p:spPr>
          <a:xfrm>
            <a:off x="7471049" y="4662363"/>
            <a:ext cx="1234633" cy="338554"/>
          </a:xfrm>
          <a:prstGeom prst="rect">
            <a:avLst/>
          </a:prstGeom>
        </p:spPr>
        <p:txBody>
          <a:bodyPr wrap="none">
            <a:spAutoFit/>
          </a:bodyPr>
          <a:lstStyle/>
          <a:p>
            <a:r>
              <a:rPr lang="en-US" sz="1600" dirty="0" smtClean="0">
                <a:solidFill>
                  <a:schemeClr val="bg1"/>
                </a:solidFill>
                <a:latin typeface="Arial"/>
                <a:cs typeface="Arial"/>
              </a:rPr>
              <a:t>Learn more</a:t>
            </a:r>
            <a:endParaRPr lang="en-US" sz="1600" dirty="0">
              <a:solidFill>
                <a:schemeClr val="bg1"/>
              </a:solidFill>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8321" y="3848424"/>
            <a:ext cx="700087" cy="8139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943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900" dirty="0" smtClean="0"/>
              <a:t>Notices and disclaimers </a:t>
            </a:r>
            <a:endParaRPr lang="en-US" sz="1900" dirty="0"/>
          </a:p>
        </p:txBody>
      </p:sp>
      <p:sp>
        <p:nvSpPr>
          <p:cNvPr id="3" name="Content Placeholder 2"/>
          <p:cNvSpPr>
            <a:spLocks noGrp="1"/>
          </p:cNvSpPr>
          <p:nvPr>
            <p:ph idx="1"/>
          </p:nvPr>
        </p:nvSpPr>
        <p:spPr/>
        <p:txBody>
          <a:bodyPr tIns="91440"/>
          <a:lstStyle/>
          <a:p>
            <a:pPr>
              <a:lnSpc>
                <a:spcPct val="90000"/>
              </a:lnSpc>
              <a:spcBef>
                <a:spcPts val="1200"/>
              </a:spcBef>
            </a:pPr>
            <a:r>
              <a:rPr lang="en-US" altLang="en-US" sz="850" dirty="0">
                <a:solidFill>
                  <a:srgbClr val="464646"/>
                </a:solidFill>
                <a:latin typeface="Arial" panose="020B0604020202020204" pitchFamily="34" charset="0"/>
              </a:rPr>
              <a:t>Copyright © 2016 by International Business Machines Corporation (IBM).  No part of this document may be reproduced or transmitted in any form without written permission from IBM. </a:t>
            </a:r>
            <a:endParaRPr lang="en-US" altLang="en-US" sz="850" dirty="0" smtClean="0">
              <a:solidFill>
                <a:srgbClr val="464646"/>
              </a:solidFill>
              <a:latin typeface="Arial" panose="020B0604020202020204" pitchFamily="34" charset="0"/>
            </a:endParaRPr>
          </a:p>
          <a:p>
            <a:pPr>
              <a:lnSpc>
                <a:spcPct val="90000"/>
              </a:lnSpc>
              <a:spcBef>
                <a:spcPts val="1200"/>
              </a:spcBef>
            </a:pPr>
            <a:r>
              <a:rPr lang="en-US" altLang="en-US" sz="850" b="1" dirty="0" smtClean="0">
                <a:solidFill>
                  <a:srgbClr val="464646"/>
                </a:solidFill>
                <a:latin typeface="Arial" panose="020B0604020202020204" pitchFamily="34" charset="0"/>
              </a:rPr>
              <a:t>U.S</a:t>
            </a:r>
            <a:r>
              <a:rPr lang="en-US" altLang="en-US" sz="850" b="1" dirty="0">
                <a:solidFill>
                  <a:srgbClr val="464646"/>
                </a:solidFill>
                <a:latin typeface="Arial" panose="020B0604020202020204" pitchFamily="34" charset="0"/>
              </a:rPr>
              <a:t>. Government Users Restricted Rights - Use, duplication or disclosure restricted by GSA ADP Schedule Contract with IBM.</a:t>
            </a:r>
          </a:p>
          <a:p>
            <a:pPr>
              <a:lnSpc>
                <a:spcPct val="90000"/>
              </a:lnSpc>
              <a:spcBef>
                <a:spcPts val="1200"/>
              </a:spcBef>
            </a:pPr>
            <a:r>
              <a:rPr lang="en-US" altLang="en-US" sz="850" dirty="0">
                <a:solidFill>
                  <a:srgbClr val="464646"/>
                </a:solidFill>
                <a:latin typeface="Arial" panose="020B0604020202020204" pitchFamily="34" charset="0"/>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THIS DOCUMENT IS DISTRIBUTED "AS IS" WITHOUT ANY WARRANTY, EITHER EXPRESS OR IMPLIED.  IN NO EVENT SHALL IBM BE LIABLE FOR ANY DAMAGE ARISING FROM THE USE OF THIS INFORMATION, INCLUDING BUT NOT LIMITED TO, LOSS OF DATA, BUSINESS INTERRUPTION, LOSS OF PROFIT OR LOSS OF OPPORTUNITY.  IBM products and services are warranted according to the terms and conditions of the agreements under which they are provided. </a:t>
            </a:r>
          </a:p>
          <a:p>
            <a:pPr>
              <a:lnSpc>
                <a:spcPct val="90000"/>
              </a:lnSpc>
              <a:spcBef>
                <a:spcPts val="1200"/>
              </a:spcBef>
            </a:pPr>
            <a:r>
              <a:rPr lang="en-US" altLang="en-US" sz="850" dirty="0">
                <a:solidFill>
                  <a:srgbClr val="464646"/>
                </a:solidFill>
                <a:latin typeface="Arial" panose="020B0604020202020204" pitchFamily="34" charset="0"/>
              </a:rPr>
              <a:t>IBM products are manufactured from new parts or new and used parts. In some cases, a product may not be new and may have been previously installed. Regardless, our warranty terms apply.”</a:t>
            </a:r>
          </a:p>
          <a:p>
            <a:pPr>
              <a:lnSpc>
                <a:spcPct val="90000"/>
              </a:lnSpc>
              <a:spcBef>
                <a:spcPts val="1200"/>
              </a:spcBef>
            </a:pPr>
            <a:r>
              <a:rPr lang="en-US" altLang="en-US" sz="850" b="1" dirty="0">
                <a:solidFill>
                  <a:srgbClr val="464646"/>
                </a:solidFill>
                <a:latin typeface="Arial" panose="020B0604020202020204" pitchFamily="34" charset="0"/>
              </a:rPr>
              <a:t>Any statements regarding IBM's future direction, intent or product plans are subject to change or withdrawal without notice.</a:t>
            </a:r>
          </a:p>
          <a:p>
            <a:pPr>
              <a:lnSpc>
                <a:spcPct val="90000"/>
              </a:lnSpc>
              <a:spcBef>
                <a:spcPts val="1200"/>
              </a:spcBef>
            </a:pPr>
            <a:r>
              <a:rPr lang="en-US" altLang="en-US" sz="850" dirty="0">
                <a:solidFill>
                  <a:srgbClr val="464646"/>
                </a:solidFill>
                <a:latin typeface="Arial" panose="020B0604020202020204" pitchFamily="34" charset="0"/>
              </a:rPr>
              <a:t>Performance data contained herein was generally obtained in a controlled, isolated environments.  Customer examples are presented as illustrations of how those customers have used IBM products and the results they may have achieved.  Actual performance, cost, savings or other results in other operating environments may vary.  </a:t>
            </a:r>
          </a:p>
          <a:p>
            <a:pPr>
              <a:lnSpc>
                <a:spcPct val="90000"/>
              </a:lnSpc>
              <a:spcBef>
                <a:spcPts val="1200"/>
              </a:spcBef>
            </a:pPr>
            <a:r>
              <a:rPr lang="en-US" altLang="en-US" sz="850" dirty="0">
                <a:solidFill>
                  <a:srgbClr val="464646"/>
                </a:solidFill>
                <a:latin typeface="Arial" panose="020B0604020202020204" pitchFamily="34" charset="0"/>
              </a:rPr>
              <a:t>References in this document to IBM products, programs, or services does not imply that IBM intends to make such products, programs or services available in all countries in which IBM operates or does business.  </a:t>
            </a:r>
          </a:p>
          <a:p>
            <a:pPr>
              <a:lnSpc>
                <a:spcPct val="90000"/>
              </a:lnSpc>
              <a:spcBef>
                <a:spcPts val="1200"/>
              </a:spcBef>
            </a:pPr>
            <a:r>
              <a:rPr lang="en-US" altLang="en-US" sz="850" dirty="0">
                <a:solidFill>
                  <a:srgbClr val="464646"/>
                </a:solidFill>
                <a:latin typeface="Arial" panose="020B0604020202020204" pitchFamily="34" charset="0"/>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a:lnSpc>
                <a:spcPct val="90000"/>
              </a:lnSpc>
              <a:spcBef>
                <a:spcPts val="1200"/>
              </a:spcBef>
            </a:pPr>
            <a:r>
              <a:rPr lang="en-US" altLang="en-US" sz="850" dirty="0">
                <a:solidFill>
                  <a:srgbClr val="464646"/>
                </a:solidFill>
                <a:latin typeface="Arial" panose="020B0604020202020204" pitchFamily="34" charset="0"/>
              </a:rPr>
              <a:t>It is the customer</a:t>
            </a:r>
            <a:r>
              <a:rPr lang="ja-JP" altLang="en-US" sz="850" dirty="0">
                <a:solidFill>
                  <a:srgbClr val="464646"/>
                </a:solidFill>
                <a:latin typeface="Arial" panose="020B0604020202020204" pitchFamily="34" charset="0"/>
                <a:ea typeface="ＭＳ Ｐゴシック" panose="020B0600070205080204" pitchFamily="34" charset="-128"/>
              </a:rPr>
              <a:t>’</a:t>
            </a:r>
            <a:r>
              <a:rPr lang="en-US" altLang="ja-JP" sz="850" dirty="0">
                <a:solidFill>
                  <a:srgbClr val="464646"/>
                </a:solidFill>
                <a:latin typeface="Arial" panose="020B0604020202020204" pitchFamily="34" charset="0"/>
                <a:ea typeface="ＭＳ Ｐゴシック" panose="020B0600070205080204" pitchFamily="34" charset="-128"/>
              </a:rPr>
              <a:t>s  responsibility to insure its own compliance with legal requirements and to obtain advice of competent legal counsel as to the identification and interpretation of any relevant laws and regulatory requirements that may affect the customer</a:t>
            </a:r>
            <a:r>
              <a:rPr lang="ja-JP" altLang="en-US" sz="850" dirty="0">
                <a:solidFill>
                  <a:srgbClr val="464646"/>
                </a:solidFill>
                <a:latin typeface="Arial" panose="020B0604020202020204" pitchFamily="34" charset="0"/>
                <a:ea typeface="ＭＳ Ｐゴシック" panose="020B0600070205080204" pitchFamily="34" charset="-128"/>
              </a:rPr>
              <a:t>’</a:t>
            </a:r>
            <a:r>
              <a:rPr lang="en-US" altLang="ja-JP" sz="850" dirty="0">
                <a:solidFill>
                  <a:srgbClr val="464646"/>
                </a:solidFill>
                <a:latin typeface="Arial" panose="020B0604020202020204" pitchFamily="34" charset="0"/>
                <a:ea typeface="ＭＳ Ｐゴシック" panose="020B0600070205080204" pitchFamily="34" charset="-128"/>
              </a:rPr>
              <a:t>s business and any actions the customer may need to take to comply with such laws.  IBM does not provide legal advice or represent or warrant that its services or products will ensure that the customer is in compliance with any </a:t>
            </a:r>
            <a:r>
              <a:rPr lang="en-US" altLang="ja-JP" sz="850" dirty="0" smtClean="0">
                <a:solidFill>
                  <a:srgbClr val="464646"/>
                </a:solidFill>
                <a:latin typeface="Arial" panose="020B0604020202020204" pitchFamily="34" charset="0"/>
                <a:ea typeface="ＭＳ Ｐゴシック" panose="020B0600070205080204" pitchFamily="34" charset="-128"/>
              </a:rPr>
              <a:t>law.</a:t>
            </a:r>
            <a:endParaRPr lang="en-US" altLang="en-US" sz="850" dirty="0">
              <a:solidFill>
                <a:srgbClr val="464646"/>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pPr/>
              <a:t>22</a:t>
            </a:fld>
            <a:endParaRPr lang="en-US" dirty="0"/>
          </a:p>
        </p:txBody>
      </p:sp>
      <p:sp>
        <p:nvSpPr>
          <p:cNvPr id="7" name="Date Placeholder 3"/>
          <p:cNvSpPr>
            <a:spLocks noGrp="1"/>
          </p:cNvSpPr>
          <p:nvPr>
            <p:ph type="dt" sz="half" idx="10"/>
          </p:nvPr>
        </p:nvSpPr>
        <p:spPr>
          <a:xfrm>
            <a:off x="1816100" y="4718304"/>
            <a:ext cx="914400" cy="201168"/>
          </a:xfrm>
        </p:spPr>
        <p:txBody>
          <a:bodyPr/>
          <a:lstStyle/>
          <a:p>
            <a:r>
              <a:rPr lang="en-US" dirty="0"/>
              <a:t>10/25/</a:t>
            </a:r>
            <a:r>
              <a:rPr lang="en-US" dirty="0" smtClean="0"/>
              <a:t>16</a:t>
            </a:r>
            <a:endParaRPr lang="en-US" dirty="0"/>
          </a:p>
        </p:txBody>
      </p:sp>
      <p:sp>
        <p:nvSpPr>
          <p:cNvPr id="8" name="Footer Placeholder 4"/>
          <p:cNvSpPr>
            <a:spLocks noGrp="1"/>
          </p:cNvSpPr>
          <p:nvPr>
            <p:ph type="ftr" sz="quarter" idx="11"/>
          </p:nvPr>
        </p:nvSpPr>
        <p:spPr>
          <a:xfrm>
            <a:off x="969264" y="4718304"/>
            <a:ext cx="846836" cy="201168"/>
          </a:xfrm>
        </p:spPr>
        <p:txBody>
          <a:bodyPr/>
          <a:lstStyle/>
          <a:p>
            <a:r>
              <a:rPr lang="en-US" dirty="0" smtClean="0"/>
              <a:t>World of Watson 2016 </a:t>
            </a:r>
            <a:endParaRPr lang="en-US" dirty="0"/>
          </a:p>
        </p:txBody>
      </p:sp>
    </p:spTree>
    <p:extLst>
      <p:ext uri="{BB962C8B-B14F-4D97-AF65-F5344CB8AC3E}">
        <p14:creationId xmlns:p14="http://schemas.microsoft.com/office/powerpoint/2010/main" val="2710078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900" dirty="0" smtClean="0"/>
              <a:t>Notices and disclaimers continued </a:t>
            </a:r>
            <a:endParaRPr lang="en-US" sz="1900" dirty="0"/>
          </a:p>
        </p:txBody>
      </p:sp>
      <p:sp>
        <p:nvSpPr>
          <p:cNvPr id="3" name="Content Placeholder 2"/>
          <p:cNvSpPr>
            <a:spLocks noGrp="1"/>
          </p:cNvSpPr>
          <p:nvPr>
            <p:ph idx="1"/>
          </p:nvPr>
        </p:nvSpPr>
        <p:spPr/>
        <p:txBody>
          <a:bodyPr tIns="91440"/>
          <a:lstStyle/>
          <a:p>
            <a:pPr>
              <a:lnSpc>
                <a:spcPct val="90000"/>
              </a:lnSpc>
            </a:pPr>
            <a:r>
              <a:rPr lang="en-US" altLang="en-US" sz="800" dirty="0">
                <a:solidFill>
                  <a:schemeClr val="tx1"/>
                </a:solidFill>
                <a:latin typeface="Arial" panose="020B0604020202020204" pitchFamily="34" charset="0"/>
              </a:rPr>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a:t>
            </a:r>
            <a:r>
              <a:rPr lang="ja-JP" altLang="en-US" sz="800" dirty="0">
                <a:solidFill>
                  <a:schemeClr val="tx1"/>
                </a:solidFill>
                <a:latin typeface="Arial" panose="020B0604020202020204" pitchFamily="34" charset="0"/>
                <a:ea typeface="ＭＳ Ｐゴシック" panose="020B0600070205080204" pitchFamily="34" charset="-128"/>
              </a:rPr>
              <a:t>’</a:t>
            </a:r>
            <a:r>
              <a:rPr lang="en-US" altLang="ja-JP" sz="800" dirty="0">
                <a:solidFill>
                  <a:schemeClr val="tx1"/>
                </a:solidFill>
                <a:latin typeface="Arial" panose="020B0604020202020204" pitchFamily="34" charset="0"/>
                <a:ea typeface="ＭＳ Ｐゴシック" panose="020B0600070205080204" pitchFamily="34" charset="-128"/>
              </a:rPr>
              <a:t>s products.  IBM EXPRESSLY DISCLAIMS ALL WARRANTIES, EXPRESSED OR IMPLIED, INCLUDING BUT NOT LIMITED TO, THE IMPLIED WARRANTIES OF MERCHANTABILITY AND FITNESS FOR A PARTICULAR PURPOSE. </a:t>
            </a:r>
          </a:p>
          <a:p>
            <a:pPr>
              <a:lnSpc>
                <a:spcPct val="90000"/>
              </a:lnSpc>
            </a:pPr>
            <a:r>
              <a:rPr lang="en-US" altLang="en-US" sz="800" dirty="0">
                <a:solidFill>
                  <a:schemeClr val="tx1"/>
                </a:solidFill>
                <a:latin typeface="Arial" panose="020B0604020202020204" pitchFamily="34" charset="0"/>
              </a:rPr>
              <a:t>The provision of the information contained </a:t>
            </a:r>
            <a:r>
              <a:rPr lang="en-US" altLang="en-US" sz="800" dirty="0" smtClean="0">
                <a:solidFill>
                  <a:schemeClr val="tx1"/>
                </a:solidFill>
                <a:latin typeface="Arial" panose="020B0604020202020204" pitchFamily="34" charset="0"/>
              </a:rPr>
              <a:t>herein </a:t>
            </a:r>
            <a:r>
              <a:rPr lang="en-US" altLang="en-US" sz="800" dirty="0">
                <a:solidFill>
                  <a:schemeClr val="tx1"/>
                </a:solidFill>
                <a:latin typeface="Arial" panose="020B0604020202020204" pitchFamily="34" charset="0"/>
              </a:rPr>
              <a:t>is not intended to, and does not, grant any right or license under any IBM patents, copyrights, trademarks or other intellectual property right. </a:t>
            </a:r>
            <a:endParaRPr lang="en-US" altLang="en-US" sz="800" dirty="0" smtClean="0">
              <a:solidFill>
                <a:schemeClr val="tx1"/>
              </a:solidFill>
              <a:latin typeface="Arial" panose="020B0604020202020204" pitchFamily="34" charset="0"/>
            </a:endParaRPr>
          </a:p>
          <a:p>
            <a:pPr>
              <a:lnSpc>
                <a:spcPct val="90000"/>
              </a:lnSpc>
            </a:pPr>
            <a:r>
              <a:rPr lang="en-US" altLang="en-US" sz="800" dirty="0" smtClean="0">
                <a:solidFill>
                  <a:schemeClr val="tx1"/>
                </a:solidFill>
                <a:latin typeface="Arial" panose="020B0604020202020204" pitchFamily="34" charset="0"/>
              </a:rPr>
              <a:t>IBM</a:t>
            </a:r>
            <a:r>
              <a:rPr lang="en-US" altLang="en-US" sz="800" dirty="0">
                <a:solidFill>
                  <a:schemeClr val="tx1"/>
                </a:solidFill>
                <a:latin typeface="Arial" panose="020B0604020202020204" pitchFamily="34" charset="0"/>
              </a:rPr>
              <a:t>, the IBM logo, ibm.com, Aspera®, Bluemix, Blueworks Live, CICS, Clearcase, Cognos®, DOORS®, Emptoris®, Enterprise Document Management System™, FASP®, FileNet®, Global Business Services ®, Global Technology Services ®, IBM ExperienceOne™, IBM SmartCloud®, IBM Social Business®, Information on Demand, ILOG, Maximo®, MQIntegrator®, MQSeries®, Netcool®, OMEGAMON, OpenPower, PureAnalytics™, PureApplication®, pureCluster™, PureCoverage®, PureData®, PureExperience®, PureFlex®, pureQuery®, pureScale®, PureSystems®, QRadar®, Rational®, Rhapsody®, Smarter Commerce®, SoDA, SPSS, Sterling Commerce®, StoredIQ, Tealeaf®, Tivoli®, Trusteer®, Unica®, urban{code}®, Watson, WebSphere®, Worklight®, X-Force® and System z®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  </a:t>
            </a:r>
            <a:r>
              <a:rPr lang="en-US" altLang="en-US" sz="800" dirty="0">
                <a:solidFill>
                  <a:schemeClr val="accent1"/>
                </a:solidFill>
                <a:latin typeface="Arial" panose="020B0604020202020204" pitchFamily="34" charset="0"/>
                <a:hlinkClick r:id="rId2"/>
              </a:rPr>
              <a:t>www.ibm.com/legal/copytrade.shtml</a:t>
            </a:r>
            <a:r>
              <a:rPr lang="en-US" altLang="en-US" sz="800" dirty="0">
                <a:solidFill>
                  <a:schemeClr val="tx1"/>
                </a:solidFill>
                <a:latin typeface="Arial" panose="020B0604020202020204" pitchFamily="34" charset="0"/>
              </a:rPr>
              <a:t>.</a:t>
            </a:r>
          </a:p>
        </p:txBody>
      </p:sp>
      <p:sp>
        <p:nvSpPr>
          <p:cNvPr id="6" name="Slide Number Placeholder 5"/>
          <p:cNvSpPr>
            <a:spLocks noGrp="1"/>
          </p:cNvSpPr>
          <p:nvPr>
            <p:ph type="sldNum" sz="quarter" idx="12"/>
          </p:nvPr>
        </p:nvSpPr>
        <p:spPr/>
        <p:txBody>
          <a:bodyPr/>
          <a:lstStyle/>
          <a:p>
            <a:fld id="{E4DBDE34-E9B5-E04F-B662-69720E4BCB53}" type="slidenum">
              <a:rPr lang="en-US" smtClean="0"/>
              <a:pPr/>
              <a:t>23</a:t>
            </a:fld>
            <a:endParaRPr lang="en-US" dirty="0"/>
          </a:p>
        </p:txBody>
      </p:sp>
      <p:sp>
        <p:nvSpPr>
          <p:cNvPr id="7" name="Date Placeholder 3"/>
          <p:cNvSpPr>
            <a:spLocks noGrp="1"/>
          </p:cNvSpPr>
          <p:nvPr>
            <p:ph type="dt" sz="half" idx="10"/>
          </p:nvPr>
        </p:nvSpPr>
        <p:spPr>
          <a:xfrm>
            <a:off x="1816100" y="4718304"/>
            <a:ext cx="914400" cy="201168"/>
          </a:xfrm>
        </p:spPr>
        <p:txBody>
          <a:bodyPr/>
          <a:lstStyle/>
          <a:p>
            <a:r>
              <a:rPr lang="en-US" dirty="0"/>
              <a:t>10/25/</a:t>
            </a:r>
            <a:r>
              <a:rPr lang="en-US" dirty="0" smtClean="0"/>
              <a:t>16</a:t>
            </a:r>
            <a:endParaRPr lang="en-US" dirty="0"/>
          </a:p>
        </p:txBody>
      </p:sp>
      <p:sp>
        <p:nvSpPr>
          <p:cNvPr id="8" name="Footer Placeholder 4"/>
          <p:cNvSpPr>
            <a:spLocks noGrp="1"/>
          </p:cNvSpPr>
          <p:nvPr>
            <p:ph type="ftr" sz="quarter" idx="11"/>
          </p:nvPr>
        </p:nvSpPr>
        <p:spPr>
          <a:xfrm>
            <a:off x="969264" y="4718304"/>
            <a:ext cx="846836" cy="201168"/>
          </a:xfrm>
        </p:spPr>
        <p:txBody>
          <a:bodyPr/>
          <a:lstStyle/>
          <a:p>
            <a:r>
              <a:rPr lang="en-US" dirty="0" smtClean="0"/>
              <a:t>World of Watson 2016 </a:t>
            </a:r>
            <a:endParaRPr lang="en-US" dirty="0"/>
          </a:p>
        </p:txBody>
      </p:sp>
    </p:spTree>
    <p:extLst>
      <p:ext uri="{BB962C8B-B14F-4D97-AF65-F5344CB8AC3E}">
        <p14:creationId xmlns:p14="http://schemas.microsoft.com/office/powerpoint/2010/main" val="4120024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0" y="173736"/>
            <a:ext cx="3086100" cy="2169414"/>
          </a:xfrm>
        </p:spPr>
        <p:txBody>
          <a:bodyPr/>
          <a:lstStyle/>
          <a:p>
            <a:r>
              <a:rPr lang="en-US" dirty="0" smtClean="0"/>
              <a:t>Thank </a:t>
            </a:r>
            <a:r>
              <a:rPr lang="en-US" dirty="0" smtClean="0"/>
              <a:t>You!</a:t>
            </a: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4264272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Tree>
    <p:extLst>
      <p:ext uri="{BB962C8B-B14F-4D97-AF65-F5344CB8AC3E}">
        <p14:creationId xmlns:p14="http://schemas.microsoft.com/office/powerpoint/2010/main" val="3491876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of History</a:t>
            </a:r>
            <a:endParaRPr lang="en-US" dirty="0"/>
          </a:p>
        </p:txBody>
      </p:sp>
      <p:sp>
        <p:nvSpPr>
          <p:cNvPr id="3" name="Content Placeholder 2"/>
          <p:cNvSpPr>
            <a:spLocks noGrp="1"/>
          </p:cNvSpPr>
          <p:nvPr>
            <p:ph idx="1"/>
          </p:nvPr>
        </p:nvSpPr>
        <p:spPr>
          <a:xfrm>
            <a:off x="4262118" y="1049065"/>
            <a:ext cx="4579036" cy="1411915"/>
          </a:xfrm>
        </p:spPr>
        <p:txBody>
          <a:bodyPr/>
          <a:lstStyle/>
          <a:p>
            <a:r>
              <a:rPr lang="en-US" dirty="0" smtClean="0"/>
              <a:t>Graph Theory finds its roots from a paper written in 1736 by Leonard Euler on the Seven Bridges </a:t>
            </a:r>
            <a:r>
              <a:rPr lang="en-US" dirty="0"/>
              <a:t>of </a:t>
            </a:r>
            <a:r>
              <a:rPr lang="en-US" dirty="0" smtClean="0"/>
              <a:t>Königsberg urban problem</a:t>
            </a:r>
            <a:endParaRPr lang="en-US"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4</a:t>
            </a:fld>
            <a:endParaRPr lang="en-US" dirty="0">
              <a:solidFill>
                <a:srgbClr val="464646"/>
              </a:solidFill>
            </a:endParaRPr>
          </a:p>
        </p:txBody>
      </p:sp>
      <p:pic>
        <p:nvPicPr>
          <p:cNvPr id="7" name="Picture 6"/>
          <p:cNvPicPr>
            <a:picLocks noChangeAspect="1"/>
          </p:cNvPicPr>
          <p:nvPr/>
        </p:nvPicPr>
        <p:blipFill>
          <a:blip r:embed="rId2"/>
          <a:stretch>
            <a:fillRect/>
          </a:stretch>
        </p:blipFill>
        <p:spPr>
          <a:xfrm>
            <a:off x="631424" y="827688"/>
            <a:ext cx="3003806" cy="3632320"/>
          </a:xfrm>
          <a:prstGeom prst="rect">
            <a:avLst/>
          </a:prstGeom>
        </p:spPr>
      </p:pic>
      <p:sp>
        <p:nvSpPr>
          <p:cNvPr id="8" name="Rectangle 7"/>
          <p:cNvSpPr/>
          <p:nvPr/>
        </p:nvSpPr>
        <p:spPr>
          <a:xfrm>
            <a:off x="3845961" y="4390729"/>
            <a:ext cx="3041593" cy="276999"/>
          </a:xfrm>
          <a:prstGeom prst="rect">
            <a:avLst/>
          </a:prstGeom>
        </p:spPr>
        <p:txBody>
          <a:bodyPr wrap="none">
            <a:spAutoFit/>
          </a:bodyPr>
          <a:lstStyle/>
          <a:p>
            <a:r>
              <a:rPr lang="en-US" sz="1200" dirty="0">
                <a:solidFill>
                  <a:schemeClr val="bg1">
                    <a:lumMod val="40000"/>
                    <a:lumOff val="60000"/>
                  </a:schemeClr>
                </a:solidFill>
              </a:rPr>
              <a:t>https://en.wikipedia.org/wiki/Graph_theory</a:t>
            </a:r>
          </a:p>
        </p:txBody>
      </p:sp>
      <p:sp>
        <p:nvSpPr>
          <p:cNvPr id="9" name="Rectangle 8"/>
          <p:cNvSpPr/>
          <p:nvPr/>
        </p:nvSpPr>
        <p:spPr>
          <a:xfrm>
            <a:off x="3838776" y="4580686"/>
            <a:ext cx="5125842" cy="276999"/>
          </a:xfrm>
          <a:prstGeom prst="rect">
            <a:avLst/>
          </a:prstGeom>
        </p:spPr>
        <p:txBody>
          <a:bodyPr wrap="square">
            <a:spAutoFit/>
          </a:bodyPr>
          <a:lstStyle/>
          <a:p>
            <a:r>
              <a:rPr lang="en-US" sz="1200" dirty="0">
                <a:solidFill>
                  <a:srgbClr val="B5B5B5"/>
                </a:solidFill>
              </a:rPr>
              <a:t>https://en.wikipedia.org/wiki/Seven_Bridges_of_K%C3%B6nigsberg</a:t>
            </a:r>
          </a:p>
        </p:txBody>
      </p:sp>
      <p:pic>
        <p:nvPicPr>
          <p:cNvPr id="10" name="Picture 9"/>
          <p:cNvPicPr>
            <a:picLocks noChangeAspect="1"/>
          </p:cNvPicPr>
          <p:nvPr/>
        </p:nvPicPr>
        <p:blipFill>
          <a:blip r:embed="rId3"/>
          <a:stretch>
            <a:fillRect/>
          </a:stretch>
        </p:blipFill>
        <p:spPr>
          <a:xfrm>
            <a:off x="5259481" y="2460980"/>
            <a:ext cx="2134304" cy="1682001"/>
          </a:xfrm>
          <a:prstGeom prst="rect">
            <a:avLst/>
          </a:prstGeom>
        </p:spPr>
      </p:pic>
    </p:spTree>
    <p:extLst>
      <p:ext uri="{BB962C8B-B14F-4D97-AF65-F5344CB8AC3E}">
        <p14:creationId xmlns:p14="http://schemas.microsoft.com/office/powerpoint/2010/main" val="3783323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solidFill>
                  <a:srgbClr val="464646"/>
                </a:solidFill>
              </a:rPr>
              <a:pPr/>
              <a:t>5</a:t>
            </a:fld>
            <a:endParaRPr lang="en-US" dirty="0">
              <a:solidFill>
                <a:srgbClr val="464646"/>
              </a:solidFill>
            </a:endParaRPr>
          </a:p>
        </p:txBody>
      </p:sp>
      <p:sp>
        <p:nvSpPr>
          <p:cNvPr id="18" name="Date Placeholder 3"/>
          <p:cNvSpPr>
            <a:spLocks noGrp="1"/>
          </p:cNvSpPr>
          <p:nvPr>
            <p:ph type="dt" sz="half" idx="10"/>
          </p:nvPr>
        </p:nvSpPr>
        <p:spPr>
          <a:xfrm>
            <a:off x="1816100" y="4718304"/>
            <a:ext cx="914400" cy="201168"/>
          </a:xfrm>
        </p:spPr>
        <p:txBody>
          <a:bodyPr/>
          <a:lstStyle/>
          <a:p>
            <a:r>
              <a:rPr lang="en-US" dirty="0"/>
              <a:t>10/25/</a:t>
            </a:r>
            <a:r>
              <a:rPr lang="en-US" dirty="0" smtClean="0"/>
              <a:t>16</a:t>
            </a:r>
            <a:endParaRPr lang="en-US" dirty="0"/>
          </a:p>
        </p:txBody>
      </p:sp>
      <p:sp>
        <p:nvSpPr>
          <p:cNvPr id="19" name="Footer Placeholder 4"/>
          <p:cNvSpPr>
            <a:spLocks noGrp="1"/>
          </p:cNvSpPr>
          <p:nvPr>
            <p:ph type="ftr" sz="quarter" idx="11"/>
          </p:nvPr>
        </p:nvSpPr>
        <p:spPr>
          <a:xfrm>
            <a:off x="969264" y="4718304"/>
            <a:ext cx="846836" cy="201168"/>
          </a:xfrm>
        </p:spPr>
        <p:txBody>
          <a:bodyPr/>
          <a:lstStyle/>
          <a:p>
            <a:r>
              <a:rPr lang="en-US" dirty="0" smtClean="0">
                <a:solidFill>
                  <a:srgbClr val="464646"/>
                </a:solidFill>
              </a:rPr>
              <a:t>World of Watson 2016 </a:t>
            </a:r>
            <a:endParaRPr lang="en-US" dirty="0">
              <a:solidFill>
                <a:srgbClr val="464646"/>
              </a:solidFill>
            </a:endParaRPr>
          </a:p>
        </p:txBody>
      </p:sp>
      <p:sp>
        <p:nvSpPr>
          <p:cNvPr id="4" name="Rectangle 3"/>
          <p:cNvSpPr/>
          <p:nvPr/>
        </p:nvSpPr>
        <p:spPr>
          <a:xfrm>
            <a:off x="1898534" y="474210"/>
            <a:ext cx="6496546" cy="646331"/>
          </a:xfrm>
          <a:prstGeom prst="rect">
            <a:avLst/>
          </a:prstGeom>
        </p:spPr>
        <p:txBody>
          <a:bodyPr wrap="square">
            <a:spAutoFit/>
          </a:bodyPr>
          <a:lstStyle/>
          <a:p>
            <a:r>
              <a:rPr lang="en-US" dirty="0"/>
              <a:t>A graph is a representation of a set of </a:t>
            </a:r>
            <a:r>
              <a:rPr lang="en-US" dirty="0" smtClean="0"/>
              <a:t>nodes (vertices) </a:t>
            </a:r>
            <a:r>
              <a:rPr lang="en-US" dirty="0"/>
              <a:t>where some pairs of nodes are connected by edges.</a:t>
            </a:r>
          </a:p>
        </p:txBody>
      </p:sp>
      <p:pic>
        <p:nvPicPr>
          <p:cNvPr id="20" name="Picture 19" descr="Screenshot 2015-12-10 11.17.0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35196" y="1350404"/>
            <a:ext cx="4473609" cy="3367900"/>
          </a:xfrm>
          <a:prstGeom prst="rect">
            <a:avLst/>
          </a:prstGeom>
        </p:spPr>
      </p:pic>
      <p:sp>
        <p:nvSpPr>
          <p:cNvPr id="21" name="TextBox 20"/>
          <p:cNvSpPr txBox="1"/>
          <p:nvPr/>
        </p:nvSpPr>
        <p:spPr>
          <a:xfrm>
            <a:off x="724443" y="2324571"/>
            <a:ext cx="926055" cy="400110"/>
          </a:xfrm>
          <a:prstGeom prst="rect">
            <a:avLst/>
          </a:prstGeom>
          <a:noFill/>
        </p:spPr>
        <p:txBody>
          <a:bodyPr wrap="none" rtlCol="0">
            <a:spAutoFit/>
          </a:bodyPr>
          <a:lstStyle/>
          <a:p>
            <a:r>
              <a:rPr lang="en-US" sz="2000" dirty="0">
                <a:solidFill>
                  <a:srgbClr val="0000FF"/>
                </a:solidFill>
                <a:latin typeface="Arial"/>
                <a:cs typeface="Arial"/>
              </a:rPr>
              <a:t>Nodes</a:t>
            </a:r>
          </a:p>
        </p:txBody>
      </p:sp>
      <p:sp>
        <p:nvSpPr>
          <p:cNvPr id="22" name="TextBox 21"/>
          <p:cNvSpPr txBox="1"/>
          <p:nvPr/>
        </p:nvSpPr>
        <p:spPr>
          <a:xfrm>
            <a:off x="7154569" y="2322451"/>
            <a:ext cx="911903" cy="400110"/>
          </a:xfrm>
          <a:prstGeom prst="rect">
            <a:avLst/>
          </a:prstGeom>
          <a:noFill/>
        </p:spPr>
        <p:txBody>
          <a:bodyPr wrap="none" rtlCol="0">
            <a:spAutoFit/>
          </a:bodyPr>
          <a:lstStyle/>
          <a:p>
            <a:r>
              <a:rPr lang="en-US" sz="2000" dirty="0">
                <a:solidFill>
                  <a:srgbClr val="0000FF"/>
                </a:solidFill>
                <a:latin typeface="Arial"/>
                <a:cs typeface="Arial"/>
              </a:rPr>
              <a:t>Edges</a:t>
            </a:r>
          </a:p>
        </p:txBody>
      </p:sp>
      <p:cxnSp>
        <p:nvCxnSpPr>
          <p:cNvPr id="23" name="Straight Arrow Connector 22"/>
          <p:cNvCxnSpPr>
            <a:stCxn id="21" idx="3"/>
          </p:cNvCxnSpPr>
          <p:nvPr/>
        </p:nvCxnSpPr>
        <p:spPr>
          <a:xfrm>
            <a:off x="1650498" y="2524626"/>
            <a:ext cx="762503" cy="0"/>
          </a:xfrm>
          <a:prstGeom prst="straightConnector1">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1" idx="3"/>
          </p:cNvCxnSpPr>
          <p:nvPr/>
        </p:nvCxnSpPr>
        <p:spPr>
          <a:xfrm>
            <a:off x="1650498" y="2524626"/>
            <a:ext cx="762503" cy="717869"/>
          </a:xfrm>
          <a:prstGeom prst="straightConnector1">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1" idx="3"/>
          </p:cNvCxnSpPr>
          <p:nvPr/>
        </p:nvCxnSpPr>
        <p:spPr>
          <a:xfrm flipV="1">
            <a:off x="1650498" y="1619717"/>
            <a:ext cx="1058836" cy="904909"/>
          </a:xfrm>
          <a:prstGeom prst="straightConnector1">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p:cNvCxnSpPr>
          <p:nvPr/>
        </p:nvCxnSpPr>
        <p:spPr>
          <a:xfrm flipH="1">
            <a:off x="5785556" y="2522506"/>
            <a:ext cx="1369013" cy="200055"/>
          </a:xfrm>
          <a:prstGeom prst="straightConnector1">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2" idx="1"/>
          </p:cNvCxnSpPr>
          <p:nvPr/>
        </p:nvCxnSpPr>
        <p:spPr>
          <a:xfrm flipH="1">
            <a:off x="5785556" y="2522506"/>
            <a:ext cx="1369013" cy="719989"/>
          </a:xfrm>
          <a:prstGeom prst="straightConnector1">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240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graphs</a:t>
            </a:r>
            <a:endParaRPr lang="en-US" dirty="0"/>
          </a:p>
        </p:txBody>
      </p:sp>
      <p:sp>
        <p:nvSpPr>
          <p:cNvPr id="3" name="Content Placeholder 2"/>
          <p:cNvSpPr>
            <a:spLocks noGrp="1"/>
          </p:cNvSpPr>
          <p:nvPr>
            <p:ph idx="1"/>
          </p:nvPr>
        </p:nvSpPr>
        <p:spPr>
          <a:xfrm>
            <a:off x="3731146" y="472577"/>
            <a:ext cx="5267864" cy="4343400"/>
          </a:xfrm>
        </p:spPr>
        <p:txBody>
          <a:bodyPr/>
          <a:lstStyle/>
          <a:p>
            <a:pPr marL="171450" indent="-171450">
              <a:buFont typeface="Arial"/>
              <a:buChar char="•"/>
            </a:pPr>
            <a:r>
              <a:rPr lang="en-US" sz="1800" b="1" dirty="0" smtClean="0"/>
              <a:t>Directed graphs</a:t>
            </a:r>
          </a:p>
          <a:p>
            <a:pPr marL="288925" lvl="1" indent="0">
              <a:buNone/>
            </a:pPr>
            <a:r>
              <a:rPr lang="en-US" sz="1600" dirty="0"/>
              <a:t>A graph where the edges have a direction associated with them. </a:t>
            </a:r>
            <a:r>
              <a:rPr lang="en-US" sz="1600" dirty="0" smtClean="0"/>
              <a:t>An </a:t>
            </a:r>
            <a:r>
              <a:rPr lang="en-US" sz="1600" dirty="0"/>
              <a:t>example of directed graph is a Twitter follower. User Bob can follow user Carol without </a:t>
            </a:r>
            <a:r>
              <a:rPr lang="en-US" sz="1600" dirty="0" smtClean="0"/>
              <a:t>implying that the reciprocal relationship is true</a:t>
            </a:r>
          </a:p>
          <a:p>
            <a:pPr marL="171450" indent="-171450">
              <a:buFont typeface="Arial"/>
              <a:buChar char="•"/>
            </a:pPr>
            <a:r>
              <a:rPr lang="en-US" sz="1800" b="1" dirty="0" smtClean="0"/>
              <a:t>Regular graphs</a:t>
            </a:r>
          </a:p>
          <a:p>
            <a:pPr marL="288925" lvl="1" indent="0">
              <a:buNone/>
            </a:pPr>
            <a:r>
              <a:rPr lang="en-US" sz="1600" dirty="0" smtClean="0"/>
              <a:t>Graphs where each vertex has the same number of edges (degree).</a:t>
            </a:r>
          </a:p>
          <a:p>
            <a:pPr marL="171450" indent="-171450">
              <a:buFont typeface="Arial"/>
              <a:buChar char="•"/>
            </a:pPr>
            <a:r>
              <a:rPr lang="en-US" sz="1800" b="1" dirty="0" smtClean="0"/>
              <a:t>Multigraph</a:t>
            </a:r>
          </a:p>
          <a:p>
            <a:pPr lvl="1" indent="0">
              <a:buNone/>
            </a:pPr>
            <a:r>
              <a:rPr lang="en-US" sz="1800" dirty="0" smtClean="0"/>
              <a:t>Graph where multiple edges with same end nodes are permitted </a:t>
            </a:r>
          </a:p>
          <a:p>
            <a:pPr marL="171450" indent="-171450">
              <a:buFont typeface="Arial"/>
              <a:buChar char="•"/>
            </a:pPr>
            <a:r>
              <a:rPr lang="en-US" sz="1800" b="1" dirty="0" smtClean="0"/>
              <a:t>Acyclic graphs</a:t>
            </a:r>
          </a:p>
          <a:p>
            <a:pPr marL="288925" lvl="1" indent="0">
              <a:buNone/>
            </a:pPr>
            <a:r>
              <a:rPr lang="en-US" sz="1600" dirty="0" smtClean="0"/>
              <a:t>Graphs which have no cycle</a:t>
            </a:r>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6</a:t>
            </a:fld>
            <a:endParaRPr lang="en-US" dirty="0">
              <a:solidFill>
                <a:srgbClr val="464646"/>
              </a:solidFill>
            </a:endParaRPr>
          </a:p>
        </p:txBody>
      </p:sp>
      <p:sp>
        <p:nvSpPr>
          <p:cNvPr id="8" name="TextBox 7"/>
          <p:cNvSpPr txBox="1"/>
          <p:nvPr/>
        </p:nvSpPr>
        <p:spPr>
          <a:xfrm>
            <a:off x="342975" y="3479822"/>
            <a:ext cx="2519477" cy="369332"/>
          </a:xfrm>
          <a:prstGeom prst="rect">
            <a:avLst/>
          </a:prstGeom>
          <a:noFill/>
        </p:spPr>
        <p:txBody>
          <a:bodyPr wrap="none" rtlCol="0">
            <a:spAutoFit/>
          </a:bodyPr>
          <a:lstStyle/>
          <a:p>
            <a:r>
              <a:rPr lang="en-US" dirty="0" smtClean="0"/>
              <a:t>Directed Acyclic Graph</a:t>
            </a:r>
            <a:endParaRPr lang="en-US" dirty="0"/>
          </a:p>
        </p:txBody>
      </p:sp>
      <p:pic>
        <p:nvPicPr>
          <p:cNvPr id="9" name="Picture 8"/>
          <p:cNvPicPr>
            <a:picLocks noChangeAspect="1"/>
          </p:cNvPicPr>
          <p:nvPr/>
        </p:nvPicPr>
        <p:blipFill>
          <a:blip r:embed="rId2"/>
          <a:stretch>
            <a:fillRect/>
          </a:stretch>
        </p:blipFill>
        <p:spPr>
          <a:xfrm>
            <a:off x="223013" y="1503554"/>
            <a:ext cx="3257913" cy="1954748"/>
          </a:xfrm>
          <a:prstGeom prst="rect">
            <a:avLst/>
          </a:prstGeom>
        </p:spPr>
      </p:pic>
    </p:spTree>
    <p:extLst>
      <p:ext uri="{BB962C8B-B14F-4D97-AF65-F5344CB8AC3E}">
        <p14:creationId xmlns:p14="http://schemas.microsoft.com/office/powerpoint/2010/main" val="1544653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Graph</a:t>
            </a:r>
            <a:endParaRPr lang="en-US" dirty="0"/>
          </a:p>
        </p:txBody>
      </p:sp>
      <p:sp>
        <p:nvSpPr>
          <p:cNvPr id="3" name="Content Placeholder 2"/>
          <p:cNvSpPr>
            <a:spLocks noGrp="1"/>
          </p:cNvSpPr>
          <p:nvPr>
            <p:ph idx="1"/>
          </p:nvPr>
        </p:nvSpPr>
        <p:spPr>
          <a:xfrm>
            <a:off x="746830" y="4363423"/>
            <a:ext cx="7576518" cy="408969"/>
          </a:xfrm>
        </p:spPr>
        <p:txBody>
          <a:bodyPr/>
          <a:lstStyle/>
          <a:p>
            <a:r>
              <a:rPr lang="en-US" dirty="0" smtClean="0"/>
              <a:t>Nodes </a:t>
            </a:r>
            <a:r>
              <a:rPr lang="en-US" dirty="0"/>
              <a:t>and edges have </a:t>
            </a:r>
            <a:r>
              <a:rPr lang="en-US" dirty="0" smtClean="0"/>
              <a:t>properties that can be included in Queries.</a:t>
            </a:r>
            <a:endParaRPr lang="en-US" dirty="0"/>
          </a:p>
          <a:p>
            <a:endParaRPr lang="en-US"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7</a:t>
            </a:fld>
            <a:endParaRPr lang="en-US" dirty="0">
              <a:solidFill>
                <a:srgbClr val="464646"/>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09842" y="444599"/>
            <a:ext cx="4437890" cy="3893167"/>
          </a:xfrm>
          <a:prstGeom prst="rect">
            <a:avLst/>
          </a:prstGeom>
        </p:spPr>
      </p:pic>
    </p:spTree>
    <p:extLst>
      <p:ext uri="{BB962C8B-B14F-4D97-AF65-F5344CB8AC3E}">
        <p14:creationId xmlns:p14="http://schemas.microsoft.com/office/powerpoint/2010/main" val="1944858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Graphs?</a:t>
            </a:r>
            <a:endParaRPr lang="en-US" dirty="0"/>
          </a:p>
        </p:txBody>
      </p:sp>
      <p:sp>
        <p:nvSpPr>
          <p:cNvPr id="3" name="Content Placeholder 2"/>
          <p:cNvSpPr>
            <a:spLocks noGrp="1"/>
          </p:cNvSpPr>
          <p:nvPr>
            <p:ph idx="1"/>
          </p:nvPr>
        </p:nvSpPr>
        <p:spPr>
          <a:xfrm>
            <a:off x="2414016" y="173736"/>
            <a:ext cx="6376911" cy="4626266"/>
          </a:xfrm>
        </p:spPr>
        <p:txBody>
          <a:bodyPr/>
          <a:lstStyle/>
          <a:p>
            <a:pPr marL="342900" indent="-342900">
              <a:buFont typeface="Arial"/>
              <a:buChar char="•"/>
            </a:pPr>
            <a:r>
              <a:rPr lang="en-US" sz="1800" dirty="0"/>
              <a:t>Graphs are Central to </a:t>
            </a:r>
            <a:r>
              <a:rPr lang="en-US" sz="1800" dirty="0" smtClean="0"/>
              <a:t>Analytics</a:t>
            </a:r>
          </a:p>
          <a:p>
            <a:pPr marL="515938" lvl="1" indent="-342900">
              <a:buFont typeface="Arial"/>
              <a:buChar char="•"/>
            </a:pPr>
            <a:r>
              <a:rPr lang="en-US" sz="1800" dirty="0" smtClean="0"/>
              <a:t>Data </a:t>
            </a:r>
            <a:r>
              <a:rPr lang="en-US" sz="1800" dirty="0"/>
              <a:t>is not just getting </a:t>
            </a:r>
            <a:r>
              <a:rPr lang="en-US" sz="1800" dirty="0" smtClean="0"/>
              <a:t>bigger, it’s getting more connected</a:t>
            </a:r>
          </a:p>
          <a:p>
            <a:pPr marL="515938" lvl="1" indent="-342900">
              <a:buFont typeface="Arial"/>
              <a:buChar char="•"/>
            </a:pPr>
            <a:r>
              <a:rPr lang="en-US" sz="1800" dirty="0" smtClean="0"/>
              <a:t>In </a:t>
            </a:r>
            <a:r>
              <a:rPr lang="en-US" sz="1800" dirty="0"/>
              <a:t>many use cases, the relationship between data points provides </a:t>
            </a:r>
            <a:r>
              <a:rPr lang="en-US" sz="1800" dirty="0" smtClean="0"/>
              <a:t>as much </a:t>
            </a:r>
            <a:r>
              <a:rPr lang="en-US" sz="1800" dirty="0"/>
              <a:t>value or more than the data points </a:t>
            </a:r>
            <a:r>
              <a:rPr lang="en-US" sz="1800" dirty="0" smtClean="0"/>
              <a:t>themselves</a:t>
            </a:r>
          </a:p>
          <a:p>
            <a:pPr marL="342900" indent="-342900">
              <a:buFont typeface="Arial"/>
              <a:buChar char="•"/>
            </a:pPr>
            <a:r>
              <a:rPr lang="en-US" sz="1800" dirty="0" smtClean="0"/>
              <a:t>Discovering </a:t>
            </a:r>
            <a:r>
              <a:rPr lang="en-US" sz="1800" dirty="0"/>
              <a:t>data relationships and interdependencies is critical to </a:t>
            </a:r>
            <a:r>
              <a:rPr lang="en-US" sz="1800" dirty="0" smtClean="0"/>
              <a:t>many applications</a:t>
            </a:r>
          </a:p>
          <a:p>
            <a:pPr marL="515938" lvl="1" indent="-342900">
              <a:buFont typeface="Arial"/>
              <a:buChar char="•"/>
            </a:pPr>
            <a:r>
              <a:rPr lang="en-US" sz="1800" dirty="0" smtClean="0"/>
              <a:t>fraud detection</a:t>
            </a:r>
          </a:p>
          <a:p>
            <a:pPr marL="515938" lvl="1" indent="-342900">
              <a:buFont typeface="Arial"/>
              <a:buChar char="•"/>
            </a:pPr>
            <a:r>
              <a:rPr lang="en-US" sz="1800" dirty="0" smtClean="0"/>
              <a:t>better </a:t>
            </a:r>
            <a:r>
              <a:rPr lang="en-US" sz="1800" dirty="0"/>
              <a:t>understanding customer </a:t>
            </a:r>
            <a:r>
              <a:rPr lang="en-US" sz="1800" dirty="0" smtClean="0"/>
              <a:t>relationships</a:t>
            </a:r>
          </a:p>
          <a:p>
            <a:pPr marL="515938" lvl="1" indent="-342900">
              <a:buFont typeface="Arial"/>
              <a:buChar char="•"/>
            </a:pPr>
            <a:r>
              <a:rPr lang="en-US" sz="1800" dirty="0" smtClean="0"/>
              <a:t>ranking </a:t>
            </a:r>
            <a:r>
              <a:rPr lang="en-US" sz="1800" dirty="0"/>
              <a:t>web pages or people in social </a:t>
            </a:r>
            <a:r>
              <a:rPr lang="en-US" sz="1800" dirty="0" smtClean="0"/>
              <a:t>networks</a:t>
            </a:r>
          </a:p>
          <a:p>
            <a:pPr marL="342900" indent="-342900">
              <a:buFont typeface="Arial"/>
              <a:buChar char="•"/>
            </a:pPr>
            <a:r>
              <a:rPr lang="en-US" sz="1800" dirty="0" smtClean="0"/>
              <a:t>Graph </a:t>
            </a:r>
            <a:r>
              <a:rPr lang="en-US" sz="1800" dirty="0"/>
              <a:t>analytics is a powerful tool for understanding and exploiting </a:t>
            </a:r>
            <a:r>
              <a:rPr lang="en-US" sz="1800" dirty="0" smtClean="0"/>
              <a:t>the </a:t>
            </a:r>
            <a:r>
              <a:rPr lang="en-US" sz="1800" dirty="0"/>
              <a:t>connections in </a:t>
            </a:r>
            <a:r>
              <a:rPr lang="en-US" sz="1800" dirty="0" smtClean="0"/>
              <a:t>data</a:t>
            </a:r>
          </a:p>
          <a:p>
            <a:pPr marL="342900" indent="-342900">
              <a:buFont typeface="Arial"/>
              <a:buChar char="•"/>
            </a:pPr>
            <a:r>
              <a:rPr lang="en-US" sz="1800" dirty="0" smtClean="0"/>
              <a:t>Graph </a:t>
            </a:r>
            <a:r>
              <a:rPr lang="en-US" sz="1800" dirty="0"/>
              <a:t>applications are everywhere </a:t>
            </a:r>
            <a:r>
              <a:rPr lang="en-US" sz="1800" dirty="0" smtClean="0"/>
              <a:t>today</a:t>
            </a:r>
            <a:endParaRPr lang="en-US" sz="1800"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8</a:t>
            </a:fld>
            <a:endParaRPr lang="en-US" dirty="0">
              <a:solidFill>
                <a:srgbClr val="464646"/>
              </a:solidFill>
            </a:endParaRPr>
          </a:p>
        </p:txBody>
      </p:sp>
    </p:spTree>
    <p:extLst>
      <p:ext uri="{BB962C8B-B14F-4D97-AF65-F5344CB8AC3E}">
        <p14:creationId xmlns:p14="http://schemas.microsoft.com/office/powerpoint/2010/main" val="772642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Use cases</a:t>
            </a:r>
            <a:endParaRPr lang="en-US" dirty="0"/>
          </a:p>
        </p:txBody>
      </p:sp>
      <p:sp>
        <p:nvSpPr>
          <p:cNvPr id="3" name="Content Placeholder 2"/>
          <p:cNvSpPr>
            <a:spLocks noGrp="1"/>
          </p:cNvSpPr>
          <p:nvPr>
            <p:ph idx="1"/>
          </p:nvPr>
        </p:nvSpPr>
        <p:spPr>
          <a:xfrm>
            <a:off x="2414016" y="516592"/>
            <a:ext cx="6376911" cy="4000544"/>
          </a:xfrm>
        </p:spPr>
        <p:txBody>
          <a:bodyPr/>
          <a:lstStyle/>
          <a:p>
            <a:pPr marL="515938" lvl="1" indent="-342900">
              <a:buFont typeface="Arial"/>
              <a:buChar char="•"/>
            </a:pPr>
            <a:r>
              <a:rPr lang="en-US" dirty="0"/>
              <a:t>Recommendation </a:t>
            </a:r>
            <a:r>
              <a:rPr lang="en-US" dirty="0" smtClean="0"/>
              <a:t>engines</a:t>
            </a:r>
          </a:p>
          <a:p>
            <a:pPr marL="515938" lvl="1" indent="-342900">
              <a:buFont typeface="Arial"/>
              <a:buChar char="•"/>
            </a:pPr>
            <a:r>
              <a:rPr lang="en-US" dirty="0" smtClean="0"/>
              <a:t>Anomaly</a:t>
            </a:r>
            <a:r>
              <a:rPr lang="en-US" dirty="0"/>
              <a:t>/Fraud </a:t>
            </a:r>
            <a:r>
              <a:rPr lang="en-US" dirty="0" smtClean="0"/>
              <a:t>Detection</a:t>
            </a:r>
          </a:p>
          <a:p>
            <a:pPr marL="515938" lvl="1" indent="-342900">
              <a:buFont typeface="Arial"/>
              <a:buChar char="•"/>
            </a:pPr>
            <a:r>
              <a:rPr lang="en-US" dirty="0" smtClean="0"/>
              <a:t>Network </a:t>
            </a:r>
            <a:r>
              <a:rPr lang="en-US" dirty="0"/>
              <a:t>Analysis/Route </a:t>
            </a:r>
            <a:r>
              <a:rPr lang="en-US" dirty="0" smtClean="0"/>
              <a:t>planning</a:t>
            </a:r>
          </a:p>
          <a:p>
            <a:pPr marL="515938" lvl="1" indent="-342900">
              <a:buFont typeface="Arial"/>
              <a:buChar char="•"/>
            </a:pPr>
            <a:r>
              <a:rPr lang="en-US" dirty="0" smtClean="0"/>
              <a:t>Social Networks</a:t>
            </a:r>
          </a:p>
          <a:p>
            <a:pPr marL="515938" lvl="1" indent="-342900">
              <a:buFont typeface="Arial"/>
              <a:buChar char="•"/>
            </a:pPr>
            <a:r>
              <a:rPr lang="en-US" dirty="0" smtClean="0"/>
              <a:t>Identity</a:t>
            </a:r>
            <a:r>
              <a:rPr lang="en-US" dirty="0"/>
              <a:t>/Access </a:t>
            </a:r>
            <a:r>
              <a:rPr lang="en-US" dirty="0" smtClean="0"/>
              <a:t>Management</a:t>
            </a:r>
          </a:p>
          <a:p>
            <a:pPr marL="515938" lvl="1" indent="-342900">
              <a:buFont typeface="Arial"/>
              <a:buChar char="•"/>
            </a:pPr>
            <a:r>
              <a:rPr lang="en-US" dirty="0" smtClean="0"/>
              <a:t>Graph</a:t>
            </a:r>
            <a:r>
              <a:rPr lang="en-US" dirty="0"/>
              <a:t>-based </a:t>
            </a:r>
            <a:r>
              <a:rPr lang="en-US" dirty="0" smtClean="0"/>
              <a:t>search</a:t>
            </a:r>
          </a:p>
          <a:p>
            <a:pPr marL="515938" lvl="1" indent="-342900">
              <a:buFont typeface="Arial"/>
              <a:buChar char="•"/>
            </a:pPr>
            <a:r>
              <a:rPr lang="en-US" dirty="0" smtClean="0"/>
              <a:t>Master </a:t>
            </a:r>
            <a:r>
              <a:rPr lang="en-US" dirty="0"/>
              <a:t>Data </a:t>
            </a:r>
            <a:r>
              <a:rPr lang="en-US" dirty="0" smtClean="0"/>
              <a:t>Management</a:t>
            </a:r>
          </a:p>
          <a:p>
            <a:pPr marL="515938" lvl="1" indent="-342900">
              <a:buFont typeface="Arial"/>
              <a:buChar char="•"/>
            </a:pPr>
            <a:endParaRPr lang="en-US" dirty="0"/>
          </a:p>
          <a:p>
            <a:pPr lvl="1" indent="0" algn="ctr">
              <a:buNone/>
            </a:pPr>
            <a:r>
              <a:rPr lang="en-US" b="1" dirty="0"/>
              <a:t>Graph is the ‘Natural’ way to represent and query </a:t>
            </a:r>
            <a:r>
              <a:rPr lang="en-US" b="1" dirty="0" smtClean="0"/>
              <a:t>highly connected data</a:t>
            </a:r>
            <a:endParaRPr lang="en-US" b="1" dirty="0"/>
          </a:p>
        </p:txBody>
      </p:sp>
      <p:sp>
        <p:nvSpPr>
          <p:cNvPr id="4" name="Date Placeholder 3"/>
          <p:cNvSpPr>
            <a:spLocks noGrp="1"/>
          </p:cNvSpPr>
          <p:nvPr>
            <p:ph type="dt" sz="half" idx="10"/>
          </p:nvPr>
        </p:nvSpPr>
        <p:spPr/>
        <p:txBody>
          <a:bodyPr/>
          <a:lstStyle/>
          <a:p>
            <a:r>
              <a:rPr lang="en-US" dirty="0"/>
              <a:t>10/25/</a:t>
            </a:r>
            <a:r>
              <a:rPr lang="en-US" dirty="0" smtClean="0"/>
              <a:t>16</a:t>
            </a:r>
            <a:endParaRPr lang="en-US" dirty="0"/>
          </a:p>
        </p:txBody>
      </p:sp>
      <p:sp>
        <p:nvSpPr>
          <p:cNvPr id="5" name="Footer Placeholder 4"/>
          <p:cNvSpPr>
            <a:spLocks noGrp="1"/>
          </p:cNvSpPr>
          <p:nvPr>
            <p:ph type="ftr" sz="quarter" idx="11"/>
          </p:nvPr>
        </p:nvSpPr>
        <p:spPr/>
        <p:txBody>
          <a:bodyPr/>
          <a:lstStyle/>
          <a:p>
            <a:r>
              <a:rPr lang="en-US" dirty="0" smtClean="0">
                <a:solidFill>
                  <a:srgbClr val="464646"/>
                </a:solidFill>
              </a:rPr>
              <a:t>World of Watson 2016 </a:t>
            </a:r>
            <a:endParaRPr lang="en-US" dirty="0">
              <a:solidFill>
                <a:srgbClr val="464646"/>
              </a:solidFill>
            </a:endParaRPr>
          </a:p>
        </p:txBody>
      </p:sp>
      <p:sp>
        <p:nvSpPr>
          <p:cNvPr id="6" name="Slide Number Placeholder 5"/>
          <p:cNvSpPr>
            <a:spLocks noGrp="1"/>
          </p:cNvSpPr>
          <p:nvPr>
            <p:ph type="sldNum" sz="quarter" idx="12"/>
          </p:nvPr>
        </p:nvSpPr>
        <p:spPr/>
        <p:txBody>
          <a:bodyPr/>
          <a:lstStyle/>
          <a:p>
            <a:fld id="{E4DBDE34-E9B5-E04F-B662-69720E4BCB53}" type="slidenum">
              <a:rPr lang="en-US" smtClean="0">
                <a:solidFill>
                  <a:srgbClr val="464646"/>
                </a:solidFill>
              </a:rPr>
              <a:pPr/>
              <a:t>9</a:t>
            </a:fld>
            <a:endParaRPr lang="en-US" dirty="0">
              <a:solidFill>
                <a:srgbClr val="464646"/>
              </a:solidFill>
            </a:endParaRPr>
          </a:p>
        </p:txBody>
      </p:sp>
    </p:spTree>
    <p:extLst>
      <p:ext uri="{BB962C8B-B14F-4D97-AF65-F5344CB8AC3E}">
        <p14:creationId xmlns:p14="http://schemas.microsoft.com/office/powerpoint/2010/main" val="977158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wow_template_20160810_(onscreen)_v16_group4">
  <a:themeElements>
    <a:clrScheme name="Group 4, Grey 60">
      <a:dk1>
        <a:srgbClr val="AEAEAE"/>
      </a:dk1>
      <a:lt1>
        <a:srgbClr val="E0E0E0"/>
      </a:lt1>
      <a:dk2>
        <a:srgbClr val="323232"/>
      </a:dk2>
      <a:lt2>
        <a:srgbClr val="5A5A5A"/>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BC10826B-B1CE-084C-A1F8-B700AB41CBCE}"/>
    </a:ext>
  </a:extLst>
</a:theme>
</file>

<file path=ppt/theme/theme2.xml><?xml version="1.0" encoding="utf-8"?>
<a:theme xmlns:a="http://schemas.openxmlformats.org/drawingml/2006/main" name="Watson: Group 3, White 4">
  <a:themeElements>
    <a:clrScheme name="Group 4, White 4">
      <a:dk1>
        <a:srgbClr val="121212"/>
      </a:dk1>
      <a:lt1>
        <a:srgbClr val="464646"/>
      </a:lt1>
      <a:dk2>
        <a:srgbClr val="C7C7C7"/>
      </a:dk2>
      <a:lt2>
        <a:srgbClr val="ECECEC"/>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DD168EF9-CE8F-2C4B-94A9-B5DB028F9BAB}"/>
    </a:ext>
  </a:extLst>
</a:theme>
</file>

<file path=ppt/theme/theme3.xml><?xml version="1.0" encoding="utf-8"?>
<a:theme xmlns:a="http://schemas.openxmlformats.org/drawingml/2006/main" name="Watson: Group 3, Purple 70">
  <a:themeElements>
    <a:clrScheme name="Group 4, Purple 70">
      <a:dk1>
        <a:srgbClr val="EED2FF"/>
      </a:dk1>
      <a:lt1>
        <a:srgbClr val="C0E6FF"/>
      </a:lt1>
      <a:dk2>
        <a:srgbClr val="311A41"/>
      </a:dk2>
      <a:lt2>
        <a:srgbClr val="562F72"/>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9CD68590-8C24-4D44-9358-0EF44D8D435A}"/>
    </a:ext>
  </a:extLst>
</a:theme>
</file>

<file path=ppt/theme/theme4.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5.xml><?xml version="1.0" encoding="utf-8"?>
<a:theme xmlns:a="http://schemas.openxmlformats.org/drawingml/2006/main" name="1_Watson: Group 3, White 4">
  <a:themeElements>
    <a:clrScheme name="Group 4, White 4">
      <a:dk1>
        <a:srgbClr val="121212"/>
      </a:dk1>
      <a:lt1>
        <a:srgbClr val="464646"/>
      </a:lt1>
      <a:dk2>
        <a:srgbClr val="C7C7C7"/>
      </a:dk2>
      <a:lt2>
        <a:srgbClr val="ECECEC"/>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DD168EF9-CE8F-2C4B-94A9-B5DB028F9BAB}"/>
    </a:ext>
  </a:extLst>
</a:theme>
</file>

<file path=ppt/theme/theme6.xml><?xml version="1.0" encoding="utf-8"?>
<a:theme xmlns:a="http://schemas.openxmlformats.org/drawingml/2006/main" name="2_Watson: Group 3, White 4">
  <a:themeElements>
    <a:clrScheme name="Group 4, White 4">
      <a:dk1>
        <a:srgbClr val="121212"/>
      </a:dk1>
      <a:lt1>
        <a:srgbClr val="464646"/>
      </a:lt1>
      <a:dk2>
        <a:srgbClr val="C7C7C7"/>
      </a:dk2>
      <a:lt2>
        <a:srgbClr val="ECECEC"/>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DD168EF9-CE8F-2C4B-94A9-B5DB028F9BAB}"/>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16757</TotalTime>
  <Words>1682</Words>
  <Application>Microsoft Macintosh PowerPoint</Application>
  <PresentationFormat>On-screen Show (16:9)</PresentationFormat>
  <Paragraphs>210</Paragraphs>
  <Slides>24</Slides>
  <Notes>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24</vt:i4>
      </vt:variant>
    </vt:vector>
  </HeadingPairs>
  <TitlesOfParts>
    <vt:vector size="39" baseType="lpstr">
      <vt:lpstr>Calibri</vt:lpstr>
      <vt:lpstr>Helvetica Neue Medium</vt:lpstr>
      <vt:lpstr>HelvNeue Light for IBM</vt:lpstr>
      <vt:lpstr>Lubalin Graph Book</vt:lpstr>
      <vt:lpstr>Lubalin Graph Demi Regular</vt:lpstr>
      <vt:lpstr>MS PGothic</vt:lpstr>
      <vt:lpstr>ＭＳ Ｐゴシック</vt:lpstr>
      <vt:lpstr>Times New Roman</vt:lpstr>
      <vt:lpstr>Arial</vt:lpstr>
      <vt:lpstr>wow_template_20160810_(onscreen)_v16_group4</vt:lpstr>
      <vt:lpstr>Watson: Group 3, White 4</vt:lpstr>
      <vt:lpstr>Watson: Group 3, Purple 70</vt:lpstr>
      <vt:lpstr>Watson: Group 3, Teal 70</vt:lpstr>
      <vt:lpstr>1_Watson: Group 3, White 4</vt:lpstr>
      <vt:lpstr>2_Watson: Group 3, White 4</vt:lpstr>
      <vt:lpstr>Graph Analysis with Flight Data! Toronto Apache Spark Meetup  Matt McInnis November 30th 2016</vt:lpstr>
      <vt:lpstr>Objectives</vt:lpstr>
      <vt:lpstr>Graphs</vt:lpstr>
      <vt:lpstr>A bit of History</vt:lpstr>
      <vt:lpstr>Graphs</vt:lpstr>
      <vt:lpstr>Types of graphs</vt:lpstr>
      <vt:lpstr>Property Graph</vt:lpstr>
      <vt:lpstr>Why Graphs?</vt:lpstr>
      <vt:lpstr>Graph Use cases</vt:lpstr>
      <vt:lpstr>Graph Databases</vt:lpstr>
      <vt:lpstr>Graph processing</vt:lpstr>
      <vt:lpstr>Apache Spark GraphX</vt:lpstr>
      <vt:lpstr>Spark Core Libraries</vt:lpstr>
      <vt:lpstr>Apache Spark GraphX</vt:lpstr>
      <vt:lpstr>Constructing a property graph with GraphX</vt:lpstr>
      <vt:lpstr>GraphFrames</vt:lpstr>
      <vt:lpstr>GraphFrames Overview</vt:lpstr>
      <vt:lpstr>Demo: Create a GraphFrame from airport and flight data</vt:lpstr>
      <vt:lpstr>A word about PixieDust</vt:lpstr>
      <vt:lpstr>Do code now!</vt:lpstr>
      <vt:lpstr>Resources</vt:lpstr>
      <vt:lpstr>Notices and disclaimers </vt:lpstr>
      <vt:lpstr>Notices and disclaimers continued </vt:lpstr>
      <vt:lpstr>Thank You!  </vt:lpstr>
    </vt:vector>
  </TitlesOfParts>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Presenter Title Line 1 Presenter Title Line 2 Sub-title can go here</dc:title>
  <dc:creator>MIKE ABBINK</dc:creator>
  <cp:lastModifiedBy>MATT McInnis</cp:lastModifiedBy>
  <cp:revision>127</cp:revision>
  <dcterms:created xsi:type="dcterms:W3CDTF">2016-08-24T23:16:37Z</dcterms:created>
  <dcterms:modified xsi:type="dcterms:W3CDTF">2016-12-02T15:08:34Z</dcterms:modified>
</cp:coreProperties>
</file>