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263" r:id="rId2"/>
    <p:sldId id="351" r:id="rId3"/>
    <p:sldId id="365" r:id="rId4"/>
    <p:sldId id="352" r:id="rId5"/>
    <p:sldId id="354" r:id="rId6"/>
    <p:sldId id="303" r:id="rId7"/>
    <p:sldId id="304" r:id="rId8"/>
    <p:sldId id="305" r:id="rId9"/>
    <p:sldId id="306" r:id="rId10"/>
    <p:sldId id="307" r:id="rId11"/>
    <p:sldId id="299" r:id="rId12"/>
    <p:sldId id="289" r:id="rId13"/>
    <p:sldId id="300" r:id="rId14"/>
    <p:sldId id="295" r:id="rId15"/>
    <p:sldId id="282" r:id="rId16"/>
    <p:sldId id="309" r:id="rId17"/>
    <p:sldId id="374" r:id="rId18"/>
    <p:sldId id="363" r:id="rId19"/>
    <p:sldId id="366" r:id="rId20"/>
    <p:sldId id="367" r:id="rId21"/>
    <p:sldId id="368" r:id="rId22"/>
    <p:sldId id="369" r:id="rId23"/>
    <p:sldId id="370" r:id="rId24"/>
    <p:sldId id="371" r:id="rId25"/>
    <p:sldId id="372" r:id="rId26"/>
    <p:sldId id="373" r:id="rId27"/>
    <p:sldId id="308" r:id="rId28"/>
    <p:sldId id="355" r:id="rId29"/>
    <p:sldId id="325" r:id="rId30"/>
    <p:sldId id="332" r:id="rId31"/>
    <p:sldId id="326" r:id="rId32"/>
    <p:sldId id="278" r:id="rId33"/>
    <p:sldId id="356" r:id="rId34"/>
    <p:sldId id="357" r:id="rId35"/>
    <p:sldId id="358" r:id="rId36"/>
    <p:sldId id="359" r:id="rId37"/>
    <p:sldId id="360" r:id="rId38"/>
    <p:sldId id="340" r:id="rId39"/>
    <p:sldId id="361" r:id="rId40"/>
    <p:sldId id="362" r:id="rId4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93785" autoAdjust="0"/>
  </p:normalViewPr>
  <p:slideViewPr>
    <p:cSldViewPr snapToGrid="0">
      <p:cViewPr varScale="1">
        <p:scale>
          <a:sx n="157" d="100"/>
          <a:sy n="157" d="100"/>
        </p:scale>
        <p:origin x="248" y="168"/>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0"/>
    </p:cViewPr>
  </p:notesTextViewPr>
  <p:sorterViewPr>
    <p:cViewPr>
      <p:scale>
        <a:sx n="167" d="100"/>
        <a:sy n="167" d="100"/>
      </p:scale>
      <p:origin x="0" y="475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dennylee/Dropbox/Workspace/Spark/tests/distinct%20nyc-taxi/NYCTaxi%20Query%20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88753775008158"/>
          <c:y val="0.0646863222710972"/>
          <c:w val="0.664842663173908"/>
          <c:h val="0.625266757122034"/>
        </c:manualLayout>
      </c:layout>
      <c:barChart>
        <c:barDir val="bar"/>
        <c:grouping val="stacked"/>
        <c:varyColors val="0"/>
        <c:ser>
          <c:idx val="0"/>
          <c:order val="0"/>
          <c:tx>
            <c:strRef>
              <c:f>Sheet1!$B$1</c:f>
              <c:strCache>
                <c:ptCount val="1"/>
                <c:pt idx="0">
                  <c:v>filter</c:v>
                </c:pt>
              </c:strCache>
            </c:strRef>
          </c:tx>
          <c:invertIfNegative val="0"/>
          <c:dPt>
            <c:idx val="2"/>
            <c:invertIfNegative val="0"/>
            <c:bubble3D val="0"/>
            <c:spPr>
              <a:solidFill>
                <a:srgbClr val="9BBB59"/>
              </a:solidFill>
            </c:spPr>
          </c:dPt>
          <c:dPt>
            <c:idx val="3"/>
            <c:invertIfNegative val="0"/>
            <c:bubble3D val="0"/>
            <c:spPr>
              <a:solidFill>
                <a:srgbClr val="9BBB59"/>
              </a:solidFill>
            </c:spPr>
          </c:dPt>
          <c:dPt>
            <c:idx val="4"/>
            <c:invertIfNegative val="0"/>
            <c:bubble3D val="0"/>
            <c:spPr>
              <a:solidFill>
                <a:srgbClr val="A3B95E"/>
              </a:solidFill>
            </c:spPr>
          </c:dPt>
          <c:dPt>
            <c:idx val="5"/>
            <c:invertIfNegative val="0"/>
            <c:bubble3D val="0"/>
            <c:spPr>
              <a:solidFill>
                <a:srgbClr val="A3B95E"/>
              </a:solidFill>
            </c:spPr>
          </c:dPt>
          <c:cat>
            <c:strRef>
              <c:f>Sheet1!$A$2:$A$7</c:f>
              <c:strCache>
                <c:ptCount val="2"/>
                <c:pt idx="0">
                  <c:v>Java/Scala</c:v>
                </c:pt>
                <c:pt idx="1">
                  <c:v>Python</c:v>
                </c:pt>
              </c:strCache>
            </c:strRef>
          </c:cat>
          <c:val>
            <c:numRef>
              <c:f>Sheet1!$B$2:$B$7</c:f>
              <c:numCache>
                <c:formatCode>General</c:formatCode>
                <c:ptCount val="6"/>
                <c:pt idx="0">
                  <c:v>4.2</c:v>
                </c:pt>
                <c:pt idx="1">
                  <c:v>9.5</c:v>
                </c:pt>
              </c:numCache>
            </c:numRef>
          </c:val>
        </c:ser>
        <c:dLbls>
          <c:showLegendKey val="0"/>
          <c:showVal val="0"/>
          <c:showCatName val="0"/>
          <c:showSerName val="0"/>
          <c:showPercent val="0"/>
          <c:showBubbleSize val="0"/>
        </c:dLbls>
        <c:gapWidth val="100"/>
        <c:overlap val="100"/>
        <c:axId val="-2039517248"/>
        <c:axId val="-2039805376"/>
      </c:barChart>
      <c:catAx>
        <c:axId val="-2039517248"/>
        <c:scaling>
          <c:orientation val="minMax"/>
        </c:scaling>
        <c:delete val="0"/>
        <c:axPos val="l"/>
        <c:numFmt formatCode="General" sourceLinked="0"/>
        <c:majorTickMark val="out"/>
        <c:minorTickMark val="none"/>
        <c:tickLblPos val="nextTo"/>
        <c:txPr>
          <a:bodyPr/>
          <a:lstStyle/>
          <a:p>
            <a:pPr>
              <a:defRPr sz="1600" b="0" i="0">
                <a:latin typeface="Source Sans Pro Light"/>
              </a:defRPr>
            </a:pPr>
            <a:endParaRPr lang="en-US"/>
          </a:p>
        </c:txPr>
        <c:crossAx val="-2039805376"/>
        <c:crosses val="autoZero"/>
        <c:auto val="1"/>
        <c:lblAlgn val="ctr"/>
        <c:lblOffset val="100"/>
        <c:noMultiLvlLbl val="0"/>
      </c:catAx>
      <c:valAx>
        <c:axId val="-2039805376"/>
        <c:scaling>
          <c:orientation val="minMax"/>
        </c:scaling>
        <c:delete val="0"/>
        <c:axPos val="b"/>
        <c:majorGridlines/>
        <c:title>
          <c:tx>
            <c:rich>
              <a:bodyPr/>
              <a:lstStyle/>
              <a:p>
                <a:pPr>
                  <a:defRPr sz="1800" b="0" i="0">
                    <a:latin typeface="Source Sans Pro Light"/>
                  </a:defRPr>
                </a:pPr>
                <a:r>
                  <a:rPr lang="en-US" sz="1800" b="0" i="0" dirty="0" smtClean="0">
                    <a:latin typeface="Source Sans Pro Light"/>
                  </a:rPr>
                  <a:t>Runtime</a:t>
                </a:r>
                <a:r>
                  <a:rPr lang="en-US" sz="1800" b="0" i="0" baseline="0" dirty="0" smtClean="0">
                    <a:latin typeface="Source Sans Pro Light"/>
                  </a:rPr>
                  <a:t> for an example aggregation workload</a:t>
                </a:r>
                <a:endParaRPr lang="en-US" sz="1800" b="0" i="0" dirty="0">
                  <a:latin typeface="Source Sans Pro Light"/>
                </a:endParaRPr>
              </a:p>
            </c:rich>
          </c:tx>
          <c:layout>
            <c:manualLayout>
              <c:xMode val="edge"/>
              <c:yMode val="edge"/>
              <c:x val="0.284672901927073"/>
              <c:y val="0.867315291137463"/>
            </c:manualLayout>
          </c:layout>
          <c:overlay val="0"/>
        </c:title>
        <c:numFmt formatCode="General" sourceLinked="1"/>
        <c:majorTickMark val="out"/>
        <c:minorTickMark val="none"/>
        <c:tickLblPos val="nextTo"/>
        <c:txPr>
          <a:bodyPr/>
          <a:lstStyle/>
          <a:p>
            <a:pPr>
              <a:defRPr>
                <a:latin typeface="Source Sans Pro Light"/>
              </a:defRPr>
            </a:pPr>
            <a:endParaRPr lang="en-US"/>
          </a:p>
        </c:txPr>
        <c:crossAx val="-2039517248"/>
        <c:crosses val="autoZero"/>
        <c:crossBetween val="between"/>
        <c:majorUnit val="2.0"/>
      </c:valAx>
    </c:plotArea>
    <c:plotVisOnly val="1"/>
    <c:dispBlanksAs val="gap"/>
    <c:showDLblsOverMax val="0"/>
  </c:chart>
  <c:txPr>
    <a:bodyPr/>
    <a:lstStyle/>
    <a:p>
      <a:pPr>
        <a:defRPr sz="1800">
          <a:latin typeface="Newslab Light"/>
          <a:cs typeface="Newslab Ligh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88753775008158"/>
          <c:y val="0.0646863222710972"/>
          <c:w val="0.664842663173908"/>
          <c:h val="0.625266757122034"/>
        </c:manualLayout>
      </c:layout>
      <c:barChart>
        <c:barDir val="bar"/>
        <c:grouping val="stacked"/>
        <c:varyColors val="0"/>
        <c:ser>
          <c:idx val="0"/>
          <c:order val="0"/>
          <c:tx>
            <c:strRef>
              <c:f>Sheet1!$B$1</c:f>
              <c:strCache>
                <c:ptCount val="1"/>
                <c:pt idx="0">
                  <c:v>filter</c:v>
                </c:pt>
              </c:strCache>
            </c:strRef>
          </c:tx>
          <c:invertIfNegative val="0"/>
          <c:dPt>
            <c:idx val="2"/>
            <c:invertIfNegative val="0"/>
            <c:bubble3D val="0"/>
            <c:spPr>
              <a:solidFill>
                <a:srgbClr val="9BBB59"/>
              </a:solidFill>
            </c:spPr>
          </c:dPt>
          <c:dPt>
            <c:idx val="3"/>
            <c:invertIfNegative val="0"/>
            <c:bubble3D val="0"/>
            <c:spPr>
              <a:solidFill>
                <a:srgbClr val="9BBB59"/>
              </a:solidFill>
            </c:spPr>
          </c:dPt>
          <c:dPt>
            <c:idx val="4"/>
            <c:invertIfNegative val="0"/>
            <c:bubble3D val="0"/>
            <c:spPr>
              <a:solidFill>
                <a:srgbClr val="A3B95E"/>
              </a:solidFill>
            </c:spPr>
          </c:dPt>
          <c:dPt>
            <c:idx val="5"/>
            <c:invertIfNegative val="0"/>
            <c:bubble3D val="0"/>
            <c:spPr>
              <a:solidFill>
                <a:srgbClr val="A3B95E"/>
              </a:solidFill>
            </c:spPr>
          </c:dPt>
          <c:cat>
            <c:strRef>
              <c:f>Sheet1!$A$2:$A$7</c:f>
              <c:strCache>
                <c:ptCount val="6"/>
                <c:pt idx="0">
                  <c:v>Java/Scala</c:v>
                </c:pt>
                <c:pt idx="1">
                  <c:v>Python</c:v>
                </c:pt>
                <c:pt idx="2">
                  <c:v>Java/Scala</c:v>
                </c:pt>
                <c:pt idx="3">
                  <c:v>Python</c:v>
                </c:pt>
                <c:pt idx="4">
                  <c:v>R</c:v>
                </c:pt>
                <c:pt idx="5">
                  <c:v>SQL</c:v>
                </c:pt>
              </c:strCache>
            </c:strRef>
          </c:cat>
          <c:val>
            <c:numRef>
              <c:f>Sheet1!$B$2:$B$7</c:f>
              <c:numCache>
                <c:formatCode>General</c:formatCode>
                <c:ptCount val="6"/>
                <c:pt idx="0">
                  <c:v>4.2</c:v>
                </c:pt>
                <c:pt idx="1">
                  <c:v>9.5</c:v>
                </c:pt>
                <c:pt idx="2">
                  <c:v>2.1</c:v>
                </c:pt>
                <c:pt idx="3">
                  <c:v>2.08</c:v>
                </c:pt>
                <c:pt idx="4">
                  <c:v>2.11</c:v>
                </c:pt>
                <c:pt idx="5">
                  <c:v>2.09</c:v>
                </c:pt>
              </c:numCache>
            </c:numRef>
          </c:val>
        </c:ser>
        <c:dLbls>
          <c:showLegendKey val="0"/>
          <c:showVal val="0"/>
          <c:showCatName val="0"/>
          <c:showSerName val="0"/>
          <c:showPercent val="0"/>
          <c:showBubbleSize val="0"/>
        </c:dLbls>
        <c:gapWidth val="100"/>
        <c:overlap val="100"/>
        <c:axId val="2108276336"/>
        <c:axId val="-2063161408"/>
      </c:barChart>
      <c:catAx>
        <c:axId val="2108276336"/>
        <c:scaling>
          <c:orientation val="minMax"/>
        </c:scaling>
        <c:delete val="0"/>
        <c:axPos val="l"/>
        <c:numFmt formatCode="General" sourceLinked="0"/>
        <c:majorTickMark val="out"/>
        <c:minorTickMark val="none"/>
        <c:tickLblPos val="nextTo"/>
        <c:txPr>
          <a:bodyPr/>
          <a:lstStyle/>
          <a:p>
            <a:pPr>
              <a:defRPr sz="1600" b="0" i="0">
                <a:latin typeface="Source Sans Pro Light"/>
              </a:defRPr>
            </a:pPr>
            <a:endParaRPr lang="en-US"/>
          </a:p>
        </c:txPr>
        <c:crossAx val="-2063161408"/>
        <c:crosses val="autoZero"/>
        <c:auto val="1"/>
        <c:lblAlgn val="ctr"/>
        <c:lblOffset val="100"/>
        <c:noMultiLvlLbl val="0"/>
      </c:catAx>
      <c:valAx>
        <c:axId val="-2063161408"/>
        <c:scaling>
          <c:orientation val="minMax"/>
        </c:scaling>
        <c:delete val="0"/>
        <c:axPos val="b"/>
        <c:majorGridlines/>
        <c:title>
          <c:tx>
            <c:rich>
              <a:bodyPr/>
              <a:lstStyle/>
              <a:p>
                <a:pPr>
                  <a:defRPr sz="1800" b="0" i="0">
                    <a:latin typeface="Source Sans Pro Light"/>
                  </a:defRPr>
                </a:pPr>
                <a:r>
                  <a:rPr lang="en-US" sz="1800" b="0" i="0" dirty="0" smtClean="0">
                    <a:latin typeface="Source Sans Pro Light"/>
                  </a:rPr>
                  <a:t>Runtime</a:t>
                </a:r>
                <a:r>
                  <a:rPr lang="en-US" sz="1800" b="0" i="0" baseline="0" dirty="0" smtClean="0">
                    <a:latin typeface="Source Sans Pro Light"/>
                  </a:rPr>
                  <a:t> for an example aggregation workload (</a:t>
                </a:r>
                <a:r>
                  <a:rPr lang="en-US" sz="1800" b="0" i="0" baseline="0" dirty="0" err="1" smtClean="0">
                    <a:latin typeface="Source Sans Pro Light"/>
                  </a:rPr>
                  <a:t>secs</a:t>
                </a:r>
                <a:r>
                  <a:rPr lang="en-US" sz="1800" b="0" i="0" baseline="0" dirty="0" smtClean="0">
                    <a:latin typeface="Source Sans Pro Light"/>
                  </a:rPr>
                  <a:t>)</a:t>
                </a:r>
                <a:endParaRPr lang="en-US" sz="1800" b="0" i="0" dirty="0">
                  <a:latin typeface="Source Sans Pro Light"/>
                </a:endParaRPr>
              </a:p>
            </c:rich>
          </c:tx>
          <c:layout>
            <c:manualLayout>
              <c:xMode val="edge"/>
              <c:yMode val="edge"/>
              <c:x val="0.284672901927073"/>
              <c:y val="0.867315291137463"/>
            </c:manualLayout>
          </c:layout>
          <c:overlay val="0"/>
        </c:title>
        <c:numFmt formatCode="General" sourceLinked="1"/>
        <c:majorTickMark val="out"/>
        <c:minorTickMark val="none"/>
        <c:tickLblPos val="nextTo"/>
        <c:txPr>
          <a:bodyPr/>
          <a:lstStyle/>
          <a:p>
            <a:pPr>
              <a:defRPr>
                <a:latin typeface="Source Sans Pro Light"/>
              </a:defRPr>
            </a:pPr>
            <a:endParaRPr lang="en-US"/>
          </a:p>
        </c:txPr>
        <c:crossAx val="2108276336"/>
        <c:crosses val="autoZero"/>
        <c:crossBetween val="between"/>
        <c:majorUnit val="2.0"/>
      </c:valAx>
    </c:plotArea>
    <c:plotVisOnly val="1"/>
    <c:dispBlanksAs val="gap"/>
    <c:showDLblsOverMax val="0"/>
  </c:chart>
  <c:txPr>
    <a:bodyPr/>
    <a:lstStyle/>
    <a:p>
      <a:pPr>
        <a:defRPr sz="1800">
          <a:latin typeface="Newslab Light"/>
          <a:cs typeface="Newslab Ligh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Spark</a:t>
            </a:r>
            <a:r>
              <a:rPr lang="en-US" baseline="0"/>
              <a:t> 1.3.1, 1.4, and 1.5 for 9 queries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327301598208724"/>
          <c:y val="0.100927964885029"/>
          <c:w val="0.952612424641042"/>
          <c:h val="0.790170129599291"/>
        </c:manualLayout>
      </c:layout>
      <c:barChart>
        <c:barDir val="col"/>
        <c:grouping val="clustered"/>
        <c:varyColors val="0"/>
        <c:ser>
          <c:idx val="0"/>
          <c:order val="0"/>
          <c:tx>
            <c:strRef>
              <c:f>Sheet1!$C$1:$C$2</c:f>
              <c:strCache>
                <c:ptCount val="2"/>
                <c:pt idx="0">
                  <c:v>1.5</c:v>
                </c:pt>
                <c:pt idx="1">
                  <c:v>Run A1</c:v>
                </c:pt>
              </c:strCache>
            </c:strRef>
          </c:tx>
          <c:spPr>
            <a:solidFill>
              <a:schemeClr val="accent1"/>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Sheet1!$C$3:$C$11</c:f>
              <c:numCache>
                <c:formatCode>General</c:formatCode>
                <c:ptCount val="9"/>
                <c:pt idx="0">
                  <c:v>71.533</c:v>
                </c:pt>
                <c:pt idx="1">
                  <c:v>125.021</c:v>
                </c:pt>
                <c:pt idx="2">
                  <c:v>5.099</c:v>
                </c:pt>
                <c:pt idx="3">
                  <c:v>27.381</c:v>
                </c:pt>
                <c:pt idx="4">
                  <c:v>0.279</c:v>
                </c:pt>
                <c:pt idx="5">
                  <c:v>63.244</c:v>
                </c:pt>
                <c:pt idx="6">
                  <c:v>191.747</c:v>
                </c:pt>
                <c:pt idx="7">
                  <c:v>72.548</c:v>
                </c:pt>
                <c:pt idx="8">
                  <c:v>68.88</c:v>
                </c:pt>
              </c:numCache>
            </c:numRef>
          </c:val>
        </c:ser>
        <c:ser>
          <c:idx val="1"/>
          <c:order val="1"/>
          <c:tx>
            <c:strRef>
              <c:f>Sheet1!$D$1:$D$2</c:f>
              <c:strCache>
                <c:ptCount val="2"/>
                <c:pt idx="0">
                  <c:v>1.5</c:v>
                </c:pt>
                <c:pt idx="1">
                  <c:v>Run A2</c:v>
                </c:pt>
              </c:strCache>
            </c:strRef>
          </c:tx>
          <c:spPr>
            <a:solidFill>
              <a:schemeClr val="accent2"/>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Sheet1!$D$3:$D$11</c:f>
              <c:numCache>
                <c:formatCode>General</c:formatCode>
                <c:ptCount val="9"/>
                <c:pt idx="0">
                  <c:v>62.33</c:v>
                </c:pt>
                <c:pt idx="1">
                  <c:v>120.948</c:v>
                </c:pt>
                <c:pt idx="2">
                  <c:v>4.307</c:v>
                </c:pt>
                <c:pt idx="3">
                  <c:v>25.706</c:v>
                </c:pt>
                <c:pt idx="4">
                  <c:v>0.196</c:v>
                </c:pt>
                <c:pt idx="5">
                  <c:v>62.67</c:v>
                </c:pt>
                <c:pt idx="6">
                  <c:v>189.517</c:v>
                </c:pt>
                <c:pt idx="7">
                  <c:v>58.859</c:v>
                </c:pt>
                <c:pt idx="8">
                  <c:v>64.622</c:v>
                </c:pt>
              </c:numCache>
            </c:numRef>
          </c:val>
        </c:ser>
        <c:ser>
          <c:idx val="2"/>
          <c:order val="2"/>
          <c:tx>
            <c:strRef>
              <c:f>Sheet1!$E$1:$E$2</c:f>
              <c:strCache>
                <c:ptCount val="2"/>
                <c:pt idx="0">
                  <c:v>1.5</c:v>
                </c:pt>
                <c:pt idx="1">
                  <c:v>Run B1</c:v>
                </c:pt>
              </c:strCache>
            </c:strRef>
          </c:tx>
          <c:spPr>
            <a:solidFill>
              <a:schemeClr val="accent3"/>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Sheet1!$E$3:$E$11</c:f>
              <c:numCache>
                <c:formatCode>General</c:formatCode>
                <c:ptCount val="9"/>
                <c:pt idx="0">
                  <c:v>78.441</c:v>
                </c:pt>
                <c:pt idx="1">
                  <c:v>127.143</c:v>
                </c:pt>
                <c:pt idx="2">
                  <c:v>5.415</c:v>
                </c:pt>
                <c:pt idx="3">
                  <c:v>25.9</c:v>
                </c:pt>
                <c:pt idx="4">
                  <c:v>0.366</c:v>
                </c:pt>
                <c:pt idx="5">
                  <c:v>61.656</c:v>
                </c:pt>
                <c:pt idx="6">
                  <c:v>190.276</c:v>
                </c:pt>
                <c:pt idx="7">
                  <c:v>68.303</c:v>
                </c:pt>
                <c:pt idx="8">
                  <c:v>61.804</c:v>
                </c:pt>
              </c:numCache>
            </c:numRef>
          </c:val>
        </c:ser>
        <c:ser>
          <c:idx val="3"/>
          <c:order val="3"/>
          <c:tx>
            <c:strRef>
              <c:f>Sheet1!$F$1:$F$2</c:f>
              <c:strCache>
                <c:ptCount val="2"/>
                <c:pt idx="0">
                  <c:v>1.5</c:v>
                </c:pt>
                <c:pt idx="1">
                  <c:v>Run B2</c:v>
                </c:pt>
              </c:strCache>
            </c:strRef>
          </c:tx>
          <c:spPr>
            <a:solidFill>
              <a:schemeClr val="accent4"/>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Sheet1!$F$3:$F$11</c:f>
              <c:numCache>
                <c:formatCode>General</c:formatCode>
                <c:ptCount val="9"/>
                <c:pt idx="0">
                  <c:v>62.175</c:v>
                </c:pt>
                <c:pt idx="1">
                  <c:v>122.385</c:v>
                </c:pt>
                <c:pt idx="2">
                  <c:v>3.87</c:v>
                </c:pt>
                <c:pt idx="3">
                  <c:v>26.982</c:v>
                </c:pt>
                <c:pt idx="4">
                  <c:v>0.214</c:v>
                </c:pt>
                <c:pt idx="5">
                  <c:v>60.396</c:v>
                </c:pt>
                <c:pt idx="6">
                  <c:v>197.81</c:v>
                </c:pt>
                <c:pt idx="7">
                  <c:v>56.408</c:v>
                </c:pt>
                <c:pt idx="8">
                  <c:v>60.465</c:v>
                </c:pt>
              </c:numCache>
            </c:numRef>
          </c:val>
        </c:ser>
        <c:ser>
          <c:idx val="4"/>
          <c:order val="4"/>
          <c:tx>
            <c:strRef>
              <c:f>Sheet1!$G$1:$G$2</c:f>
              <c:strCache>
                <c:ptCount val="2"/>
                <c:pt idx="0">
                  <c:v>1.4</c:v>
                </c:pt>
                <c:pt idx="1">
                  <c:v>Run A1</c:v>
                </c:pt>
              </c:strCache>
            </c:strRef>
          </c:tx>
          <c:spPr>
            <a:solidFill>
              <a:schemeClr val="accent5"/>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Sheet1!$G$3:$G$11</c:f>
              <c:numCache>
                <c:formatCode>General</c:formatCode>
                <c:ptCount val="9"/>
                <c:pt idx="0">
                  <c:v>73.672</c:v>
                </c:pt>
                <c:pt idx="1">
                  <c:v>141.546</c:v>
                </c:pt>
                <c:pt idx="2">
                  <c:v>6.859</c:v>
                </c:pt>
                <c:pt idx="3">
                  <c:v>32.597</c:v>
                </c:pt>
                <c:pt idx="4">
                  <c:v>0.31</c:v>
                </c:pt>
                <c:pt idx="5">
                  <c:v>145.607</c:v>
                </c:pt>
                <c:pt idx="6">
                  <c:v>274.803</c:v>
                </c:pt>
                <c:pt idx="7">
                  <c:v>143.216</c:v>
                </c:pt>
                <c:pt idx="8">
                  <c:v>123.619</c:v>
                </c:pt>
              </c:numCache>
            </c:numRef>
          </c:val>
        </c:ser>
        <c:ser>
          <c:idx val="5"/>
          <c:order val="5"/>
          <c:tx>
            <c:strRef>
              <c:f>Sheet1!$H$1:$H$2</c:f>
              <c:strCache>
                <c:ptCount val="2"/>
                <c:pt idx="0">
                  <c:v>1.4</c:v>
                </c:pt>
                <c:pt idx="1">
                  <c:v>Run A2</c:v>
                </c:pt>
              </c:strCache>
            </c:strRef>
          </c:tx>
          <c:spPr>
            <a:solidFill>
              <a:schemeClr val="accent6"/>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Sheet1!$H$3:$H$11</c:f>
              <c:numCache>
                <c:formatCode>General</c:formatCode>
                <c:ptCount val="9"/>
                <c:pt idx="0">
                  <c:v>56.387</c:v>
                </c:pt>
                <c:pt idx="1">
                  <c:v>136.486</c:v>
                </c:pt>
                <c:pt idx="2">
                  <c:v>5.155</c:v>
                </c:pt>
                <c:pt idx="3">
                  <c:v>32.776</c:v>
                </c:pt>
                <c:pt idx="4">
                  <c:v>0.238</c:v>
                </c:pt>
                <c:pt idx="5">
                  <c:v>136.24</c:v>
                </c:pt>
                <c:pt idx="6">
                  <c:v>283.192</c:v>
                </c:pt>
                <c:pt idx="7">
                  <c:v>122.862</c:v>
                </c:pt>
                <c:pt idx="8">
                  <c:v>125.322</c:v>
                </c:pt>
              </c:numCache>
            </c:numRef>
          </c:val>
        </c:ser>
        <c:ser>
          <c:idx val="6"/>
          <c:order val="6"/>
          <c:tx>
            <c:strRef>
              <c:f>Sheet1!$I$1:$I$2</c:f>
              <c:strCache>
                <c:ptCount val="2"/>
                <c:pt idx="0">
                  <c:v>1.4</c:v>
                </c:pt>
                <c:pt idx="1">
                  <c:v>Run B1</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Sheet1!$I$3:$I$11</c:f>
              <c:numCache>
                <c:formatCode>General</c:formatCode>
                <c:ptCount val="9"/>
                <c:pt idx="0">
                  <c:v>74.68899999999999</c:v>
                </c:pt>
                <c:pt idx="1">
                  <c:v>159.25</c:v>
                </c:pt>
                <c:pt idx="2">
                  <c:v>6.734</c:v>
                </c:pt>
                <c:pt idx="3">
                  <c:v>34.304</c:v>
                </c:pt>
                <c:pt idx="4">
                  <c:v>0.28</c:v>
                </c:pt>
                <c:pt idx="5">
                  <c:v>139.811</c:v>
                </c:pt>
                <c:pt idx="6">
                  <c:v>285.78</c:v>
                </c:pt>
                <c:pt idx="7">
                  <c:v>129.592</c:v>
                </c:pt>
                <c:pt idx="8">
                  <c:v>122.575</c:v>
                </c:pt>
              </c:numCache>
            </c:numRef>
          </c:val>
        </c:ser>
        <c:ser>
          <c:idx val="7"/>
          <c:order val="7"/>
          <c:tx>
            <c:strRef>
              <c:f>Sheet1!$J$1:$J$2</c:f>
              <c:strCache>
                <c:ptCount val="2"/>
                <c:pt idx="0">
                  <c:v>1.4</c:v>
                </c:pt>
                <c:pt idx="1">
                  <c:v>Run B2</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Sheet1!$J$3:$J$11</c:f>
              <c:numCache>
                <c:formatCode>General</c:formatCode>
                <c:ptCount val="9"/>
                <c:pt idx="0">
                  <c:v>62.045</c:v>
                </c:pt>
                <c:pt idx="1">
                  <c:v>151.986</c:v>
                </c:pt>
                <c:pt idx="2">
                  <c:v>5.234</c:v>
                </c:pt>
                <c:pt idx="3">
                  <c:v>33.647</c:v>
                </c:pt>
                <c:pt idx="4">
                  <c:v>0.267</c:v>
                </c:pt>
                <c:pt idx="5">
                  <c:v>144.394</c:v>
                </c:pt>
                <c:pt idx="6">
                  <c:v>294.174</c:v>
                </c:pt>
                <c:pt idx="7">
                  <c:v>117.899</c:v>
                </c:pt>
                <c:pt idx="8">
                  <c:v>123.169</c:v>
                </c:pt>
              </c:numCache>
            </c:numRef>
          </c:val>
        </c:ser>
        <c:ser>
          <c:idx val="8"/>
          <c:order val="8"/>
          <c:tx>
            <c:strRef>
              <c:f>Sheet1!$K$1:$K$2</c:f>
              <c:strCache>
                <c:ptCount val="2"/>
                <c:pt idx="0">
                  <c:v>1.3.1</c:v>
                </c:pt>
                <c:pt idx="1">
                  <c:v>Run A1</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Sheet1!$K$3:$K$11</c:f>
              <c:numCache>
                <c:formatCode>General</c:formatCode>
                <c:ptCount val="9"/>
                <c:pt idx="0">
                  <c:v>77.818</c:v>
                </c:pt>
                <c:pt idx="1">
                  <c:v>135.671</c:v>
                </c:pt>
                <c:pt idx="2">
                  <c:v>6.276</c:v>
                </c:pt>
                <c:pt idx="3">
                  <c:v>32.33</c:v>
                </c:pt>
                <c:pt idx="4">
                  <c:v>0.235</c:v>
                </c:pt>
                <c:pt idx="5">
                  <c:v>138.523</c:v>
                </c:pt>
                <c:pt idx="6">
                  <c:v>275.502</c:v>
                </c:pt>
                <c:pt idx="7">
                  <c:v>145.453</c:v>
                </c:pt>
                <c:pt idx="8">
                  <c:v>123.367</c:v>
                </c:pt>
              </c:numCache>
            </c:numRef>
          </c:val>
        </c:ser>
        <c:ser>
          <c:idx val="9"/>
          <c:order val="9"/>
          <c:tx>
            <c:strRef>
              <c:f>Sheet1!$L$1:$L$2</c:f>
              <c:strCache>
                <c:ptCount val="2"/>
                <c:pt idx="0">
                  <c:v>1.3.1</c:v>
                </c:pt>
                <c:pt idx="1">
                  <c:v>Run A2</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Sheet1!$L$3:$L$11</c:f>
              <c:numCache>
                <c:formatCode>General</c:formatCode>
                <c:ptCount val="9"/>
                <c:pt idx="0">
                  <c:v>57.303</c:v>
                </c:pt>
                <c:pt idx="1">
                  <c:v>133.524</c:v>
                </c:pt>
                <c:pt idx="2">
                  <c:v>5.087</c:v>
                </c:pt>
                <c:pt idx="3">
                  <c:v>27.564</c:v>
                </c:pt>
                <c:pt idx="4">
                  <c:v>0.252</c:v>
                </c:pt>
                <c:pt idx="5">
                  <c:v>136.323</c:v>
                </c:pt>
                <c:pt idx="6">
                  <c:v>273.21</c:v>
                </c:pt>
                <c:pt idx="7">
                  <c:v>122.08</c:v>
                </c:pt>
                <c:pt idx="8">
                  <c:v>120.813</c:v>
                </c:pt>
              </c:numCache>
            </c:numRef>
          </c:val>
        </c:ser>
        <c:ser>
          <c:idx val="10"/>
          <c:order val="10"/>
          <c:tx>
            <c:strRef>
              <c:f>Sheet1!$M$1:$M$2</c:f>
              <c:strCache>
                <c:ptCount val="2"/>
                <c:pt idx="0">
                  <c:v>1.3.1</c:v>
                </c:pt>
                <c:pt idx="1">
                  <c:v>Run B1</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Sheet1!$M$3:$M$11</c:f>
              <c:numCache>
                <c:formatCode>General</c:formatCode>
                <c:ptCount val="9"/>
                <c:pt idx="0">
                  <c:v>69.803</c:v>
                </c:pt>
                <c:pt idx="1">
                  <c:v>151.937</c:v>
                </c:pt>
                <c:pt idx="2">
                  <c:v>6.298</c:v>
                </c:pt>
                <c:pt idx="3">
                  <c:v>33.716</c:v>
                </c:pt>
                <c:pt idx="4">
                  <c:v>0.245</c:v>
                </c:pt>
                <c:pt idx="5">
                  <c:v>138.426</c:v>
                </c:pt>
                <c:pt idx="6">
                  <c:v>263.006</c:v>
                </c:pt>
                <c:pt idx="7">
                  <c:v>135.732</c:v>
                </c:pt>
                <c:pt idx="8">
                  <c:v>121.081</c:v>
                </c:pt>
              </c:numCache>
            </c:numRef>
          </c:val>
        </c:ser>
        <c:ser>
          <c:idx val="11"/>
          <c:order val="11"/>
          <c:tx>
            <c:strRef>
              <c:f>Sheet1!$N$1:$N$2</c:f>
              <c:strCache>
                <c:ptCount val="2"/>
                <c:pt idx="0">
                  <c:v>1.3.1</c:v>
                </c:pt>
                <c:pt idx="1">
                  <c:v>Run B2</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Sheet1!$A$3:$B$11</c15:sqref>
                  </c15:fullRef>
                  <c15:levelRef>
                    <c15:sqref>Sheet1!$A$3:$A$11</c15:sqref>
                  </c15:levelRef>
                </c:ext>
              </c:extLst>
              <c:f>Sheet1!$A$3:$A$11</c:f>
              <c:strCache>
                <c:ptCount val="9"/>
                <c:pt idx="0">
                  <c:v>Q1</c:v>
                </c:pt>
                <c:pt idx="1">
                  <c:v>Q2</c:v>
                </c:pt>
                <c:pt idx="2">
                  <c:v>Q3</c:v>
                </c:pt>
                <c:pt idx="3">
                  <c:v>Q4</c:v>
                </c:pt>
                <c:pt idx="4">
                  <c:v>Q5</c:v>
                </c:pt>
                <c:pt idx="5">
                  <c:v>Q6</c:v>
                </c:pt>
                <c:pt idx="6">
                  <c:v>Q7</c:v>
                </c:pt>
                <c:pt idx="7">
                  <c:v>Q8</c:v>
                </c:pt>
                <c:pt idx="8">
                  <c:v>Q9</c:v>
                </c:pt>
              </c:strCache>
            </c:strRef>
          </c:cat>
          <c:val>
            <c:numRef>
              <c:f>Sheet1!$N$3:$N$11</c:f>
              <c:numCache>
                <c:formatCode>General</c:formatCode>
                <c:ptCount val="9"/>
                <c:pt idx="0">
                  <c:v>60.425</c:v>
                </c:pt>
                <c:pt idx="1">
                  <c:v>134.639</c:v>
                </c:pt>
                <c:pt idx="2">
                  <c:v>5.069</c:v>
                </c:pt>
                <c:pt idx="3">
                  <c:v>28.721</c:v>
                </c:pt>
                <c:pt idx="4">
                  <c:v>0.227</c:v>
                </c:pt>
                <c:pt idx="5">
                  <c:v>139.59</c:v>
                </c:pt>
                <c:pt idx="6">
                  <c:v>271.97</c:v>
                </c:pt>
                <c:pt idx="7">
                  <c:v>119.243</c:v>
                </c:pt>
                <c:pt idx="8">
                  <c:v>118.635</c:v>
                </c:pt>
              </c:numCache>
            </c:numRef>
          </c:val>
        </c:ser>
        <c:dLbls>
          <c:showLegendKey val="0"/>
          <c:showVal val="0"/>
          <c:showCatName val="0"/>
          <c:showSerName val="0"/>
          <c:showPercent val="0"/>
          <c:showBubbleSize val="0"/>
        </c:dLbls>
        <c:gapWidth val="219"/>
        <c:overlap val="-27"/>
        <c:axId val="-2040506704"/>
        <c:axId val="1793071904"/>
      </c:barChart>
      <c:catAx>
        <c:axId val="-204050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071904"/>
        <c:crosses val="autoZero"/>
        <c:auto val="1"/>
        <c:lblAlgn val="ctr"/>
        <c:lblOffset val="100"/>
        <c:noMultiLvlLbl val="0"/>
      </c:catAx>
      <c:valAx>
        <c:axId val="179307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506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88753775008158"/>
          <c:y val="0.0646863222710972"/>
          <c:w val="0.664842663173908"/>
          <c:h val="0.625266757122034"/>
        </c:manualLayout>
      </c:layout>
      <c:barChart>
        <c:barDir val="bar"/>
        <c:grouping val="stacked"/>
        <c:varyColors val="0"/>
        <c:ser>
          <c:idx val="0"/>
          <c:order val="0"/>
          <c:tx>
            <c:strRef>
              <c:f>Sheet1!$B$1</c:f>
              <c:strCache>
                <c:ptCount val="1"/>
                <c:pt idx="0">
                  <c:v>filter</c:v>
                </c:pt>
              </c:strCache>
            </c:strRef>
          </c:tx>
          <c:invertIfNegative val="0"/>
          <c:dPt>
            <c:idx val="2"/>
            <c:invertIfNegative val="0"/>
            <c:bubble3D val="0"/>
            <c:spPr>
              <a:solidFill>
                <a:srgbClr val="9BBB59"/>
              </a:solidFill>
            </c:spPr>
          </c:dPt>
          <c:dPt>
            <c:idx val="3"/>
            <c:invertIfNegative val="0"/>
            <c:bubble3D val="0"/>
            <c:spPr>
              <a:solidFill>
                <a:srgbClr val="9BBB59"/>
              </a:solidFill>
            </c:spPr>
          </c:dPt>
          <c:dPt>
            <c:idx val="4"/>
            <c:invertIfNegative val="0"/>
            <c:bubble3D val="0"/>
            <c:spPr>
              <a:solidFill>
                <a:srgbClr val="A3B95E"/>
              </a:solidFill>
            </c:spPr>
          </c:dPt>
          <c:dPt>
            <c:idx val="5"/>
            <c:invertIfNegative val="0"/>
            <c:bubble3D val="0"/>
            <c:spPr>
              <a:solidFill>
                <a:srgbClr val="A3B95E"/>
              </a:solidFill>
            </c:spPr>
          </c:dPt>
          <c:cat>
            <c:strRef>
              <c:f>Sheet1!$A$2:$A$7</c:f>
              <c:strCache>
                <c:ptCount val="6"/>
                <c:pt idx="0">
                  <c:v>Java/Scala</c:v>
                </c:pt>
                <c:pt idx="1">
                  <c:v>Python</c:v>
                </c:pt>
                <c:pt idx="2">
                  <c:v>Java/Scala</c:v>
                </c:pt>
                <c:pt idx="3">
                  <c:v>Python</c:v>
                </c:pt>
                <c:pt idx="4">
                  <c:v>R</c:v>
                </c:pt>
                <c:pt idx="5">
                  <c:v>SQL</c:v>
                </c:pt>
              </c:strCache>
            </c:strRef>
          </c:cat>
          <c:val>
            <c:numRef>
              <c:f>Sheet1!$B$2:$B$7</c:f>
              <c:numCache>
                <c:formatCode>General</c:formatCode>
                <c:ptCount val="6"/>
                <c:pt idx="0">
                  <c:v>4.2</c:v>
                </c:pt>
                <c:pt idx="1">
                  <c:v>9.5</c:v>
                </c:pt>
                <c:pt idx="2">
                  <c:v>2.1</c:v>
                </c:pt>
                <c:pt idx="3">
                  <c:v>2.08</c:v>
                </c:pt>
                <c:pt idx="4">
                  <c:v>2.11</c:v>
                </c:pt>
                <c:pt idx="5">
                  <c:v>2.09</c:v>
                </c:pt>
              </c:numCache>
            </c:numRef>
          </c:val>
        </c:ser>
        <c:dLbls>
          <c:showLegendKey val="0"/>
          <c:showVal val="0"/>
          <c:showCatName val="0"/>
          <c:showSerName val="0"/>
          <c:showPercent val="0"/>
          <c:showBubbleSize val="0"/>
        </c:dLbls>
        <c:gapWidth val="100"/>
        <c:overlap val="100"/>
        <c:axId val="1793234544"/>
        <c:axId val="2105613360"/>
      </c:barChart>
      <c:catAx>
        <c:axId val="1793234544"/>
        <c:scaling>
          <c:orientation val="minMax"/>
        </c:scaling>
        <c:delete val="0"/>
        <c:axPos val="l"/>
        <c:numFmt formatCode="General" sourceLinked="0"/>
        <c:majorTickMark val="out"/>
        <c:minorTickMark val="none"/>
        <c:tickLblPos val="nextTo"/>
        <c:txPr>
          <a:bodyPr/>
          <a:lstStyle/>
          <a:p>
            <a:pPr>
              <a:defRPr sz="1600" b="0" i="0">
                <a:latin typeface="Source Sans Pro Light"/>
              </a:defRPr>
            </a:pPr>
            <a:endParaRPr lang="en-US"/>
          </a:p>
        </c:txPr>
        <c:crossAx val="2105613360"/>
        <c:crosses val="autoZero"/>
        <c:auto val="1"/>
        <c:lblAlgn val="ctr"/>
        <c:lblOffset val="100"/>
        <c:noMultiLvlLbl val="0"/>
      </c:catAx>
      <c:valAx>
        <c:axId val="2105613360"/>
        <c:scaling>
          <c:orientation val="minMax"/>
        </c:scaling>
        <c:delete val="0"/>
        <c:axPos val="b"/>
        <c:majorGridlines/>
        <c:title>
          <c:tx>
            <c:rich>
              <a:bodyPr/>
              <a:lstStyle/>
              <a:p>
                <a:pPr>
                  <a:defRPr sz="1800" b="0" i="0">
                    <a:latin typeface="Source Sans Pro Light"/>
                  </a:defRPr>
                </a:pPr>
                <a:r>
                  <a:rPr lang="en-US" sz="1800" b="0" i="0" dirty="0" smtClean="0">
                    <a:latin typeface="Source Sans Pro Light"/>
                  </a:rPr>
                  <a:t>Runtime</a:t>
                </a:r>
                <a:r>
                  <a:rPr lang="en-US" sz="1800" b="0" i="0" baseline="0" dirty="0" smtClean="0">
                    <a:latin typeface="Source Sans Pro Light"/>
                  </a:rPr>
                  <a:t> for an example aggregation workload (</a:t>
                </a:r>
                <a:r>
                  <a:rPr lang="en-US" sz="1800" b="0" i="0" baseline="0" dirty="0" err="1" smtClean="0">
                    <a:latin typeface="Source Sans Pro Light"/>
                  </a:rPr>
                  <a:t>secs</a:t>
                </a:r>
                <a:r>
                  <a:rPr lang="en-US" sz="1800" b="0" i="0" baseline="0" dirty="0" smtClean="0">
                    <a:latin typeface="Source Sans Pro Light"/>
                  </a:rPr>
                  <a:t>)</a:t>
                </a:r>
                <a:endParaRPr lang="en-US" sz="1800" b="0" i="0" dirty="0">
                  <a:latin typeface="Source Sans Pro Light"/>
                </a:endParaRPr>
              </a:p>
            </c:rich>
          </c:tx>
          <c:layout>
            <c:manualLayout>
              <c:xMode val="edge"/>
              <c:yMode val="edge"/>
              <c:x val="0.284672901927073"/>
              <c:y val="0.867315291137463"/>
            </c:manualLayout>
          </c:layout>
          <c:overlay val="0"/>
        </c:title>
        <c:numFmt formatCode="General" sourceLinked="1"/>
        <c:majorTickMark val="out"/>
        <c:minorTickMark val="none"/>
        <c:tickLblPos val="nextTo"/>
        <c:txPr>
          <a:bodyPr/>
          <a:lstStyle/>
          <a:p>
            <a:pPr>
              <a:defRPr>
                <a:latin typeface="Source Sans Pro Light"/>
              </a:defRPr>
            </a:pPr>
            <a:endParaRPr lang="en-US"/>
          </a:p>
        </c:txPr>
        <c:crossAx val="1793234544"/>
        <c:crosses val="autoZero"/>
        <c:crossBetween val="between"/>
        <c:majorUnit val="2.0"/>
      </c:valAx>
    </c:plotArea>
    <c:plotVisOnly val="1"/>
    <c:dispBlanksAs val="gap"/>
    <c:showDLblsOverMax val="0"/>
  </c:chart>
  <c:txPr>
    <a:bodyPr/>
    <a:lstStyle/>
    <a:p>
      <a:pPr>
        <a:defRPr sz="1800">
          <a:latin typeface="Newslab Light"/>
          <a:cs typeface="Newslab Light"/>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11/25/15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11/25/15</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www.networkworld.com/article/2985905/data-center/hp-s-struggles-reflected-in-cios-it-purchasing-plans.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Rot="1" noChangeAspect="1" noChangeArrowheads="1" noTextEdit="1"/>
          </p:cNvSpPr>
          <p:nvPr>
            <p:ph type="sldImg"/>
          </p:nvPr>
        </p:nvSpPr>
        <p:spPr>
          <a:xfrm>
            <a:off x="381000" y="685800"/>
            <a:ext cx="6096000" cy="3429000"/>
          </a:xfrm>
        </p:spPr>
      </p:sp>
      <p:sp>
        <p:nvSpPr>
          <p:cNvPr id="47106" name="Rectangle 2"/>
          <p:cNvSpPr>
            <a:spLocks noGrp="1" noChangeArrowheads="1"/>
          </p:cNvSpPr>
          <p:nvPr>
            <p:ph type="body"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r>
              <a:rPr lang="en-US" altLang="en-US" u="sng">
                <a:solidFill>
                  <a:srgbClr val="1EA2B4"/>
                </a:solidFill>
                <a:ea typeface="ＭＳ Ｐゴシック" charset="-128"/>
                <a:hlinkClick r:id="rId3"/>
              </a:rPr>
              <a:t>http://www.networkworld.com/article/2985905/data-center/hp-s-struggles-reflected-in-cios-it-purchasing-plans.html</a:t>
            </a:r>
            <a:endParaRPr lang="en-US" altLang="en-US">
              <a:ea typeface="ＭＳ Ｐゴシック" charset="-128"/>
            </a:endParaRPr>
          </a:p>
          <a:p>
            <a:pPr eaLnBrk="1"/>
            <a:endParaRPr lang="en-US" altLang="en-US">
              <a:ea typeface="ＭＳ Ｐゴシック" charset="-128"/>
            </a:endParaRPr>
          </a:p>
          <a:p>
            <a:pPr eaLnBrk="1"/>
            <a:r>
              <a:rPr lang="en-US" altLang="en-US">
                <a:ea typeface="ＭＳ Ｐゴシック" charset="-128"/>
              </a:rPr>
              <a:t>Halamka says he’s also using software-as-a-service applications for learning management and electronic healthcare records, and is evaluating various cloud file storage services. </a:t>
            </a:r>
            <a:endParaRPr lang="en-US" altLang="en-US" sz="1800">
              <a:ea typeface="ＭＳ Ｐゴシック" charset="-128"/>
            </a:endParaRPr>
          </a:p>
        </p:txBody>
      </p:sp>
    </p:spTree>
    <p:extLst>
      <p:ext uri="{BB962C8B-B14F-4D97-AF65-F5344CB8AC3E}">
        <p14:creationId xmlns:p14="http://schemas.microsoft.com/office/powerpoint/2010/main" val="117313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DataFrame</a:t>
            </a:r>
            <a:r>
              <a:rPr lang="en-US" dirty="0" smtClean="0"/>
              <a:t> is great, but I want type safety in Scala</a:t>
            </a:r>
            <a:r>
              <a:rPr lang="en-US" baseline="0" dirty="0" smtClean="0"/>
              <a:t> or Java.</a:t>
            </a:r>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29</a:t>
            </a:fld>
            <a:endParaRPr lang="en-US" altLang="en-US"/>
          </a:p>
        </p:txBody>
      </p:sp>
    </p:spTree>
    <p:extLst>
      <p:ext uri="{BB962C8B-B14F-4D97-AF65-F5344CB8AC3E}">
        <p14:creationId xmlns:p14="http://schemas.microsoft.com/office/powerpoint/2010/main" val="62418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32</a:t>
            </a:fld>
            <a:endParaRPr lang="en-US" altLang="en-US"/>
          </a:p>
        </p:txBody>
      </p:sp>
    </p:spTree>
    <p:extLst>
      <p:ext uri="{BB962C8B-B14F-4D97-AF65-F5344CB8AC3E}">
        <p14:creationId xmlns:p14="http://schemas.microsoft.com/office/powerpoint/2010/main" val="58120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DataFrame</a:t>
            </a:r>
            <a:r>
              <a:rPr lang="en-US" dirty="0" smtClean="0"/>
              <a:t> is great, but I want type safety in Scala</a:t>
            </a:r>
            <a:r>
              <a:rPr lang="en-US" baseline="0" dirty="0" smtClean="0"/>
              <a:t> or Java.</a:t>
            </a:r>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33</a:t>
            </a:fld>
            <a:endParaRPr lang="en-US" altLang="en-US"/>
          </a:p>
        </p:txBody>
      </p:sp>
    </p:spTree>
    <p:extLst>
      <p:ext uri="{BB962C8B-B14F-4D97-AF65-F5344CB8AC3E}">
        <p14:creationId xmlns:p14="http://schemas.microsoft.com/office/powerpoint/2010/main" val="192641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DataFrame</a:t>
            </a:r>
            <a:r>
              <a:rPr lang="en-US" dirty="0" smtClean="0"/>
              <a:t> is great, but I want type safety in Scala</a:t>
            </a:r>
            <a:r>
              <a:rPr lang="en-US" baseline="0" dirty="0" smtClean="0"/>
              <a:t> or Java.</a:t>
            </a:r>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38</a:t>
            </a:fld>
            <a:endParaRPr lang="en-US" altLang="en-US"/>
          </a:p>
        </p:txBody>
      </p:sp>
    </p:spTree>
    <p:extLst>
      <p:ext uri="{BB962C8B-B14F-4D97-AF65-F5344CB8AC3E}">
        <p14:creationId xmlns:p14="http://schemas.microsoft.com/office/powerpoint/2010/main" val="7596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png"/><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emf"/><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Newslab Thin"/>
              </a:rPr>
              <a:t>Use this Chart to Start</a:t>
            </a:r>
            <a:endParaRPr lang="en-US" sz="4000" dirty="0">
              <a:latin typeface="Newslab Thin"/>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42925"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pic>
        <p:nvPicPr>
          <p:cNvPr id="4" name="Picture 7" descr="databricks_logoTM_rgb_TM.eps"/>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667872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239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Exploration</a:t>
              </a:r>
            </a:p>
          </p:txBody>
        </p:sp>
        <p:sp>
          <p:nvSpPr>
            <p:cNvPr id="21" name="TextBox 20"/>
            <p:cNvSpPr txBox="1">
              <a:spLocks noChangeArrowheads="1"/>
            </p:cNvSpPr>
            <p:nvPr userDrawn="1"/>
          </p:nvSpPr>
          <p:spPr bwMode="auto">
            <a:xfrm>
              <a:off x="1958975" y="1878013"/>
              <a:ext cx="1042988"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Managed Clusters</a:t>
              </a:r>
            </a:p>
          </p:txBody>
        </p:sp>
        <p:sp>
          <p:nvSpPr>
            <p:cNvPr id="22" name="TextBox 21"/>
            <p:cNvSpPr txBox="1">
              <a:spLocks noChangeArrowheads="1"/>
            </p:cNvSpPr>
            <p:nvPr userDrawn="1"/>
          </p:nvSpPr>
          <p:spPr bwMode="auto">
            <a:xfrm>
              <a:off x="3311525" y="1878013"/>
              <a:ext cx="6461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Pipelines</a:t>
              </a:r>
            </a:p>
          </p:txBody>
        </p:sp>
        <p:sp>
          <p:nvSpPr>
            <p:cNvPr id="23" name="TextBox 22"/>
            <p:cNvSpPr txBox="1">
              <a:spLocks noChangeArrowheads="1"/>
            </p:cNvSpPr>
            <p:nvPr userDrawn="1"/>
          </p:nvSpPr>
          <p:spPr bwMode="auto">
            <a:xfrm>
              <a:off x="4221163" y="1878013"/>
              <a:ext cx="8509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3</a:t>
              </a:r>
              <a:r>
                <a:rPr lang="en-US" sz="900" baseline="30000" smtClean="0">
                  <a:solidFill>
                    <a:srgbClr val="404040"/>
                  </a:solidFill>
                  <a:latin typeface="Source Sans Pro Light" charset="0"/>
                </a:rPr>
                <a:t>rd</a:t>
              </a:r>
              <a:r>
                <a:rPr lang="en-US" sz="900" smtClean="0">
                  <a:solidFill>
                    <a:srgbClr val="404040"/>
                  </a:solidFill>
                  <a:latin typeface="Source Sans Pro Light" charset="0"/>
                </a:rPr>
                <a:t> Party Apps</a:t>
              </a:r>
            </a:p>
          </p:txBody>
        </p:sp>
        <p:sp>
          <p:nvSpPr>
            <p:cNvPr id="24" name="TextBox 23"/>
            <p:cNvSpPr txBox="1">
              <a:spLocks noChangeArrowheads="1"/>
            </p:cNvSpPr>
            <p:nvPr userDrawn="1"/>
          </p:nvSpPr>
          <p:spPr bwMode="auto">
            <a:xfrm>
              <a:off x="6950075" y="1878013"/>
              <a:ext cx="7493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Community</a:t>
              </a:r>
            </a:p>
          </p:txBody>
        </p:sp>
        <p:sp>
          <p:nvSpPr>
            <p:cNvPr id="25" name="TextBox 24"/>
            <p:cNvSpPr txBox="1">
              <a:spLocks noChangeArrowheads="1"/>
            </p:cNvSpPr>
            <p:nvPr userDrawn="1"/>
          </p:nvSpPr>
          <p:spPr bwMode="auto">
            <a:xfrm>
              <a:off x="1096963" y="4357688"/>
              <a:ext cx="582612"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Clusters</a:t>
              </a:r>
            </a:p>
          </p:txBody>
        </p:sp>
        <p:sp>
          <p:nvSpPr>
            <p:cNvPr id="26" name="TextBox 25"/>
            <p:cNvSpPr txBox="1">
              <a:spLocks noChangeArrowheads="1"/>
            </p:cNvSpPr>
            <p:nvPr userDrawn="1"/>
          </p:nvSpPr>
          <p:spPr bwMode="auto">
            <a:xfrm>
              <a:off x="6937375" y="3216275"/>
              <a:ext cx="93980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Monitor Results</a:t>
              </a:r>
            </a:p>
          </p:txBody>
        </p:sp>
        <p:sp>
          <p:nvSpPr>
            <p:cNvPr id="27" name="TextBox 26"/>
            <p:cNvSpPr txBox="1">
              <a:spLocks noChangeArrowheads="1"/>
            </p:cNvSpPr>
            <p:nvPr userDrawn="1"/>
          </p:nvSpPr>
          <p:spPr bwMode="auto">
            <a:xfrm>
              <a:off x="5607050" y="3216275"/>
              <a:ext cx="115887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Schedule Workflows </a:t>
              </a:r>
            </a:p>
          </p:txBody>
        </p:sp>
        <p:sp>
          <p:nvSpPr>
            <p:cNvPr id="28" name="TextBox 27"/>
            <p:cNvSpPr txBox="1">
              <a:spLocks noChangeArrowheads="1"/>
            </p:cNvSpPr>
            <p:nvPr userDrawn="1"/>
          </p:nvSpPr>
          <p:spPr bwMode="auto">
            <a:xfrm>
              <a:off x="3259138" y="4354513"/>
              <a:ext cx="74930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Import Data</a:t>
              </a:r>
            </a:p>
          </p:txBody>
        </p:sp>
        <p:sp>
          <p:nvSpPr>
            <p:cNvPr id="29" name="TextBox 28"/>
            <p:cNvSpPr txBox="1">
              <a:spLocks noChangeArrowheads="1"/>
            </p:cNvSpPr>
            <p:nvPr userDrawn="1"/>
          </p:nvSpPr>
          <p:spPr bwMode="auto">
            <a:xfrm>
              <a:off x="2012950" y="4357688"/>
              <a:ext cx="903288"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Power of Spark</a:t>
              </a:r>
            </a:p>
          </p:txBody>
        </p:sp>
        <p:sp>
          <p:nvSpPr>
            <p:cNvPr id="30" name="TextBox 29"/>
            <p:cNvSpPr txBox="1">
              <a:spLocks noChangeArrowheads="1"/>
            </p:cNvSpPr>
            <p:nvPr userDrawn="1"/>
          </p:nvSpPr>
          <p:spPr bwMode="auto">
            <a:xfrm>
              <a:off x="2057400" y="3205163"/>
              <a:ext cx="7366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Collaborate</a:t>
              </a:r>
            </a:p>
          </p:txBody>
        </p:sp>
        <p:sp>
          <p:nvSpPr>
            <p:cNvPr id="31" name="TextBox 30"/>
            <p:cNvSpPr txBox="1">
              <a:spLocks noChangeArrowheads="1"/>
            </p:cNvSpPr>
            <p:nvPr userDrawn="1"/>
          </p:nvSpPr>
          <p:spPr bwMode="auto">
            <a:xfrm>
              <a:off x="4364038" y="3205163"/>
              <a:ext cx="5429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Publish</a:t>
              </a:r>
            </a:p>
          </p:txBody>
        </p:sp>
        <p:sp>
          <p:nvSpPr>
            <p:cNvPr id="32" name="TextBox 31"/>
            <p:cNvSpPr txBox="1">
              <a:spLocks noChangeArrowheads="1"/>
            </p:cNvSpPr>
            <p:nvPr userDrawn="1"/>
          </p:nvSpPr>
          <p:spPr bwMode="auto">
            <a:xfrm>
              <a:off x="3336925" y="3205163"/>
              <a:ext cx="5953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Visualize</a:t>
              </a:r>
            </a:p>
          </p:txBody>
        </p:sp>
        <p:sp>
          <p:nvSpPr>
            <p:cNvPr id="33" name="TextBox 32"/>
            <p:cNvSpPr txBox="1">
              <a:spLocks noChangeArrowheads="1"/>
            </p:cNvSpPr>
            <p:nvPr userDrawn="1"/>
          </p:nvSpPr>
          <p:spPr bwMode="auto">
            <a:xfrm>
              <a:off x="1019175" y="3205163"/>
              <a:ext cx="6461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Language</a:t>
              </a:r>
            </a:p>
          </p:txBody>
        </p:sp>
        <p:sp>
          <p:nvSpPr>
            <p:cNvPr id="34" name="TextBox 33"/>
            <p:cNvSpPr txBox="1">
              <a:spLocks noChangeArrowheads="1"/>
            </p:cNvSpPr>
            <p:nvPr userDrawn="1"/>
          </p:nvSpPr>
          <p:spPr bwMode="auto">
            <a:xfrm>
              <a:off x="8204200" y="1878013"/>
              <a:ext cx="6207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Libraries</a:t>
              </a:r>
            </a:p>
          </p:txBody>
        </p:sp>
        <p:sp>
          <p:nvSpPr>
            <p:cNvPr id="35" name="TextBox 34"/>
            <p:cNvSpPr txBox="1">
              <a:spLocks noChangeArrowheads="1"/>
            </p:cNvSpPr>
            <p:nvPr userDrawn="1"/>
          </p:nvSpPr>
          <p:spPr bwMode="auto">
            <a:xfrm>
              <a:off x="5700713" y="1878013"/>
              <a:ext cx="9540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Unified Platform</a:t>
              </a:r>
            </a:p>
          </p:txBody>
        </p:sp>
        <p:sp>
          <p:nvSpPr>
            <p:cNvPr id="36" name="TextBox 35"/>
            <p:cNvSpPr txBox="1">
              <a:spLocks noChangeArrowheads="1"/>
            </p:cNvSpPr>
            <p:nvPr userDrawn="1"/>
          </p:nvSpPr>
          <p:spPr bwMode="auto">
            <a:xfrm>
              <a:off x="5875338" y="4302125"/>
              <a:ext cx="646112"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Source Sans Pro Light" charset="0"/>
                </a:rPr>
                <a:t>Logo Bug</a:t>
              </a:r>
            </a:p>
          </p:txBody>
        </p:sp>
      </p:grpSp>
      <p:pic>
        <p:nvPicPr>
          <p:cNvPr id="37" name="Picture 39" descr="databricks_logoTM_rgb_TM.eps"/>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484938" y="4484688"/>
            <a:ext cx="223520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Newslab Thin"/>
                <a:cs typeface="Newslab Thin"/>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pic>
        <p:nvPicPr>
          <p:cNvPr id="4"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Newslab Thin"/>
                <a:cs typeface="Newslab Thin"/>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
          <p:cNvSpPr>
            <a:spLocks noGrp="1"/>
          </p:cNvSpPr>
          <p:nvPr>
            <p:ph type="title"/>
          </p:nvPr>
        </p:nvSpPr>
        <p:spPr>
          <a:xfrm>
            <a:off x="169863" y="205979"/>
            <a:ext cx="8850311" cy="857250"/>
          </a:xfrm>
        </p:spPr>
        <p:txBody>
          <a:bodyPr/>
          <a:lstStyle>
            <a:lvl1pPr>
              <a:defRPr sz="3200"/>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25245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342900" indent="-342900" algn="l" defTabSz="457200" rtl="0" eaLnBrk="0" fontAlgn="base" hangingPunct="0">
        <a:spcBef>
          <a:spcPct val="20000"/>
        </a:spcBef>
        <a:spcAft>
          <a:spcPct val="0"/>
        </a:spcAft>
        <a:buSzPct val="90000"/>
        <a:buFont typeface="Arial" pitchFamily="34" charset="0"/>
        <a:defRPr sz="2400" kern="1200">
          <a:solidFill>
            <a:srgbClr val="404040"/>
          </a:solidFill>
          <a:latin typeface="Source Sans Pro Light"/>
          <a:ea typeface="MS PGothic" pitchFamily="34" charset="-128"/>
          <a:cs typeface="ＭＳ Ｐゴシック" charset="0"/>
        </a:defRPr>
      </a:lvl1pPr>
      <a:lvl2pPr marL="628650" indent="-171450" algn="l" defTabSz="457200" rtl="0" eaLnBrk="0" fontAlgn="base" hangingPunct="0">
        <a:spcBef>
          <a:spcPct val="20000"/>
        </a:spcBef>
        <a:spcAft>
          <a:spcPct val="0"/>
        </a:spcAft>
        <a:buSzPct val="90000"/>
        <a:buFont typeface="Arial" pitchFamily="34" charset="0"/>
        <a:buChar char="•"/>
        <a:defRPr sz="2000" kern="1200">
          <a:solidFill>
            <a:srgbClr val="404040"/>
          </a:solidFill>
          <a:latin typeface="Source Sans Pro Light"/>
          <a:ea typeface="MS PGothic" pitchFamily="34" charset="-128"/>
          <a:cs typeface="+mn-cs"/>
        </a:defRPr>
      </a:lvl2pPr>
      <a:lvl3pPr marL="1089025" indent="-174625" algn="l" defTabSz="457200" rtl="0" eaLnBrk="0" fontAlgn="base" hangingPunct="0">
        <a:spcBef>
          <a:spcPct val="20000"/>
        </a:spcBef>
        <a:spcAft>
          <a:spcPct val="0"/>
        </a:spcAft>
        <a:buSzPct val="100000"/>
        <a:buFont typeface="Lucida Grande" charset="0"/>
        <a:buChar char="–"/>
        <a:defRPr kern="1200">
          <a:solidFill>
            <a:srgbClr val="404040"/>
          </a:solidFill>
          <a:latin typeface="Source Sans Pro Light"/>
          <a:ea typeface="MS PGothic" pitchFamily="34" charset="-128"/>
          <a:cs typeface="+mn-cs"/>
        </a:defRPr>
      </a:lvl3pPr>
      <a:lvl4pPr marL="1541463" indent="-169863" algn="l" defTabSz="457200" rtl="0" eaLnBrk="0" fontAlgn="base" hangingPunct="0">
        <a:spcBef>
          <a:spcPct val="20000"/>
        </a:spcBef>
        <a:spcAft>
          <a:spcPct val="0"/>
        </a:spcAft>
        <a:buSzPct val="90000"/>
        <a:buFont typeface="Arial" pitchFamily="34" charset="0"/>
        <a:buChar char="•"/>
        <a:defRPr kern="1200">
          <a:solidFill>
            <a:srgbClr val="404040"/>
          </a:solidFill>
          <a:latin typeface="Source Sans Pro Light"/>
          <a:ea typeface="MS PGothic" pitchFamily="34" charset="-128"/>
          <a:cs typeface="+mn-cs"/>
        </a:defRPr>
      </a:lvl4pPr>
      <a:lvl5pPr marL="2001838" indent="-173038" algn="l" defTabSz="457200" rtl="0" eaLnBrk="0" fontAlgn="base" hangingPunct="0">
        <a:spcBef>
          <a:spcPct val="20000"/>
        </a:spcBef>
        <a:spcAft>
          <a:spcPct val="0"/>
        </a:spcAft>
        <a:buFont typeface="Lucida Grande" charset="0"/>
        <a:buChar char="-"/>
        <a:defRPr kern="1200">
          <a:solidFill>
            <a:srgbClr val="404040"/>
          </a:solidFill>
          <a:latin typeface="Source Sans Pro Ligh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r>
              <a:rPr lang="en-US" sz="4400" dirty="0" smtClean="0"/>
              <a:t>Toronto Apache Spark #3:</a:t>
            </a:r>
            <a:br>
              <a:rPr lang="en-US" sz="4400" dirty="0" smtClean="0"/>
            </a:br>
            <a:r>
              <a:rPr lang="en-US" sz="4400" dirty="0" smtClean="0"/>
              <a:t>Remote Q&amp;A session</a:t>
            </a:r>
            <a:endParaRPr lang="en-US" altLang="en-US" sz="4400" dirty="0" smtClean="0"/>
          </a:p>
        </p:txBody>
      </p:sp>
      <p:sp>
        <p:nvSpPr>
          <p:cNvPr id="16386" name="Subtitle 2"/>
          <p:cNvSpPr>
            <a:spLocks noGrp="1"/>
          </p:cNvSpPr>
          <p:nvPr>
            <p:ph type="subTitle" idx="1"/>
          </p:nvPr>
        </p:nvSpPr>
        <p:spPr/>
        <p:txBody>
          <a:bodyPr/>
          <a:lstStyle/>
          <a:p>
            <a:endParaRPr lang="en-US" altLang="en-US" dirty="0" smtClean="0"/>
          </a:p>
          <a:p>
            <a:r>
              <a:rPr lang="en-US" altLang="en-US" dirty="0" smtClean="0"/>
              <a:t>Denny Lee @</a:t>
            </a:r>
            <a:r>
              <a:rPr lang="en-US" altLang="en-US" dirty="0" err="1" smtClean="0"/>
              <a:t>dennylee</a:t>
            </a:r>
            <a:endParaRPr lang="en-US" altLang="en-US" dirty="0" smtClean="0"/>
          </a:p>
          <a:p>
            <a:r>
              <a:rPr lang="en-US" altLang="en-US" sz="1900" dirty="0" smtClean="0"/>
              <a:t>Toronto Spark </a:t>
            </a:r>
            <a:r>
              <a:rPr lang="en-US" altLang="en-US" sz="1900" dirty="0" err="1" smtClean="0"/>
              <a:t>Meetup</a:t>
            </a:r>
            <a:r>
              <a:rPr lang="en-US" altLang="en-US" sz="1900" dirty="0" smtClean="0"/>
              <a:t> #3</a:t>
            </a:r>
          </a:p>
        </p:txBody>
      </p:sp>
      <p:sp>
        <p:nvSpPr>
          <p:cNvPr id="16387" name="Text Placeholder 3"/>
          <p:cNvSpPr>
            <a:spLocks noGrp="1"/>
          </p:cNvSpPr>
          <p:nvPr>
            <p:ph type="body" sz="quarter" idx="10"/>
          </p:nvPr>
        </p:nvSpPr>
        <p:spPr/>
        <p:txBody>
          <a:bodyPr/>
          <a:lstStyle/>
          <a:p>
            <a:r>
              <a:rPr lang="en-US" altLang="en-US" dirty="0" smtClean="0"/>
              <a:t>November 25</a:t>
            </a:r>
            <a:r>
              <a:rPr lang="en-US" altLang="en-US" baseline="30000" dirty="0" smtClean="0"/>
              <a:t>th</a:t>
            </a:r>
            <a:r>
              <a:rPr lang="en-US" altLang="en-US" dirty="0" smtClean="0"/>
              <a:t>, 2015</a:t>
            </a:r>
          </a:p>
        </p:txBody>
      </p:sp>
      <p:pic>
        <p:nvPicPr>
          <p:cNvPr id="5" name="Picture 4" descr="databricks_logoTM_rev_CMYK.eps"/>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84938" y="4484688"/>
            <a:ext cx="223520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Logical Plan:</a:t>
            </a:r>
            <a:br>
              <a:rPr lang="en-US" dirty="0" smtClean="0"/>
            </a:br>
            <a:r>
              <a:rPr lang="en-US" dirty="0" smtClean="0"/>
              <a:t>Performance Parity Across Languages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17001861"/>
              </p:ext>
            </p:extLst>
          </p:nvPr>
        </p:nvGraphicFramePr>
        <p:xfrm>
          <a:off x="169863" y="1312863"/>
          <a:ext cx="8850312" cy="3732103"/>
        </p:xfrm>
        <a:graphic>
          <a:graphicData uri="http://schemas.openxmlformats.org/drawingml/2006/chart">
            <c:chart xmlns:c="http://schemas.openxmlformats.org/drawingml/2006/chart" xmlns:r="http://schemas.openxmlformats.org/officeDocument/2006/relationships" r:id="rId2"/>
          </a:graphicData>
        </a:graphic>
      </p:graphicFrame>
      <p:sp>
        <p:nvSpPr>
          <p:cNvPr id="6" name="Left Brace 5"/>
          <p:cNvSpPr/>
          <p:nvPr/>
        </p:nvSpPr>
        <p:spPr>
          <a:xfrm>
            <a:off x="1238147" y="3191201"/>
            <a:ext cx="304800" cy="651101"/>
          </a:xfrm>
          <a:prstGeom prst="leftBrace">
            <a:avLst/>
          </a:prstGeom>
          <a:ln w="12700">
            <a:solidFill>
              <a:srgbClr val="606060"/>
            </a:solidFill>
          </a:ln>
          <a:effectLst/>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 name="Left Brace 7"/>
          <p:cNvSpPr/>
          <p:nvPr/>
        </p:nvSpPr>
        <p:spPr>
          <a:xfrm>
            <a:off x="1237829" y="1680003"/>
            <a:ext cx="304800" cy="1294164"/>
          </a:xfrm>
          <a:prstGeom prst="leftBrace">
            <a:avLst/>
          </a:prstGeom>
          <a:ln w="12700">
            <a:solidFill>
              <a:schemeClr val="tx2">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a:lstStyle/>
          <a:p>
            <a:endParaRPr lang="en-US">
              <a:solidFill>
                <a:srgbClr val="0000FF"/>
              </a:solidFill>
            </a:endParaRPr>
          </a:p>
        </p:txBody>
      </p:sp>
      <p:sp>
        <p:nvSpPr>
          <p:cNvPr id="9" name="TextBox 8"/>
          <p:cNvSpPr txBox="1"/>
          <p:nvPr/>
        </p:nvSpPr>
        <p:spPr>
          <a:xfrm>
            <a:off x="112529" y="2138185"/>
            <a:ext cx="1095273" cy="338554"/>
          </a:xfrm>
          <a:prstGeom prst="rect">
            <a:avLst/>
          </a:prstGeom>
          <a:noFill/>
        </p:spPr>
        <p:txBody>
          <a:bodyPr wrap="none" rtlCol="0">
            <a:spAutoFit/>
          </a:bodyPr>
          <a:lstStyle/>
          <a:p>
            <a:r>
              <a:rPr lang="en-US" sz="1600" dirty="0" err="1" smtClean="0">
                <a:latin typeface="Source Sans Pro Light"/>
                <a:cs typeface="Source Sans Pro Light"/>
              </a:rPr>
              <a:t>DataFrame</a:t>
            </a:r>
            <a:endParaRPr lang="en-US" sz="1600" dirty="0">
              <a:latin typeface="Source Sans Pro Light"/>
              <a:cs typeface="Source Sans Pro Light"/>
            </a:endParaRPr>
          </a:p>
        </p:txBody>
      </p:sp>
      <p:sp>
        <p:nvSpPr>
          <p:cNvPr id="10" name="TextBox 9"/>
          <p:cNvSpPr txBox="1"/>
          <p:nvPr/>
        </p:nvSpPr>
        <p:spPr>
          <a:xfrm>
            <a:off x="433723" y="3343601"/>
            <a:ext cx="556563" cy="338554"/>
          </a:xfrm>
          <a:prstGeom prst="rect">
            <a:avLst/>
          </a:prstGeom>
          <a:noFill/>
        </p:spPr>
        <p:txBody>
          <a:bodyPr wrap="none" rtlCol="0">
            <a:spAutoFit/>
          </a:bodyPr>
          <a:lstStyle/>
          <a:p>
            <a:r>
              <a:rPr lang="en-US" sz="1600" dirty="0" smtClean="0">
                <a:latin typeface="Source Sans Pro Light"/>
                <a:cs typeface="Source Sans Pro Light"/>
              </a:rPr>
              <a:t>RDD</a:t>
            </a:r>
            <a:endParaRPr lang="en-US" sz="1600" dirty="0">
              <a:latin typeface="Source Sans Pro Light"/>
              <a:cs typeface="Source Sans Pro Light"/>
            </a:endParaRPr>
          </a:p>
        </p:txBody>
      </p:sp>
    </p:spTree>
    <p:extLst>
      <p:ext uri="{BB962C8B-B14F-4D97-AF65-F5344CB8AC3E}">
        <p14:creationId xmlns:p14="http://schemas.microsoft.com/office/powerpoint/2010/main" val="1376062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Trends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06126231"/>
              </p:ext>
            </p:extLst>
          </p:nvPr>
        </p:nvGraphicFramePr>
        <p:xfrm>
          <a:off x="889949" y="1232865"/>
          <a:ext cx="1476444" cy="3513200"/>
        </p:xfrm>
        <a:graphic>
          <a:graphicData uri="http://schemas.openxmlformats.org/drawingml/2006/table">
            <a:tbl>
              <a:tblPr firstRow="1" bandRow="1">
                <a:tableStyleId>{2D5ABB26-0587-4C30-8999-92F81FD0307C}</a:tableStyleId>
              </a:tblPr>
              <a:tblGrid>
                <a:gridCol w="1476444"/>
              </a:tblGrid>
              <a:tr h="858955">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r>
              <a:tr h="936335">
                <a:tc>
                  <a:txBody>
                    <a:bodyPr/>
                    <a:lstStyle/>
                    <a:p>
                      <a:pPr algn="ctr"/>
                      <a:r>
                        <a:rPr lang="en-US" sz="2400" dirty="0" smtClean="0">
                          <a:solidFill>
                            <a:schemeClr val="tx2">
                              <a:lumMod val="75000"/>
                              <a:lumOff val="25000"/>
                            </a:schemeClr>
                          </a:solidFill>
                          <a:latin typeface="Source Sans Pro Light"/>
                          <a:cs typeface="Source Sans Pro Light"/>
                        </a:rPr>
                        <a:t>Storage</a:t>
                      </a:r>
                      <a:endParaRPr lang="en-US" sz="2400" dirty="0">
                        <a:solidFill>
                          <a:schemeClr val="tx2">
                            <a:lumMod val="75000"/>
                            <a:lumOff val="25000"/>
                          </a:schemeClr>
                        </a:solidFill>
                        <a:latin typeface="Source Sans Pro Light"/>
                        <a:cs typeface="Source Sans Pro Light"/>
                      </a:endParaRP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Network</a:t>
                      </a:r>
                      <a:endParaRPr lang="en-US" sz="2400" dirty="0">
                        <a:solidFill>
                          <a:schemeClr val="tx2">
                            <a:lumMod val="75000"/>
                            <a:lumOff val="25000"/>
                          </a:schemeClr>
                        </a:solidFill>
                        <a:latin typeface="Source Sans Pro Light"/>
                        <a:cs typeface="Source Sans Pro Light"/>
                      </a:endParaRP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CPU</a:t>
                      </a:r>
                      <a:endParaRPr lang="en-US" sz="2400" dirty="0">
                        <a:solidFill>
                          <a:schemeClr val="tx2">
                            <a:lumMod val="75000"/>
                            <a:lumOff val="25000"/>
                          </a:schemeClr>
                        </a:solidFill>
                        <a:latin typeface="Source Sans Pro Light"/>
                        <a:cs typeface="Source Sans Pro Light"/>
                      </a:endParaRPr>
                    </a:p>
                  </a:txBody>
                  <a:tcPr anchor="ctr"/>
                </a:tc>
              </a:tr>
            </a:tbl>
          </a:graphicData>
        </a:graphic>
      </p:graphicFrame>
    </p:spTree>
    <p:extLst>
      <p:ext uri="{BB962C8B-B14F-4D97-AF65-F5344CB8AC3E}">
        <p14:creationId xmlns:p14="http://schemas.microsoft.com/office/powerpoint/2010/main" val="294586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Trends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71068477"/>
              </p:ext>
            </p:extLst>
          </p:nvPr>
        </p:nvGraphicFramePr>
        <p:xfrm>
          <a:off x="889949" y="1232865"/>
          <a:ext cx="3551584" cy="3513200"/>
        </p:xfrm>
        <a:graphic>
          <a:graphicData uri="http://schemas.openxmlformats.org/drawingml/2006/table">
            <a:tbl>
              <a:tblPr firstRow="1" bandRow="1">
                <a:tableStyleId>{2D5ABB26-0587-4C30-8999-92F81FD0307C}</a:tableStyleId>
              </a:tblPr>
              <a:tblGrid>
                <a:gridCol w="1476444"/>
                <a:gridCol w="2075140"/>
              </a:tblGrid>
              <a:tr h="858955">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2010</a:t>
                      </a:r>
                      <a:endParaRPr lang="en-US" sz="2400" dirty="0">
                        <a:solidFill>
                          <a:schemeClr val="tx2">
                            <a:lumMod val="75000"/>
                            <a:lumOff val="25000"/>
                          </a:schemeClr>
                        </a:solidFill>
                        <a:latin typeface="Source Sans Pro Light"/>
                        <a:cs typeface="Source Sans Pro Light"/>
                      </a:endParaRPr>
                    </a:p>
                  </a:txBody>
                  <a:tcPr anchor="ctr"/>
                </a:tc>
              </a:tr>
              <a:tr h="936335">
                <a:tc>
                  <a:txBody>
                    <a:bodyPr/>
                    <a:lstStyle/>
                    <a:p>
                      <a:pPr algn="ctr"/>
                      <a:r>
                        <a:rPr lang="en-US" sz="2400" dirty="0" smtClean="0">
                          <a:solidFill>
                            <a:schemeClr val="tx2">
                              <a:lumMod val="75000"/>
                              <a:lumOff val="25000"/>
                            </a:schemeClr>
                          </a:solidFill>
                          <a:latin typeface="Source Sans Pro Light"/>
                          <a:cs typeface="Source Sans Pro Light"/>
                        </a:rPr>
                        <a:t>Storage</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50+MB/s</a:t>
                      </a:r>
                    </a:p>
                    <a:p>
                      <a:pPr algn="ctr"/>
                      <a:r>
                        <a:rPr lang="en-US" sz="2400" dirty="0" smtClean="0">
                          <a:solidFill>
                            <a:schemeClr val="tx2">
                              <a:lumMod val="75000"/>
                              <a:lumOff val="25000"/>
                            </a:schemeClr>
                          </a:solidFill>
                          <a:latin typeface="Source Sans Pro Light"/>
                          <a:cs typeface="Source Sans Pro Light"/>
                        </a:rPr>
                        <a:t>(HDD)</a:t>
                      </a:r>
                      <a:endParaRPr lang="en-US" sz="2400" dirty="0">
                        <a:solidFill>
                          <a:schemeClr val="tx2">
                            <a:lumMod val="75000"/>
                            <a:lumOff val="25000"/>
                          </a:schemeClr>
                        </a:solidFill>
                        <a:latin typeface="Source Sans Pro Light"/>
                        <a:cs typeface="Source Sans Pro Light"/>
                      </a:endParaRP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Network</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1Gbps</a:t>
                      </a:r>
                      <a:endParaRPr lang="en-US" sz="2400" dirty="0">
                        <a:solidFill>
                          <a:schemeClr val="tx2">
                            <a:lumMod val="75000"/>
                            <a:lumOff val="25000"/>
                          </a:schemeClr>
                        </a:solidFill>
                        <a:latin typeface="Source Sans Pro Light"/>
                        <a:cs typeface="Source Sans Pro Light"/>
                      </a:endParaRP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CPU</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~3GHz</a:t>
                      </a:r>
                      <a:endParaRPr lang="en-US" sz="2400" dirty="0">
                        <a:solidFill>
                          <a:schemeClr val="tx2">
                            <a:lumMod val="75000"/>
                            <a:lumOff val="25000"/>
                          </a:schemeClr>
                        </a:solidFill>
                        <a:latin typeface="Source Sans Pro Light"/>
                        <a:cs typeface="Source Sans Pro Light"/>
                      </a:endParaRPr>
                    </a:p>
                  </a:txBody>
                  <a:tcPr anchor="ctr"/>
                </a:tc>
              </a:tr>
            </a:tbl>
          </a:graphicData>
        </a:graphic>
      </p:graphicFrame>
    </p:spTree>
    <p:extLst>
      <p:ext uri="{BB962C8B-B14F-4D97-AF65-F5344CB8AC3E}">
        <p14:creationId xmlns:p14="http://schemas.microsoft.com/office/powerpoint/2010/main" val="418165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Trends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47937050"/>
              </p:ext>
            </p:extLst>
          </p:nvPr>
        </p:nvGraphicFramePr>
        <p:xfrm>
          <a:off x="889949" y="1232865"/>
          <a:ext cx="7633470" cy="3513200"/>
        </p:xfrm>
        <a:graphic>
          <a:graphicData uri="http://schemas.openxmlformats.org/drawingml/2006/table">
            <a:tbl>
              <a:tblPr firstRow="1" bandRow="1">
                <a:tableStyleId>{2D5ABB26-0587-4C30-8999-92F81FD0307C}</a:tableStyleId>
              </a:tblPr>
              <a:tblGrid>
                <a:gridCol w="1476444"/>
                <a:gridCol w="2075140"/>
                <a:gridCol w="2040943"/>
                <a:gridCol w="2040943"/>
              </a:tblGrid>
              <a:tr h="858955">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2010</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2015</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r>
              <a:tr h="936335">
                <a:tc>
                  <a:txBody>
                    <a:bodyPr/>
                    <a:lstStyle/>
                    <a:p>
                      <a:pPr algn="ctr"/>
                      <a:r>
                        <a:rPr lang="en-US" sz="2400" dirty="0" smtClean="0">
                          <a:solidFill>
                            <a:schemeClr val="tx2">
                              <a:lumMod val="75000"/>
                              <a:lumOff val="25000"/>
                            </a:schemeClr>
                          </a:solidFill>
                          <a:latin typeface="Source Sans Pro Light"/>
                          <a:cs typeface="Source Sans Pro Light"/>
                        </a:rPr>
                        <a:t>Storage</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50+MB/s</a:t>
                      </a:r>
                    </a:p>
                    <a:p>
                      <a:pPr algn="ctr"/>
                      <a:r>
                        <a:rPr lang="en-US" sz="2400" dirty="0" smtClean="0">
                          <a:solidFill>
                            <a:schemeClr val="tx2">
                              <a:lumMod val="50000"/>
                              <a:lumOff val="50000"/>
                            </a:schemeClr>
                          </a:solidFill>
                          <a:latin typeface="Source Sans Pro Light"/>
                          <a:cs typeface="Source Sans Pro Light"/>
                        </a:rPr>
                        <a:t>(HDD)</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500+MB/s</a:t>
                      </a:r>
                      <a:endParaRPr lang="en-US" sz="2400" baseline="0" dirty="0" smtClean="0">
                        <a:solidFill>
                          <a:schemeClr val="tx2">
                            <a:lumMod val="75000"/>
                            <a:lumOff val="25000"/>
                          </a:schemeClr>
                        </a:solidFill>
                        <a:latin typeface="Source Sans Pro Light"/>
                        <a:cs typeface="Source Sans Pro Light"/>
                      </a:endParaRPr>
                    </a:p>
                    <a:p>
                      <a:pPr algn="ctr"/>
                      <a:r>
                        <a:rPr lang="en-US" sz="2400" baseline="0" dirty="0" smtClean="0">
                          <a:solidFill>
                            <a:schemeClr val="tx2">
                              <a:lumMod val="75000"/>
                              <a:lumOff val="25000"/>
                            </a:schemeClr>
                          </a:solidFill>
                          <a:latin typeface="Source Sans Pro Light"/>
                          <a:cs typeface="Source Sans Pro Light"/>
                        </a:rPr>
                        <a:t>(SSD)</a:t>
                      </a:r>
                      <a:endParaRPr lang="en-US" sz="2400" dirty="0" smtClean="0">
                        <a:solidFill>
                          <a:schemeClr val="tx2">
                            <a:lumMod val="75000"/>
                            <a:lumOff val="25000"/>
                          </a:schemeClr>
                        </a:solidFill>
                        <a:latin typeface="Source Sans Pro Light"/>
                        <a:cs typeface="Source Sans Pro Light"/>
                      </a:endParaRPr>
                    </a:p>
                  </a:txBody>
                  <a:tcPr anchor="ctr"/>
                </a:tc>
                <a:tc>
                  <a:txBody>
                    <a:bodyPr/>
                    <a:lstStyle/>
                    <a:p>
                      <a:endParaRPr lang="en-US" dirty="0"/>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Network</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1Gbps</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10Gbps</a:t>
                      </a:r>
                      <a:endParaRPr lang="en-US" sz="2400" dirty="0">
                        <a:solidFill>
                          <a:schemeClr val="tx2">
                            <a:lumMod val="75000"/>
                            <a:lumOff val="25000"/>
                          </a:schemeClr>
                        </a:solidFill>
                        <a:latin typeface="Source Sans Pro Light"/>
                        <a:cs typeface="Source Sans Pro Light"/>
                      </a:endParaRPr>
                    </a:p>
                  </a:txBody>
                  <a:tcPr anchor="ctr"/>
                </a:tc>
                <a:tc>
                  <a:txBody>
                    <a:bodyPr/>
                    <a:lstStyle/>
                    <a:p>
                      <a:endParaRPr lang="en-US"/>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CPU</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~3GHz</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~3GHz</a:t>
                      </a:r>
                      <a:endParaRPr lang="en-US" sz="2400" dirty="0">
                        <a:solidFill>
                          <a:schemeClr val="tx2">
                            <a:lumMod val="75000"/>
                            <a:lumOff val="25000"/>
                          </a:schemeClr>
                        </a:solidFill>
                        <a:latin typeface="Source Sans Pro Light"/>
                        <a:cs typeface="Source Sans Pro Light"/>
                      </a:endParaRPr>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4284390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Trends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55893831"/>
              </p:ext>
            </p:extLst>
          </p:nvPr>
        </p:nvGraphicFramePr>
        <p:xfrm>
          <a:off x="889949" y="1232865"/>
          <a:ext cx="7633470" cy="3513200"/>
        </p:xfrm>
        <a:graphic>
          <a:graphicData uri="http://schemas.openxmlformats.org/drawingml/2006/table">
            <a:tbl>
              <a:tblPr firstRow="1" bandRow="1">
                <a:tableStyleId>{2D5ABB26-0587-4C30-8999-92F81FD0307C}</a:tableStyleId>
              </a:tblPr>
              <a:tblGrid>
                <a:gridCol w="1476444"/>
                <a:gridCol w="2075140"/>
                <a:gridCol w="2040943"/>
                <a:gridCol w="2040943"/>
              </a:tblGrid>
              <a:tr h="858955">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2010</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2015</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r>
              <a:tr h="936335">
                <a:tc>
                  <a:txBody>
                    <a:bodyPr/>
                    <a:lstStyle/>
                    <a:p>
                      <a:pPr algn="ctr"/>
                      <a:r>
                        <a:rPr lang="en-US" sz="2400" dirty="0" smtClean="0">
                          <a:solidFill>
                            <a:schemeClr val="tx2">
                              <a:lumMod val="75000"/>
                              <a:lumOff val="25000"/>
                            </a:schemeClr>
                          </a:solidFill>
                          <a:latin typeface="Source Sans Pro Light"/>
                          <a:cs typeface="Source Sans Pro Light"/>
                        </a:rPr>
                        <a:t>Storage</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50+MB/s</a:t>
                      </a:r>
                    </a:p>
                    <a:p>
                      <a:pPr algn="ctr"/>
                      <a:r>
                        <a:rPr lang="en-US" sz="2400" dirty="0" smtClean="0">
                          <a:solidFill>
                            <a:schemeClr val="tx2">
                              <a:lumMod val="50000"/>
                              <a:lumOff val="50000"/>
                            </a:schemeClr>
                          </a:solidFill>
                          <a:latin typeface="Source Sans Pro Light"/>
                          <a:cs typeface="Source Sans Pro Light"/>
                        </a:rPr>
                        <a:t>(HDD)</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500+MB/s</a:t>
                      </a:r>
                      <a:endParaRPr lang="en-US" sz="2400" baseline="0" dirty="0" smtClean="0">
                        <a:solidFill>
                          <a:schemeClr val="tx2">
                            <a:lumMod val="75000"/>
                            <a:lumOff val="25000"/>
                          </a:schemeClr>
                        </a:solidFill>
                        <a:latin typeface="Source Sans Pro Light"/>
                        <a:cs typeface="Source Sans Pro Light"/>
                      </a:endParaRPr>
                    </a:p>
                    <a:p>
                      <a:pPr algn="ctr"/>
                      <a:r>
                        <a:rPr lang="en-US" sz="2400" baseline="0" dirty="0" smtClean="0">
                          <a:solidFill>
                            <a:schemeClr val="tx2">
                              <a:lumMod val="75000"/>
                              <a:lumOff val="25000"/>
                            </a:schemeClr>
                          </a:solidFill>
                          <a:latin typeface="Source Sans Pro Light"/>
                          <a:cs typeface="Source Sans Pro Light"/>
                        </a:rPr>
                        <a:t>(SSD)</a:t>
                      </a:r>
                      <a:endParaRPr lang="en-US" sz="2400" dirty="0" smtClean="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10X</a:t>
                      </a: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Network</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1Gbps</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10Gbps</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10X</a:t>
                      </a:r>
                      <a:endParaRPr lang="en-US" sz="2400" dirty="0">
                        <a:solidFill>
                          <a:schemeClr val="tx2">
                            <a:lumMod val="75000"/>
                            <a:lumOff val="25000"/>
                          </a:schemeClr>
                        </a:solidFill>
                        <a:latin typeface="Source Sans Pro Light"/>
                        <a:cs typeface="Source Sans Pro Light"/>
                      </a:endParaRP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CPU</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~3GHz</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~3GHz</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sym typeface="Wingdings"/>
                        </a:rPr>
                        <a:t></a:t>
                      </a:r>
                      <a:endParaRPr lang="en-US" sz="2400" dirty="0">
                        <a:solidFill>
                          <a:schemeClr val="tx2">
                            <a:lumMod val="75000"/>
                            <a:lumOff val="25000"/>
                          </a:schemeClr>
                        </a:solidFill>
                        <a:latin typeface="Source Sans Pro Light"/>
                        <a:cs typeface="Source Sans Pro Light"/>
                      </a:endParaRPr>
                    </a:p>
                  </a:txBody>
                  <a:tcPr anchor="ctr"/>
                </a:tc>
              </a:tr>
            </a:tbl>
          </a:graphicData>
        </a:graphic>
      </p:graphicFrame>
    </p:spTree>
    <p:extLst>
      <p:ext uri="{BB962C8B-B14F-4D97-AF65-F5344CB8AC3E}">
        <p14:creationId xmlns:p14="http://schemas.microsoft.com/office/powerpoint/2010/main" val="37026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Tungsten</a:t>
            </a:r>
            <a:endParaRPr lang="en-US" dirty="0"/>
          </a:p>
        </p:txBody>
      </p:sp>
      <p:sp>
        <p:nvSpPr>
          <p:cNvPr id="3" name="Content Placeholder 2"/>
          <p:cNvSpPr>
            <a:spLocks noGrp="1"/>
          </p:cNvSpPr>
          <p:nvPr>
            <p:ph idx="1"/>
          </p:nvPr>
        </p:nvSpPr>
        <p:spPr/>
        <p:txBody>
          <a:bodyPr/>
          <a:lstStyle/>
          <a:p>
            <a:r>
              <a:rPr lang="en-US" dirty="0" smtClean="0"/>
              <a:t>Substantially speed up execution by optimizing CPU efficiency, via:</a:t>
            </a:r>
          </a:p>
          <a:p>
            <a:endParaRPr lang="en-US" dirty="0"/>
          </a:p>
          <a:p>
            <a:pPr marL="457200" indent="-457200">
              <a:buAutoNum type="arabicParenBoth"/>
            </a:pPr>
            <a:r>
              <a:rPr lang="en-US" dirty="0" smtClean="0"/>
              <a:t>Runtime code generation</a:t>
            </a:r>
          </a:p>
          <a:p>
            <a:pPr marL="457200" indent="-457200">
              <a:buAutoNum type="arabicParenBoth"/>
            </a:pPr>
            <a:r>
              <a:rPr lang="en-US" dirty="0" smtClean="0"/>
              <a:t>Exploiting cache locality</a:t>
            </a:r>
          </a:p>
          <a:p>
            <a:pPr marL="457200" indent="-457200">
              <a:buAutoNum type="arabicParenBoth"/>
            </a:pPr>
            <a:r>
              <a:rPr lang="en-US" dirty="0" smtClean="0"/>
              <a:t>Off-heap memory management</a:t>
            </a:r>
          </a:p>
        </p:txBody>
      </p:sp>
    </p:spTree>
    <p:extLst>
      <p:ext uri="{BB962C8B-B14F-4D97-AF65-F5344CB8AC3E}">
        <p14:creationId xmlns:p14="http://schemas.microsoft.com/office/powerpoint/2010/main" val="2304077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DataFrame</a:t>
            </a:r>
            <a:r>
              <a:rPr lang="en-US" dirty="0" smtClean="0"/>
              <a:t> to Tungsten</a:t>
            </a:r>
            <a:endParaRPr lang="en-US" dirty="0"/>
          </a:p>
        </p:txBody>
      </p:sp>
      <p:sp>
        <p:nvSpPr>
          <p:cNvPr id="6" name="Rectangle 5"/>
          <p:cNvSpPr/>
          <p:nvPr/>
        </p:nvSpPr>
        <p:spPr>
          <a:xfrm>
            <a:off x="284368" y="1382728"/>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Python</a:t>
            </a:r>
          </a:p>
          <a:p>
            <a:pPr algn="ctr"/>
            <a:r>
              <a:rPr lang="en-US" sz="1300" dirty="0" smtClean="0">
                <a:latin typeface="Source Sans Pro Light"/>
                <a:cs typeface="Source Sans Pro"/>
              </a:rPr>
              <a:t>DF</a:t>
            </a:r>
            <a:endParaRPr lang="en-US" sz="1300" dirty="0">
              <a:latin typeface="Source Sans Pro Light"/>
              <a:cs typeface="Source Sans Pro"/>
            </a:endParaRPr>
          </a:p>
        </p:txBody>
      </p:sp>
      <p:sp>
        <p:nvSpPr>
          <p:cNvPr id="7" name="Rounded Rectangle 6"/>
          <p:cNvSpPr/>
          <p:nvPr/>
        </p:nvSpPr>
        <p:spPr>
          <a:xfrm>
            <a:off x="1677623" y="2655919"/>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Logical Plan</a:t>
            </a:r>
            <a:endParaRPr lang="en-US" sz="1300" dirty="0">
              <a:latin typeface="Source Sans Pro Light"/>
              <a:cs typeface="Source Sans Pro"/>
            </a:endParaRPr>
          </a:p>
        </p:txBody>
      </p:sp>
      <p:cxnSp>
        <p:nvCxnSpPr>
          <p:cNvPr id="18" name="Straight Arrow Connector 17"/>
          <p:cNvCxnSpPr>
            <a:stCxn id="6" idx="2"/>
            <a:endCxn id="7" idx="0"/>
          </p:cNvCxnSpPr>
          <p:nvPr/>
        </p:nvCxnSpPr>
        <p:spPr>
          <a:xfrm>
            <a:off x="764416" y="1933885"/>
            <a:ext cx="1420545" cy="722034"/>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00503" y="1384242"/>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Java/</a:t>
            </a:r>
            <a:r>
              <a:rPr lang="en-US" sz="1300" dirty="0" err="1" smtClean="0">
                <a:latin typeface="Source Sans Pro Light"/>
                <a:cs typeface="Source Sans Pro"/>
              </a:rPr>
              <a:t>Scala</a:t>
            </a:r>
            <a:endParaRPr lang="en-US" sz="1300" dirty="0" smtClean="0">
              <a:latin typeface="Source Sans Pro Light"/>
              <a:cs typeface="Source Sans Pro"/>
            </a:endParaRPr>
          </a:p>
          <a:p>
            <a:pPr algn="ctr"/>
            <a:r>
              <a:rPr lang="en-US" sz="1300" dirty="0" smtClean="0">
                <a:latin typeface="Source Sans Pro Light"/>
                <a:cs typeface="Source Sans Pro"/>
              </a:rPr>
              <a:t>DF</a:t>
            </a:r>
            <a:endParaRPr lang="en-US" sz="1300" dirty="0">
              <a:latin typeface="Source Sans Pro Light"/>
              <a:cs typeface="Source Sans Pro"/>
            </a:endParaRPr>
          </a:p>
        </p:txBody>
      </p:sp>
      <p:sp>
        <p:nvSpPr>
          <p:cNvPr id="11" name="Rectangle 10"/>
          <p:cNvSpPr/>
          <p:nvPr/>
        </p:nvSpPr>
        <p:spPr>
          <a:xfrm>
            <a:off x="3085201" y="1385756"/>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R</a:t>
            </a:r>
          </a:p>
          <a:p>
            <a:pPr algn="ctr"/>
            <a:r>
              <a:rPr lang="en-US" sz="1300" dirty="0" smtClean="0">
                <a:latin typeface="Source Sans Pro Light"/>
                <a:cs typeface="Source Sans Pro"/>
              </a:rPr>
              <a:t>DF</a:t>
            </a:r>
            <a:endParaRPr lang="en-US" sz="1300" dirty="0">
              <a:latin typeface="Source Sans Pro Light"/>
              <a:cs typeface="Source Sans Pro"/>
            </a:endParaRPr>
          </a:p>
        </p:txBody>
      </p:sp>
      <p:cxnSp>
        <p:nvCxnSpPr>
          <p:cNvPr id="13" name="Straight Arrow Connector 12"/>
          <p:cNvCxnSpPr>
            <a:stCxn id="10" idx="2"/>
            <a:endCxn id="7" idx="0"/>
          </p:cNvCxnSpPr>
          <p:nvPr/>
        </p:nvCxnSpPr>
        <p:spPr>
          <a:xfrm>
            <a:off x="2180551" y="1935399"/>
            <a:ext cx="4410" cy="720520"/>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2"/>
            <a:endCxn id="7" idx="0"/>
          </p:cNvCxnSpPr>
          <p:nvPr/>
        </p:nvCxnSpPr>
        <p:spPr>
          <a:xfrm flipH="1">
            <a:off x="2184961" y="1936913"/>
            <a:ext cx="1380288" cy="71900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1683200" y="4050280"/>
            <a:ext cx="1014675" cy="612005"/>
          </a:xfrm>
          <a:prstGeom prst="roundRect">
            <a:avLst/>
          </a:prstGeom>
          <a:solidFill>
            <a:schemeClr val="accent1">
              <a:lumMod val="60000"/>
              <a:lumOff val="4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Tungsten</a:t>
            </a:r>
            <a:endParaRPr lang="en-US" sz="1300" dirty="0">
              <a:latin typeface="Source Sans Pro Light"/>
              <a:cs typeface="Source Sans Pro"/>
            </a:endParaRPr>
          </a:p>
          <a:p>
            <a:pPr algn="ctr"/>
            <a:r>
              <a:rPr lang="en-US" sz="1300" dirty="0">
                <a:latin typeface="Source Sans Pro Light"/>
                <a:cs typeface="Source Sans Pro"/>
              </a:rPr>
              <a:t>Execution</a:t>
            </a:r>
          </a:p>
        </p:txBody>
      </p:sp>
      <p:cxnSp>
        <p:nvCxnSpPr>
          <p:cNvPr id="21" name="Straight Arrow Connector 20"/>
          <p:cNvCxnSpPr>
            <a:stCxn id="7" idx="2"/>
            <a:endCxn id="17" idx="0"/>
          </p:cNvCxnSpPr>
          <p:nvPr/>
        </p:nvCxnSpPr>
        <p:spPr>
          <a:xfrm>
            <a:off x="2184961" y="3267924"/>
            <a:ext cx="5577" cy="78235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013789" y="3461956"/>
            <a:ext cx="3437159" cy="1200329"/>
          </a:xfrm>
          <a:prstGeom prst="rect">
            <a:avLst/>
          </a:prstGeom>
          <a:noFill/>
        </p:spPr>
        <p:txBody>
          <a:bodyPr wrap="none" rtlCol="0">
            <a:spAutoFit/>
          </a:bodyPr>
          <a:lstStyle/>
          <a:p>
            <a:r>
              <a:rPr lang="en-US" sz="2400" dirty="0" smtClean="0">
                <a:latin typeface="Source Sans Pro Light" charset="0"/>
                <a:ea typeface="Source Sans Pro Light" charset="0"/>
                <a:cs typeface="Source Sans Pro Light" charset="0"/>
              </a:rPr>
              <a:t>Initial phase in Spark 1.5</a:t>
            </a:r>
          </a:p>
          <a:p>
            <a:endParaRPr lang="en-US" sz="2400" dirty="0">
              <a:latin typeface="Source Sans Pro Light" charset="0"/>
              <a:ea typeface="Source Sans Pro Light" charset="0"/>
              <a:cs typeface="Source Sans Pro Light" charset="0"/>
            </a:endParaRPr>
          </a:p>
          <a:p>
            <a:r>
              <a:rPr lang="en-US" sz="2400" dirty="0" smtClean="0">
                <a:latin typeface="Source Sans Pro Light" charset="0"/>
                <a:ea typeface="Source Sans Pro Light" charset="0"/>
                <a:cs typeface="Source Sans Pro Light" charset="0"/>
              </a:rPr>
              <a:t>More work coming in 2016</a:t>
            </a:r>
            <a:endParaRPr lang="en-US" sz="24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881538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0"/>
            <a:ext cx="8850312" cy="857250"/>
          </a:xfrm>
        </p:spPr>
        <p:txBody>
          <a:bodyPr/>
          <a:lstStyle/>
          <a:p>
            <a:r>
              <a:rPr lang="en-US" dirty="0" smtClean="0"/>
              <a:t>NYC Taxi 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802102"/>
              </p:ext>
            </p:extLst>
          </p:nvPr>
        </p:nvGraphicFramePr>
        <p:xfrm>
          <a:off x="169863" y="768743"/>
          <a:ext cx="8850312" cy="4304964"/>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ed Rectangle 5"/>
          <p:cNvSpPr/>
          <p:nvPr/>
        </p:nvSpPr>
        <p:spPr>
          <a:xfrm>
            <a:off x="4879497" y="1424198"/>
            <a:ext cx="4264503" cy="3584772"/>
          </a:xfrm>
          <a:prstGeom prst="roundRect">
            <a:avLst/>
          </a:prstGeom>
          <a:noFill/>
          <a:ln w="28575">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35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smtClean="0"/>
              <a:t>Transitioning </a:t>
            </a:r>
            <a:r>
              <a:rPr lang="en-US" sz="4400" dirty="0"/>
              <a:t>from traditional data warehouses to Spark SQL</a:t>
            </a:r>
          </a:p>
        </p:txBody>
      </p:sp>
    </p:spTree>
    <p:extLst>
      <p:ext uri="{BB962C8B-B14F-4D97-AF65-F5344CB8AC3E}">
        <p14:creationId xmlns:p14="http://schemas.microsoft.com/office/powerpoint/2010/main" val="1713761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8461375" y="4781550"/>
            <a:ext cx="558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r" eaLnBrk="1"/>
            <a:fld id="{01558D03-3430-5A41-87EE-45244EE25B2C}" type="slidenum">
              <a:rPr lang="en-US" altLang="en-US" sz="1200">
                <a:solidFill>
                  <a:srgbClr val="606060"/>
                </a:solidFill>
                <a:latin typeface="Source Sans Pro Light" charset="0"/>
                <a:sym typeface="Source Sans Pro Light" charset="0"/>
              </a:rPr>
              <a:pPr algn="r" eaLnBrk="1"/>
              <a:t>19</a:t>
            </a:fld>
            <a:endParaRPr lang="en-US" altLang="en-US">
              <a:latin typeface="Source Sans Pro Light" charset="0"/>
              <a:sym typeface="Source Sans Pro Light" charset="0"/>
            </a:endParaRPr>
          </a:p>
        </p:txBody>
      </p:sp>
      <p:sp>
        <p:nvSpPr>
          <p:cNvPr id="46082" name="Rectangle 2"/>
          <p:cNvSpPr>
            <a:spLocks noGrp="1" noChangeArrowheads="1"/>
          </p:cNvSpPr>
          <p:nvPr>
            <p:ph type="title"/>
          </p:nvPr>
        </p:nvSpPr>
        <p:spPr>
          <a:xfrm>
            <a:off x="254000" y="206375"/>
            <a:ext cx="8559800" cy="993775"/>
          </a:xfrm>
        </p:spPr>
        <p:txBody>
          <a:bodyPr/>
          <a:lstStyle/>
          <a:p>
            <a:pPr eaLnBrk="1"/>
            <a:r>
              <a:rPr lang="en-US" altLang="en-US">
                <a:ea typeface="ＭＳ Ｐゴシック" charset="-128"/>
              </a:rPr>
              <a:t>Transitioning to the Cloud</a:t>
            </a:r>
            <a:endParaRPr lang="en-US" altLang="en-US" sz="1800">
              <a:solidFill>
                <a:srgbClr val="000000"/>
              </a:solidFill>
              <a:ea typeface="ＭＳ Ｐゴシック" charset="-128"/>
            </a:endParaRPr>
          </a:p>
        </p:txBody>
      </p:sp>
      <p:sp>
        <p:nvSpPr>
          <p:cNvPr id="46083" name="Rectangle 3"/>
          <p:cNvSpPr>
            <a:spLocks noGrp="1" noChangeArrowheads="1"/>
          </p:cNvSpPr>
          <p:nvPr>
            <p:ph type="body" idx="4294967295"/>
          </p:nvPr>
        </p:nvSpPr>
        <p:spPr>
          <a:xfrm>
            <a:off x="1084263" y="1200150"/>
            <a:ext cx="7234237" cy="2570163"/>
          </a:xfrm>
        </p:spPr>
        <p:txBody>
          <a:bodyPr/>
          <a:lstStyle/>
          <a:p>
            <a:pPr marL="0" indent="0" defTabSz="374650" eaLnBrk="1">
              <a:spcBef>
                <a:spcPts val="400"/>
              </a:spcBef>
              <a:buSzTx/>
              <a:buFontTx/>
              <a:buNone/>
            </a:pPr>
            <a:r>
              <a:rPr lang="en-US" altLang="en-US" sz="1900" i="1">
                <a:ea typeface="ＭＳ Ｐゴシック" charset="-128"/>
              </a:rPr>
              <a:t>Beth Israel Deaconess Medical Center is increasingly moving to cloud infrastructure services with the hopes of closing its data center when the hospital's lease is up in the next five years. </a:t>
            </a:r>
            <a:r>
              <a:rPr lang="en-US" altLang="en-US" sz="1900" i="1">
                <a:latin typeface="Source Sans Pro Semibold" charset="0"/>
                <a:ea typeface="ＭＳ Ｐゴシック" charset="-128"/>
                <a:sym typeface="Source Sans Pro Semibold" charset="0"/>
              </a:rPr>
              <a:t>CIO John Halamka</a:t>
            </a:r>
            <a:r>
              <a:rPr lang="en-US" altLang="en-US" sz="1900" i="1">
                <a:ea typeface="ＭＳ Ｐゴシック" charset="-128"/>
              </a:rPr>
              <a:t> says he's decommissioning HP and Dell servers as he moves more of his compute workloads to Amazon Web Services, where he's currently using 30 virtual machines to test and develop new applications. "It is no longer cost effective to deal with server hosting ourselves because our challenge isn't real estate, it's power and cooling," he says.</a:t>
            </a:r>
            <a:endParaRPr lang="en-US" altLang="en-US" sz="1800">
              <a:solidFill>
                <a:srgbClr val="000000"/>
              </a:solidFill>
              <a:ea typeface="ＭＳ Ｐゴシック" charset="-128"/>
            </a:endParaRPr>
          </a:p>
        </p:txBody>
      </p:sp>
    </p:spTree>
    <p:extLst>
      <p:ext uri="{BB962C8B-B14F-4D97-AF65-F5344CB8AC3E}">
        <p14:creationId xmlns:p14="http://schemas.microsoft.com/office/powerpoint/2010/main" val="26162147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Denny Lee</a:t>
            </a:r>
            <a:endParaRPr lang="en-US" dirty="0"/>
          </a:p>
        </p:txBody>
      </p:sp>
      <p:sp>
        <p:nvSpPr>
          <p:cNvPr id="4" name="Content Placeholder 2"/>
          <p:cNvSpPr>
            <a:spLocks noGrp="1"/>
          </p:cNvSpPr>
          <p:nvPr>
            <p:ph idx="1"/>
          </p:nvPr>
        </p:nvSpPr>
        <p:spPr>
          <a:xfrm>
            <a:off x="2217218" y="1063625"/>
            <a:ext cx="6344155" cy="3654032"/>
          </a:xfrm>
        </p:spPr>
        <p:txBody>
          <a:bodyPr>
            <a:noAutofit/>
          </a:bodyPr>
          <a:lstStyle/>
          <a:p>
            <a:pPr marL="0" indent="0">
              <a:buNone/>
            </a:pPr>
            <a:r>
              <a:rPr lang="en-US" sz="2000" dirty="0" smtClean="0">
                <a:latin typeface="Source Sans Pro Light" charset="0"/>
                <a:ea typeface="Source Sans Pro Light" charset="0"/>
                <a:cs typeface="Source Sans Pro Light" charset="0"/>
              </a:rPr>
              <a:t>Technology Evangelist, Databricks (Working with Spark since v0.5)</a:t>
            </a:r>
          </a:p>
          <a:p>
            <a:pPr marL="0" indent="0">
              <a:buNone/>
            </a:pPr>
            <a:endParaRPr lang="en-US" sz="1200" dirty="0" smtClean="0">
              <a:latin typeface="Source Sans Pro Light" charset="0"/>
              <a:ea typeface="Source Sans Pro Light" charset="0"/>
              <a:cs typeface="Source Sans Pro Light" charset="0"/>
            </a:endParaRPr>
          </a:p>
          <a:p>
            <a:pPr marL="0" indent="0">
              <a:buNone/>
            </a:pPr>
            <a:r>
              <a:rPr lang="en-US" sz="2000" dirty="0" smtClean="0">
                <a:latin typeface="Source Sans Pro Light" charset="0"/>
                <a:ea typeface="Source Sans Pro Light" charset="0"/>
                <a:cs typeface="Source Sans Pro Light" charset="0"/>
              </a:rPr>
              <a:t>Former:</a:t>
            </a:r>
          </a:p>
          <a:p>
            <a:pPr>
              <a:buFont typeface="Arial" charset="0"/>
              <a:buChar char="•"/>
            </a:pPr>
            <a:r>
              <a:rPr lang="en-US" sz="2000" dirty="0" smtClean="0">
                <a:latin typeface="Source Sans Pro Light" charset="0"/>
                <a:ea typeface="Source Sans Pro Light" charset="0"/>
                <a:cs typeface="Source Sans Pro Light" charset="0"/>
              </a:rPr>
              <a:t>Senior Director of Data Sciences Engineering at Concur (now part of SAP)</a:t>
            </a:r>
          </a:p>
          <a:p>
            <a:pPr>
              <a:buFont typeface="Arial" charset="0"/>
              <a:buChar char="•"/>
            </a:pPr>
            <a:r>
              <a:rPr lang="en-US" sz="2000" dirty="0" smtClean="0">
                <a:latin typeface="Source Sans Pro Light" charset="0"/>
                <a:ea typeface="Source Sans Pro Light" charset="0"/>
                <a:cs typeface="Source Sans Pro Light" charset="0"/>
              </a:rPr>
              <a:t>Principal Program Manager at Microsoft</a:t>
            </a:r>
          </a:p>
          <a:p>
            <a:pPr marL="0" indent="0"/>
            <a:endParaRPr lang="en-US" sz="1200" dirty="0">
              <a:latin typeface="Source Sans Pro Light" charset="0"/>
              <a:ea typeface="Source Sans Pro Light" charset="0"/>
              <a:cs typeface="Source Sans Pro Light" charset="0"/>
            </a:endParaRPr>
          </a:p>
          <a:p>
            <a:pPr marL="0" indent="0">
              <a:buNone/>
            </a:pPr>
            <a:r>
              <a:rPr lang="en-US" sz="2000" dirty="0" smtClean="0">
                <a:latin typeface="Source Sans Pro Light" charset="0"/>
                <a:ea typeface="Source Sans Pro Light" charset="0"/>
                <a:cs typeface="Source Sans Pro Light" charset="0"/>
              </a:rPr>
              <a:t>Hands-on Data Engineer, Architect more than 15y developer internet-scale infrastructure  for both on-premises and cloud including Bing’s Audience Insights, Yahoo’s 24TB SSAS cube, and Isotope Incubation Team (</a:t>
            </a:r>
            <a:r>
              <a:rPr lang="en-US" sz="2000" dirty="0" err="1" smtClean="0">
                <a:latin typeface="Source Sans Pro Light" charset="0"/>
                <a:ea typeface="Source Sans Pro Light" charset="0"/>
                <a:cs typeface="Source Sans Pro Light" charset="0"/>
              </a:rPr>
              <a:t>HDInsight</a:t>
            </a:r>
            <a:r>
              <a:rPr lang="en-US" sz="2000" dirty="0" smtClean="0">
                <a:latin typeface="Source Sans Pro Light" charset="0"/>
                <a:ea typeface="Source Sans Pro Light" charset="0"/>
                <a:cs typeface="Source Sans Pro Light" charset="0"/>
              </a:rPr>
              <a:t>)</a:t>
            </a:r>
            <a:endParaRPr lang="en-US" sz="2000" dirty="0">
              <a:latin typeface="Source Sans Pro Light" charset="0"/>
              <a:ea typeface="Source Sans Pro Light" charset="0"/>
              <a:cs typeface="Source Sans Pro Light"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94" y="1063625"/>
            <a:ext cx="1694520" cy="1694520"/>
          </a:xfrm>
          <a:prstGeom prst="rect">
            <a:avLst/>
          </a:prstGeom>
        </p:spPr>
      </p:pic>
    </p:spTree>
    <p:extLst>
      <p:ext uri="{BB962C8B-B14F-4D97-AF65-F5344CB8AC3E}">
        <p14:creationId xmlns:p14="http://schemas.microsoft.com/office/powerpoint/2010/main" val="97466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p:cNvSpPr>
          <p:nvPr/>
        </p:nvSpPr>
        <p:spPr bwMode="auto">
          <a:xfrm>
            <a:off x="8461375" y="4781550"/>
            <a:ext cx="558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r" eaLnBrk="1"/>
            <a:fld id="{A6CA4E9D-F760-054B-841C-D850C2889EA8}" type="slidenum">
              <a:rPr lang="en-US" altLang="en-US" sz="1200">
                <a:solidFill>
                  <a:srgbClr val="606060"/>
                </a:solidFill>
                <a:latin typeface="Source Sans Pro Light" charset="0"/>
                <a:sym typeface="Source Sans Pro Light" charset="0"/>
              </a:rPr>
              <a:pPr algn="r" eaLnBrk="1"/>
              <a:t>20</a:t>
            </a:fld>
            <a:endParaRPr lang="en-US" altLang="en-US">
              <a:latin typeface="Source Sans Pro Light" charset="0"/>
              <a:sym typeface="Source Sans Pro Light" charset="0"/>
            </a:endParaRPr>
          </a:p>
        </p:txBody>
      </p:sp>
      <p:sp>
        <p:nvSpPr>
          <p:cNvPr id="48130" name="Rectangle 2"/>
          <p:cNvSpPr>
            <a:spLocks noGrp="1" noChangeArrowheads="1"/>
          </p:cNvSpPr>
          <p:nvPr>
            <p:ph type="title"/>
          </p:nvPr>
        </p:nvSpPr>
        <p:spPr>
          <a:xfrm>
            <a:off x="254000" y="206375"/>
            <a:ext cx="8559800" cy="993775"/>
          </a:xfrm>
        </p:spPr>
        <p:txBody>
          <a:bodyPr/>
          <a:lstStyle/>
          <a:p>
            <a:pPr eaLnBrk="1"/>
            <a:r>
              <a:rPr lang="en-US" altLang="en-US">
                <a:ea typeface="ＭＳ Ｐゴシック" charset="-128"/>
              </a:rPr>
              <a:t>Transitioning to the Cloud</a:t>
            </a:r>
            <a:endParaRPr lang="en-US" altLang="en-US" sz="1800">
              <a:solidFill>
                <a:srgbClr val="000000"/>
              </a:solidFill>
              <a:ea typeface="ＭＳ Ｐゴシック" charset="-128"/>
            </a:endParaRPr>
          </a:p>
        </p:txBody>
      </p:sp>
      <p:sp>
        <p:nvSpPr>
          <p:cNvPr id="48131" name="Rectangle 3"/>
          <p:cNvSpPr>
            <a:spLocks noGrp="1" noChangeArrowheads="1"/>
          </p:cNvSpPr>
          <p:nvPr>
            <p:ph type="body" idx="4294967295"/>
          </p:nvPr>
        </p:nvSpPr>
        <p:spPr>
          <a:xfrm>
            <a:off x="457200" y="1200150"/>
            <a:ext cx="8229600" cy="3943350"/>
          </a:xfrm>
        </p:spPr>
        <p:txBody>
          <a:bodyPr/>
          <a:lstStyle/>
          <a:p>
            <a:pPr eaLnBrk="1"/>
            <a:r>
              <a:rPr lang="en-US" altLang="en-US">
                <a:ea typeface="ＭＳ Ｐゴシック" charset="-128"/>
              </a:rPr>
              <a:t>Need time for engineers, analysts, and data scientists to learn how to build for the cloud</a:t>
            </a:r>
          </a:p>
          <a:p>
            <a:pPr eaLnBrk="1"/>
            <a:endParaRPr lang="en-US" altLang="en-US">
              <a:ea typeface="ＭＳ Ｐゴシック" charset="-128"/>
            </a:endParaRPr>
          </a:p>
          <a:p>
            <a:pPr eaLnBrk="1"/>
            <a:r>
              <a:rPr lang="en-US" altLang="en-US">
                <a:ea typeface="ＭＳ Ｐゴシック" charset="-128"/>
              </a:rPr>
              <a:t>Build for security right from start – process heavy, a lot of documentation, audits / reviews</a:t>
            </a:r>
          </a:p>
          <a:p>
            <a:pPr eaLnBrk="1"/>
            <a:endParaRPr lang="en-US" altLang="en-US">
              <a:ea typeface="ＭＳ Ｐゴシック" charset="-128"/>
            </a:endParaRPr>
          </a:p>
          <a:p>
            <a:pPr eaLnBrk="1"/>
            <a:r>
              <a:rPr lang="en-US" altLang="en-US">
                <a:ea typeface="ＭＳ Ｐゴシック" charset="-128"/>
              </a:rPr>
              <a:t>Differentiating data engineers and engineers (REST APIs, services, elasticity, etc.) </a:t>
            </a:r>
          </a:p>
        </p:txBody>
      </p:sp>
    </p:spTree>
    <p:extLst>
      <p:ext uri="{BB962C8B-B14F-4D97-AF65-F5344CB8AC3E}">
        <p14:creationId xmlns:p14="http://schemas.microsoft.com/office/powerpoint/2010/main" val="89191060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8461375" y="4781550"/>
            <a:ext cx="558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r" eaLnBrk="1"/>
            <a:fld id="{AC0E0B3E-3993-8440-BDD9-EED3F4761BB2}" type="slidenum">
              <a:rPr lang="en-US" altLang="en-US" sz="1200">
                <a:solidFill>
                  <a:srgbClr val="606060"/>
                </a:solidFill>
                <a:latin typeface="Source Sans Pro Light" charset="0"/>
                <a:sym typeface="Source Sans Pro Light" charset="0"/>
              </a:rPr>
              <a:pPr algn="r" eaLnBrk="1"/>
              <a:t>21</a:t>
            </a:fld>
            <a:endParaRPr lang="en-US" altLang="en-US">
              <a:latin typeface="Source Sans Pro Light" charset="0"/>
              <a:sym typeface="Source Sans Pro Light" charset="0"/>
            </a:endParaRPr>
          </a:p>
        </p:txBody>
      </p:sp>
      <p:sp>
        <p:nvSpPr>
          <p:cNvPr id="49154" name="Rectangle 2"/>
          <p:cNvSpPr>
            <a:spLocks noGrp="1" noChangeArrowheads="1"/>
          </p:cNvSpPr>
          <p:nvPr>
            <p:ph type="title"/>
          </p:nvPr>
        </p:nvSpPr>
        <p:spPr>
          <a:xfrm>
            <a:off x="254000" y="206375"/>
            <a:ext cx="8559800" cy="993775"/>
          </a:xfrm>
        </p:spPr>
        <p:txBody>
          <a:bodyPr/>
          <a:lstStyle/>
          <a:p>
            <a:pPr eaLnBrk="1"/>
            <a:r>
              <a:rPr lang="en-US" altLang="en-US">
                <a:ea typeface="ＭＳ Ｐゴシック" charset="-128"/>
              </a:rPr>
              <a:t>Transitioning to Spark</a:t>
            </a:r>
            <a:endParaRPr lang="en-US" altLang="en-US" sz="1800">
              <a:solidFill>
                <a:srgbClr val="000000"/>
              </a:solidFill>
              <a:ea typeface="ＭＳ Ｐゴシック" charset="-128"/>
            </a:endParaRPr>
          </a:p>
        </p:txBody>
      </p:sp>
      <p:sp>
        <p:nvSpPr>
          <p:cNvPr id="49155" name="Rectangle 3"/>
          <p:cNvSpPr>
            <a:spLocks noGrp="1" noChangeArrowheads="1"/>
          </p:cNvSpPr>
          <p:nvPr>
            <p:ph type="body" idx="4294967295"/>
          </p:nvPr>
        </p:nvSpPr>
        <p:spPr>
          <a:xfrm>
            <a:off x="457200" y="1200150"/>
            <a:ext cx="8229600" cy="3943350"/>
          </a:xfrm>
        </p:spPr>
        <p:txBody>
          <a:bodyPr/>
          <a:lstStyle/>
          <a:p>
            <a:pPr eaLnBrk="1"/>
            <a:r>
              <a:rPr lang="en-US" altLang="en-US">
                <a:ea typeface="ＭＳ Ｐゴシック" charset="-128"/>
              </a:rPr>
              <a:t>No more stored procedures or indexes</a:t>
            </a:r>
          </a:p>
          <a:p>
            <a:pPr lvl="1" eaLnBrk="1"/>
            <a:r>
              <a:rPr lang="en-US" altLang="en-US"/>
              <a:t>Good for Spark SQL, services design</a:t>
            </a:r>
          </a:p>
          <a:p>
            <a:pPr eaLnBrk="1"/>
            <a:endParaRPr lang="en-US" altLang="en-US">
              <a:ea typeface="ＭＳ Ｐゴシック" charset="-128"/>
            </a:endParaRPr>
          </a:p>
          <a:p>
            <a:pPr eaLnBrk="1"/>
            <a:r>
              <a:rPr lang="en-US" altLang="en-US">
                <a:ea typeface="ＭＳ Ｐゴシック" charset="-128"/>
              </a:rPr>
              <a:t>Prototype, prototype, prototype </a:t>
            </a:r>
          </a:p>
          <a:p>
            <a:pPr lvl="1" eaLnBrk="1"/>
            <a:r>
              <a:rPr lang="en-US" altLang="en-US"/>
              <a:t>Leverage existing languages and skill sets </a:t>
            </a:r>
          </a:p>
          <a:p>
            <a:pPr lvl="1" eaLnBrk="1"/>
            <a:r>
              <a:rPr lang="en-US" altLang="en-US"/>
              <a:t>Leverage the MOOCs and other Spark training</a:t>
            </a:r>
          </a:p>
          <a:p>
            <a:pPr lvl="1" eaLnBrk="1"/>
            <a:r>
              <a:rPr lang="en-US" altLang="en-US"/>
              <a:t>Break down the silos of data engineers, engineers, data scientists, and analysts</a:t>
            </a:r>
          </a:p>
        </p:txBody>
      </p:sp>
    </p:spTree>
    <p:extLst>
      <p:ext uri="{BB962C8B-B14F-4D97-AF65-F5344CB8AC3E}">
        <p14:creationId xmlns:p14="http://schemas.microsoft.com/office/powerpoint/2010/main" val="90564856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p:cNvSpPr>
          <p:nvPr/>
        </p:nvSpPr>
        <p:spPr bwMode="auto">
          <a:xfrm>
            <a:off x="8461375" y="4781550"/>
            <a:ext cx="558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r" eaLnBrk="1"/>
            <a:fld id="{5477C486-AAB7-AF4C-9A29-070D06D8AF33}" type="slidenum">
              <a:rPr lang="en-US" altLang="en-US" sz="1200">
                <a:solidFill>
                  <a:srgbClr val="606060"/>
                </a:solidFill>
                <a:latin typeface="Source Sans Pro Light" charset="0"/>
                <a:sym typeface="Source Sans Pro Light" charset="0"/>
              </a:rPr>
              <a:pPr algn="r" eaLnBrk="1"/>
              <a:t>22</a:t>
            </a:fld>
            <a:endParaRPr lang="en-US" altLang="en-US">
              <a:latin typeface="Source Sans Pro Light" charset="0"/>
              <a:sym typeface="Source Sans Pro Light" charset="0"/>
            </a:endParaRPr>
          </a:p>
        </p:txBody>
      </p:sp>
      <p:sp>
        <p:nvSpPr>
          <p:cNvPr id="50178" name="Rectangle 2"/>
          <p:cNvSpPr>
            <a:spLocks noGrp="1" noChangeArrowheads="1"/>
          </p:cNvSpPr>
          <p:nvPr>
            <p:ph type="title"/>
          </p:nvPr>
        </p:nvSpPr>
        <p:spPr>
          <a:xfrm>
            <a:off x="254000" y="206375"/>
            <a:ext cx="8559800" cy="993775"/>
          </a:xfrm>
        </p:spPr>
        <p:txBody>
          <a:bodyPr/>
          <a:lstStyle/>
          <a:p>
            <a:pPr eaLnBrk="1"/>
            <a:r>
              <a:rPr lang="en-US" altLang="en-US">
                <a:ea typeface="ＭＳ Ｐゴシック" charset="-128"/>
              </a:rPr>
              <a:t>Transitioning DW to Spark</a:t>
            </a:r>
            <a:endParaRPr lang="en-US" altLang="en-US" sz="1800">
              <a:solidFill>
                <a:srgbClr val="000000"/>
              </a:solidFill>
              <a:ea typeface="ＭＳ Ｐゴシック" charset="-128"/>
            </a:endParaRPr>
          </a:p>
        </p:txBody>
      </p:sp>
      <p:sp>
        <p:nvSpPr>
          <p:cNvPr id="50179" name="Rectangle 3"/>
          <p:cNvSpPr>
            <a:spLocks noGrp="1" noChangeArrowheads="1"/>
          </p:cNvSpPr>
          <p:nvPr>
            <p:ph type="body" idx="4294967295"/>
          </p:nvPr>
        </p:nvSpPr>
        <p:spPr>
          <a:xfrm>
            <a:off x="457200" y="1200150"/>
            <a:ext cx="8229600" cy="3429000"/>
          </a:xfrm>
        </p:spPr>
        <p:txBody>
          <a:bodyPr/>
          <a:lstStyle/>
          <a:p>
            <a:pPr eaLnBrk="1"/>
            <a:r>
              <a:rPr lang="en-US" altLang="en-US" sz="2000">
                <a:ea typeface="ＭＳ Ｐゴシック" charset="-128"/>
              </a:rPr>
              <a:t>Understand Partitioning, Broadcast Joins, and Parquet</a:t>
            </a:r>
          </a:p>
          <a:p>
            <a:pPr eaLnBrk="1"/>
            <a:endParaRPr lang="en-US" altLang="en-US" sz="2000">
              <a:ea typeface="ＭＳ Ｐゴシック" charset="-128"/>
            </a:endParaRPr>
          </a:p>
          <a:p>
            <a:pPr eaLnBrk="1"/>
            <a:r>
              <a:rPr lang="en-US" altLang="en-US" sz="2000">
                <a:ea typeface="ＭＳ Ｐゴシック" charset="-128"/>
              </a:rPr>
              <a:t>Not all Hive functions are available in Spark (99% of the time that is okay) due to Hive context</a:t>
            </a:r>
          </a:p>
          <a:p>
            <a:pPr eaLnBrk="1"/>
            <a:endParaRPr lang="en-US" altLang="en-US" sz="2000">
              <a:ea typeface="ＭＳ Ｐゴシック" charset="-128"/>
            </a:endParaRPr>
          </a:p>
          <a:p>
            <a:pPr eaLnBrk="1"/>
            <a:r>
              <a:rPr lang="en-US" altLang="en-US" sz="2000">
                <a:ea typeface="ＭＳ Ｐゴシック" charset="-128"/>
              </a:rPr>
              <a:t>Don’t limit yourself to build star-schemas / snowflake schemas</a:t>
            </a:r>
          </a:p>
          <a:p>
            <a:pPr eaLnBrk="1"/>
            <a:endParaRPr lang="en-US" altLang="en-US" sz="2000">
              <a:ea typeface="ＭＳ Ｐゴシック" charset="-128"/>
            </a:endParaRPr>
          </a:p>
          <a:p>
            <a:pPr eaLnBrk="1"/>
            <a:r>
              <a:rPr lang="en-US" altLang="en-US" sz="2000">
                <a:ea typeface="ＭＳ Ｐゴシック" charset="-128"/>
              </a:rPr>
              <a:t>Expand outside of traditional DW: machine learning, streaming</a:t>
            </a:r>
          </a:p>
        </p:txBody>
      </p:sp>
    </p:spTree>
    <p:extLst>
      <p:ext uri="{BB962C8B-B14F-4D97-AF65-F5344CB8AC3E}">
        <p14:creationId xmlns:p14="http://schemas.microsoft.com/office/powerpoint/2010/main" val="201875843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t>Python vs. Scala: which one is better?</a:t>
            </a:r>
          </a:p>
        </p:txBody>
      </p:sp>
    </p:spTree>
    <p:extLst>
      <p:ext uri="{BB962C8B-B14F-4D97-AF65-F5344CB8AC3E}">
        <p14:creationId xmlns:p14="http://schemas.microsoft.com/office/powerpoint/2010/main" val="1944741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 depends....</a:t>
            </a:r>
            <a:endParaRPr lang="en-US" dirty="0"/>
          </a:p>
        </p:txBody>
      </p:sp>
    </p:spTree>
    <p:extLst>
      <p:ext uri="{BB962C8B-B14F-4D97-AF65-F5344CB8AC3E}">
        <p14:creationId xmlns:p14="http://schemas.microsoft.com/office/powerpoint/2010/main" val="146748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Parity Across Languages</a:t>
            </a:r>
            <a:endParaRPr lang="en-US" dirty="0"/>
          </a:p>
        </p:txBody>
      </p:sp>
      <p:graphicFrame>
        <p:nvGraphicFramePr>
          <p:cNvPr id="4" name="Content Placeholder 4"/>
          <p:cNvGraphicFramePr>
            <a:graphicFrameLocks noGrp="1"/>
          </p:cNvGraphicFramePr>
          <p:nvPr>
            <p:ph idx="1"/>
            <p:extLst/>
          </p:nvPr>
        </p:nvGraphicFramePr>
        <p:xfrm>
          <a:off x="169863" y="1312863"/>
          <a:ext cx="8850312" cy="3732103"/>
        </p:xfrm>
        <a:graphic>
          <a:graphicData uri="http://schemas.openxmlformats.org/drawingml/2006/chart">
            <c:chart xmlns:c="http://schemas.openxmlformats.org/drawingml/2006/chart" xmlns:r="http://schemas.openxmlformats.org/officeDocument/2006/relationships" r:id="rId2"/>
          </a:graphicData>
        </a:graphic>
      </p:graphicFrame>
      <p:sp>
        <p:nvSpPr>
          <p:cNvPr id="6" name="Left Brace 5"/>
          <p:cNvSpPr/>
          <p:nvPr/>
        </p:nvSpPr>
        <p:spPr>
          <a:xfrm>
            <a:off x="1238147" y="3191201"/>
            <a:ext cx="304800" cy="651101"/>
          </a:xfrm>
          <a:prstGeom prst="leftBrace">
            <a:avLst/>
          </a:prstGeom>
          <a:ln w="12700">
            <a:solidFill>
              <a:srgbClr val="606060"/>
            </a:solidFill>
          </a:ln>
          <a:effectLst/>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 name="Left Brace 7"/>
          <p:cNvSpPr/>
          <p:nvPr/>
        </p:nvSpPr>
        <p:spPr>
          <a:xfrm>
            <a:off x="1237829" y="1680003"/>
            <a:ext cx="304800" cy="1294164"/>
          </a:xfrm>
          <a:prstGeom prst="leftBrace">
            <a:avLst/>
          </a:prstGeom>
          <a:ln w="12700">
            <a:solidFill>
              <a:schemeClr val="tx2">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a:lstStyle/>
          <a:p>
            <a:endParaRPr lang="en-US">
              <a:solidFill>
                <a:srgbClr val="0000FF"/>
              </a:solidFill>
            </a:endParaRPr>
          </a:p>
        </p:txBody>
      </p:sp>
      <p:sp>
        <p:nvSpPr>
          <p:cNvPr id="9" name="TextBox 8"/>
          <p:cNvSpPr txBox="1"/>
          <p:nvPr/>
        </p:nvSpPr>
        <p:spPr>
          <a:xfrm>
            <a:off x="112529" y="2138185"/>
            <a:ext cx="1095273" cy="338554"/>
          </a:xfrm>
          <a:prstGeom prst="rect">
            <a:avLst/>
          </a:prstGeom>
          <a:noFill/>
        </p:spPr>
        <p:txBody>
          <a:bodyPr wrap="none" rtlCol="0">
            <a:spAutoFit/>
          </a:bodyPr>
          <a:lstStyle/>
          <a:p>
            <a:r>
              <a:rPr lang="en-US" sz="1600" dirty="0" err="1" smtClean="0">
                <a:latin typeface="Source Sans Pro Light"/>
                <a:cs typeface="Source Sans Pro Light"/>
              </a:rPr>
              <a:t>DataFrame</a:t>
            </a:r>
            <a:endParaRPr lang="en-US" sz="1600" dirty="0">
              <a:latin typeface="Source Sans Pro Light"/>
              <a:cs typeface="Source Sans Pro Light"/>
            </a:endParaRPr>
          </a:p>
        </p:txBody>
      </p:sp>
      <p:sp>
        <p:nvSpPr>
          <p:cNvPr id="10" name="TextBox 9"/>
          <p:cNvSpPr txBox="1"/>
          <p:nvPr/>
        </p:nvSpPr>
        <p:spPr>
          <a:xfrm>
            <a:off x="433723" y="3343601"/>
            <a:ext cx="556563" cy="338554"/>
          </a:xfrm>
          <a:prstGeom prst="rect">
            <a:avLst/>
          </a:prstGeom>
          <a:noFill/>
        </p:spPr>
        <p:txBody>
          <a:bodyPr wrap="none" rtlCol="0">
            <a:spAutoFit/>
          </a:bodyPr>
          <a:lstStyle/>
          <a:p>
            <a:r>
              <a:rPr lang="en-US" sz="1600" dirty="0" smtClean="0">
                <a:latin typeface="Source Sans Pro Light"/>
                <a:cs typeface="Source Sans Pro Light"/>
              </a:rPr>
              <a:t>RDD</a:t>
            </a:r>
            <a:endParaRPr lang="en-US" sz="1600" dirty="0">
              <a:latin typeface="Source Sans Pro Light"/>
              <a:cs typeface="Source Sans Pro Light"/>
            </a:endParaRPr>
          </a:p>
        </p:txBody>
      </p:sp>
    </p:spTree>
    <p:extLst>
      <p:ext uri="{BB962C8B-B14F-4D97-AF65-F5344CB8AC3E}">
        <p14:creationId xmlns:p14="http://schemas.microsoft.com/office/powerpoint/2010/main" val="1142240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Rule of Thumb</a:t>
            </a:r>
            <a:endParaRPr lang="en-US" dirty="0"/>
          </a:p>
        </p:txBody>
      </p:sp>
      <p:sp>
        <p:nvSpPr>
          <p:cNvPr id="3" name="Content Placeholder 2"/>
          <p:cNvSpPr>
            <a:spLocks noGrp="1"/>
          </p:cNvSpPr>
          <p:nvPr>
            <p:ph idx="1"/>
          </p:nvPr>
        </p:nvSpPr>
        <p:spPr>
          <a:xfrm>
            <a:off x="169863" y="1159114"/>
            <a:ext cx="8850312" cy="3394075"/>
          </a:xfrm>
        </p:spPr>
        <p:txBody>
          <a:bodyPr/>
          <a:lstStyle/>
          <a:p>
            <a:pPr>
              <a:buFont typeface="Arial" charset="0"/>
              <a:buChar char="•"/>
            </a:pPr>
            <a:r>
              <a:rPr lang="en-US" dirty="0" smtClean="0"/>
              <a:t>Data Engineer: Go with Scala</a:t>
            </a:r>
          </a:p>
          <a:p>
            <a:pPr lvl="1">
              <a:buFont typeface="Arial" charset="0"/>
              <a:buChar char="•"/>
            </a:pPr>
            <a:r>
              <a:rPr lang="en-US" dirty="0" smtClean="0"/>
              <a:t>Spark is built in Scala and best way to understand internals, contribute to project</a:t>
            </a:r>
          </a:p>
          <a:p>
            <a:pPr>
              <a:buFont typeface="Arial" charset="0"/>
              <a:buChar char="•"/>
            </a:pPr>
            <a:r>
              <a:rPr lang="en-US" dirty="0" smtClean="0"/>
              <a:t>Data Scientist: Go with Python (or R)</a:t>
            </a:r>
          </a:p>
          <a:p>
            <a:pPr lvl="1">
              <a:buFont typeface="Arial" charset="0"/>
              <a:buChar char="•"/>
            </a:pPr>
            <a:r>
              <a:rPr lang="en-US" dirty="0" smtClean="0"/>
              <a:t>So many libraries available for data sciences work</a:t>
            </a:r>
          </a:p>
          <a:p>
            <a:pPr lvl="1">
              <a:buFont typeface="Arial" charset="0"/>
              <a:buChar char="•"/>
            </a:pPr>
            <a:r>
              <a:rPr lang="en-US" dirty="0" smtClean="0"/>
              <a:t>Better visualizations</a:t>
            </a:r>
          </a:p>
          <a:p>
            <a:pPr>
              <a:buFont typeface="Arial" charset="0"/>
              <a:buChar char="•"/>
            </a:pPr>
            <a:r>
              <a:rPr lang="en-US" dirty="0" smtClean="0"/>
              <a:t>Note, this is changing rather quickly, e.g.:</a:t>
            </a:r>
          </a:p>
          <a:p>
            <a:pPr lvl="1">
              <a:buFont typeface="Arial" charset="0"/>
              <a:buChar char="•"/>
            </a:pPr>
            <a:r>
              <a:rPr lang="en-US" dirty="0"/>
              <a:t>M</a:t>
            </a:r>
            <a:r>
              <a:rPr lang="en-US" dirty="0" smtClean="0"/>
              <a:t>ore visualizations being available for Scala</a:t>
            </a:r>
          </a:p>
          <a:p>
            <a:pPr lvl="1">
              <a:buFont typeface="Arial" charset="0"/>
              <a:buChar char="•"/>
            </a:pPr>
            <a:r>
              <a:rPr lang="en-US" dirty="0" err="1" smtClean="0"/>
              <a:t>Tensorflow</a:t>
            </a:r>
            <a:r>
              <a:rPr lang="en-US" dirty="0" smtClean="0"/>
              <a:t> with Python</a:t>
            </a:r>
          </a:p>
          <a:p>
            <a:pPr marL="457200" lvl="1" indent="0">
              <a:buNone/>
            </a:pPr>
            <a:endParaRPr lang="en-US" dirty="0"/>
          </a:p>
        </p:txBody>
      </p:sp>
    </p:spTree>
    <p:extLst>
      <p:ext uri="{BB962C8B-B14F-4D97-AF65-F5344CB8AC3E}">
        <p14:creationId xmlns:p14="http://schemas.microsoft.com/office/powerpoint/2010/main" val="193973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200" dirty="0" smtClean="0"/>
              <a:t>Apache Spark 1.6:</a:t>
            </a:r>
            <a:br>
              <a:rPr lang="en-US" sz="4200" dirty="0" smtClean="0"/>
            </a:br>
            <a:r>
              <a:rPr lang="en-US" sz="3600" dirty="0" smtClean="0"/>
              <a:t>What is included?</a:t>
            </a:r>
            <a:endParaRPr lang="en-US" sz="4200" dirty="0"/>
          </a:p>
        </p:txBody>
      </p:sp>
    </p:spTree>
    <p:extLst>
      <p:ext uri="{BB962C8B-B14F-4D97-AF65-F5344CB8AC3E}">
        <p14:creationId xmlns:p14="http://schemas.microsoft.com/office/powerpoint/2010/main" val="4168186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 of Spark 1.6</a:t>
            </a:r>
            <a:endParaRPr lang="en-US" dirty="0"/>
          </a:p>
        </p:txBody>
      </p:sp>
      <p:sp>
        <p:nvSpPr>
          <p:cNvPr id="3" name="Content Placeholder 2"/>
          <p:cNvSpPr>
            <a:spLocks noGrp="1"/>
          </p:cNvSpPr>
          <p:nvPr>
            <p:ph idx="1"/>
          </p:nvPr>
        </p:nvSpPr>
        <p:spPr>
          <a:xfrm>
            <a:off x="283222" y="1063625"/>
            <a:ext cx="8235176" cy="3394075"/>
          </a:xfrm>
        </p:spPr>
        <p:txBody>
          <a:bodyPr/>
          <a:lstStyle/>
          <a:p>
            <a:pPr>
              <a:buFont typeface="Arial" charset="0"/>
              <a:buChar char="•"/>
            </a:pPr>
            <a:r>
              <a:rPr lang="en-US" sz="1600" b="1" dirty="0">
                <a:latin typeface="Source Sans Pro Light" charset="0"/>
                <a:ea typeface="Source Sans Pro Light" charset="0"/>
                <a:cs typeface="Source Sans Pro Light" charset="0"/>
              </a:rPr>
              <a:t>SPARK-11787 Parquet Performance </a:t>
            </a:r>
            <a:r>
              <a:rPr lang="en-US" sz="1600" dirty="0">
                <a:latin typeface="Source Sans Pro Light" charset="0"/>
                <a:ea typeface="Source Sans Pro Light" charset="0"/>
                <a:cs typeface="Source Sans Pro Light" charset="0"/>
              </a:rPr>
              <a:t>- Improve Parquet scan performance when using flat schemas</a:t>
            </a:r>
            <a:r>
              <a:rPr lang="en-US" sz="1600" dirty="0" smtClean="0">
                <a:latin typeface="Source Sans Pro Light" charset="0"/>
                <a:ea typeface="Source Sans Pro Light" charset="0"/>
                <a:cs typeface="Source Sans Pro Light" charset="0"/>
              </a:rPr>
              <a:t>.</a:t>
            </a:r>
          </a:p>
          <a:p>
            <a:pPr>
              <a:buFont typeface="Arial" charset="0"/>
              <a:buChar char="•"/>
            </a:pPr>
            <a:r>
              <a:rPr lang="en-US" sz="1600" b="1" dirty="0" smtClean="0">
                <a:latin typeface="Source Sans Pro Light" charset="0"/>
                <a:ea typeface="Source Sans Pro Light" charset="0"/>
                <a:cs typeface="Source Sans Pro Light" charset="0"/>
              </a:rPr>
              <a:t>SPARK-10810 </a:t>
            </a:r>
            <a:r>
              <a:rPr lang="en-US" sz="1600" b="1" dirty="0">
                <a:latin typeface="Source Sans Pro Light" charset="0"/>
                <a:ea typeface="Source Sans Pro Light" charset="0"/>
                <a:cs typeface="Source Sans Pro Light" charset="0"/>
              </a:rPr>
              <a:t>Session Management</a:t>
            </a:r>
            <a:r>
              <a:rPr lang="en-US" sz="1600" dirty="0">
                <a:latin typeface="Source Sans Pro Light" charset="0"/>
                <a:ea typeface="Source Sans Pro Light" charset="0"/>
                <a:cs typeface="Source Sans Pro Light" charset="0"/>
              </a:rPr>
              <a:t> - Multiple users of the thrift (JDBC/ODBC) server now have isolated sessions including their own default database (</a:t>
            </a:r>
            <a:r>
              <a:rPr lang="en-US" sz="1600" dirty="0" err="1">
                <a:latin typeface="Source Sans Pro Light" charset="0"/>
                <a:ea typeface="Source Sans Pro Light" charset="0"/>
                <a:cs typeface="Source Sans Pro Light" charset="0"/>
              </a:rPr>
              <a:t>i.e</a:t>
            </a:r>
            <a:r>
              <a:rPr lang="en-US" sz="1600" dirty="0">
                <a:latin typeface="Source Sans Pro Light" charset="0"/>
                <a:ea typeface="Source Sans Pro Light" charset="0"/>
                <a:cs typeface="Source Sans Pro Light" charset="0"/>
              </a:rPr>
              <a:t> USE </a:t>
            </a:r>
            <a:r>
              <a:rPr lang="en-US" sz="1600" dirty="0" err="1">
                <a:latin typeface="Source Sans Pro Light" charset="0"/>
                <a:ea typeface="Source Sans Pro Light" charset="0"/>
                <a:cs typeface="Source Sans Pro Light" charset="0"/>
              </a:rPr>
              <a:t>mydb</a:t>
            </a:r>
            <a:r>
              <a:rPr lang="en-US" sz="1600" dirty="0">
                <a:latin typeface="Source Sans Pro Light" charset="0"/>
                <a:ea typeface="Source Sans Pro Light" charset="0"/>
                <a:cs typeface="Source Sans Pro Light" charset="0"/>
              </a:rPr>
              <a:t>) even on shared clusters</a:t>
            </a:r>
            <a:r>
              <a:rPr lang="en-US" sz="1600" dirty="0" smtClean="0">
                <a:latin typeface="Source Sans Pro Light" charset="0"/>
                <a:ea typeface="Source Sans Pro Light" charset="0"/>
                <a:cs typeface="Source Sans Pro Light" charset="0"/>
              </a:rPr>
              <a:t>.</a:t>
            </a:r>
          </a:p>
          <a:p>
            <a:pPr>
              <a:buFont typeface="Arial" charset="0"/>
              <a:buChar char="•"/>
            </a:pPr>
            <a:r>
              <a:rPr lang="en-US" sz="1600" b="1" dirty="0" smtClean="0">
                <a:latin typeface="Source Sans Pro Light" charset="0"/>
                <a:ea typeface="Source Sans Pro Light" charset="0"/>
                <a:cs typeface="Source Sans Pro Light" charset="0"/>
              </a:rPr>
              <a:t>SPARK-9999  </a:t>
            </a:r>
            <a:r>
              <a:rPr lang="en-US" sz="1600" b="1" dirty="0">
                <a:latin typeface="Source Sans Pro Light" charset="0"/>
                <a:ea typeface="Source Sans Pro Light" charset="0"/>
                <a:cs typeface="Source Sans Pro Light" charset="0"/>
              </a:rPr>
              <a:t>Dataset API</a:t>
            </a:r>
            <a:r>
              <a:rPr lang="en-US" sz="1600" dirty="0">
                <a:latin typeface="Source Sans Pro Light" charset="0"/>
                <a:ea typeface="Source Sans Pro Light" charset="0"/>
                <a:cs typeface="Source Sans Pro Light" charset="0"/>
              </a:rPr>
              <a:t> - A new, experimental type-safe API (similar to RDDs) that performs many operations on serialized binary data and code generation (i.e. Project Tungsten</a:t>
            </a:r>
            <a:r>
              <a:rPr lang="en-US" sz="1600" dirty="0" smtClean="0">
                <a:latin typeface="Source Sans Pro Light" charset="0"/>
                <a:ea typeface="Source Sans Pro Light" charset="0"/>
                <a:cs typeface="Source Sans Pro Light" charset="0"/>
              </a:rPr>
              <a:t>)</a:t>
            </a:r>
          </a:p>
          <a:p>
            <a:pPr>
              <a:buFont typeface="Arial" charset="0"/>
              <a:buChar char="•"/>
            </a:pPr>
            <a:r>
              <a:rPr lang="en-US" sz="1600" b="1" dirty="0" smtClean="0">
                <a:latin typeface="Source Sans Pro Light" charset="0"/>
                <a:ea typeface="Source Sans Pro Light" charset="0"/>
                <a:cs typeface="Source Sans Pro Light" charset="0"/>
              </a:rPr>
              <a:t>SPARK-10000 </a:t>
            </a:r>
            <a:r>
              <a:rPr lang="en-US" sz="1600" b="1" dirty="0">
                <a:latin typeface="Source Sans Pro Light" charset="0"/>
                <a:ea typeface="Source Sans Pro Light" charset="0"/>
                <a:cs typeface="Source Sans Pro Light" charset="0"/>
              </a:rPr>
              <a:t>Unified Memory Management </a:t>
            </a:r>
            <a:r>
              <a:rPr lang="en-US" sz="1600" dirty="0">
                <a:latin typeface="Source Sans Pro Light" charset="0"/>
                <a:ea typeface="Source Sans Pro Light" charset="0"/>
                <a:cs typeface="Source Sans Pro Light" charset="0"/>
              </a:rPr>
              <a:t>- Shared memory for execution and caching instead of exclusive division of the regions</a:t>
            </a:r>
            <a:r>
              <a:rPr lang="en-US" sz="1600" dirty="0" smtClean="0">
                <a:latin typeface="Source Sans Pro Light" charset="0"/>
                <a:ea typeface="Source Sans Pro Light" charset="0"/>
                <a:cs typeface="Source Sans Pro Light" charset="0"/>
              </a:rPr>
              <a:t>.</a:t>
            </a:r>
          </a:p>
          <a:p>
            <a:pPr>
              <a:buFont typeface="Arial" charset="0"/>
              <a:buChar char="•"/>
            </a:pPr>
            <a:r>
              <a:rPr lang="en-US" sz="1600" b="1" dirty="0" smtClean="0">
                <a:latin typeface="Source Sans Pro Light" charset="0"/>
                <a:ea typeface="Source Sans Pro Light" charset="0"/>
                <a:cs typeface="Source Sans Pro Light" charset="0"/>
              </a:rPr>
              <a:t>SPARK-10978 </a:t>
            </a:r>
            <a:r>
              <a:rPr lang="en-US" sz="1600" b="1" dirty="0" err="1">
                <a:latin typeface="Source Sans Pro Light" charset="0"/>
                <a:ea typeface="Source Sans Pro Light" charset="0"/>
                <a:cs typeface="Source Sans Pro Light" charset="0"/>
              </a:rPr>
              <a:t>Datasource</a:t>
            </a:r>
            <a:r>
              <a:rPr lang="en-US" sz="1600" b="1" dirty="0">
                <a:latin typeface="Source Sans Pro Light" charset="0"/>
                <a:ea typeface="Source Sans Pro Light" charset="0"/>
                <a:cs typeface="Source Sans Pro Light" charset="0"/>
              </a:rPr>
              <a:t> API Avoid Double Filter </a:t>
            </a:r>
            <a:r>
              <a:rPr lang="en-US" sz="1600" dirty="0">
                <a:latin typeface="Source Sans Pro Light" charset="0"/>
                <a:ea typeface="Source Sans Pro Light" charset="0"/>
                <a:cs typeface="Source Sans Pro Light" charset="0"/>
              </a:rPr>
              <a:t>- When implementing a </a:t>
            </a:r>
            <a:r>
              <a:rPr lang="en-US" sz="1600" dirty="0" err="1">
                <a:latin typeface="Source Sans Pro Light" charset="0"/>
                <a:ea typeface="Source Sans Pro Light" charset="0"/>
                <a:cs typeface="Source Sans Pro Light" charset="0"/>
              </a:rPr>
              <a:t>datasource</a:t>
            </a:r>
            <a:r>
              <a:rPr lang="en-US" sz="1600" dirty="0">
                <a:latin typeface="Source Sans Pro Light" charset="0"/>
                <a:ea typeface="Source Sans Pro Light" charset="0"/>
                <a:cs typeface="Source Sans Pro Light" charset="0"/>
              </a:rPr>
              <a:t> with filter pushdown, developers can now tell Spark SQL to avoid double evaluating a pushed-down filter</a:t>
            </a:r>
            <a:r>
              <a:rPr lang="en-US" sz="1600" dirty="0" smtClean="0">
                <a:latin typeface="Source Sans Pro Light" charset="0"/>
                <a:ea typeface="Source Sans Pro Light" charset="0"/>
                <a:cs typeface="Source Sans Pro Light" charset="0"/>
              </a:rPr>
              <a:t>.</a:t>
            </a:r>
          </a:p>
          <a:p>
            <a:pPr>
              <a:buFont typeface="Arial" charset="0"/>
              <a:buChar char="•"/>
            </a:pPr>
            <a:r>
              <a:rPr lang="en-US" sz="1600" b="1" dirty="0" smtClean="0">
                <a:latin typeface="Source Sans Pro Light" charset="0"/>
                <a:ea typeface="Source Sans Pro Light" charset="0"/>
                <a:cs typeface="Source Sans Pro Light" charset="0"/>
              </a:rPr>
              <a:t>SPARK-2629  </a:t>
            </a:r>
            <a:r>
              <a:rPr lang="en-US" sz="1600" b="1" dirty="0">
                <a:latin typeface="Source Sans Pro Light" charset="0"/>
                <a:ea typeface="Source Sans Pro Light" charset="0"/>
                <a:cs typeface="Source Sans Pro Light" charset="0"/>
              </a:rPr>
              <a:t>New improved state management</a:t>
            </a:r>
            <a:r>
              <a:rPr lang="en-US" sz="1600" dirty="0">
                <a:latin typeface="Source Sans Pro Light" charset="0"/>
                <a:ea typeface="Source Sans Pro Light" charset="0"/>
                <a:cs typeface="Source Sans Pro Light" charset="0"/>
              </a:rPr>
              <a:t> - </a:t>
            </a:r>
            <a:r>
              <a:rPr lang="en-US" sz="1600" dirty="0" err="1">
                <a:latin typeface="Source Sans Pro Light" charset="0"/>
                <a:ea typeface="Source Sans Pro Light" charset="0"/>
                <a:cs typeface="Source Sans Pro Light" charset="0"/>
              </a:rPr>
              <a:t>trackStateByKey</a:t>
            </a:r>
            <a:r>
              <a:rPr lang="en-US" sz="1600" dirty="0">
                <a:latin typeface="Source Sans Pro Light" charset="0"/>
                <a:ea typeface="Source Sans Pro Light" charset="0"/>
                <a:cs typeface="Source Sans Pro Light" charset="0"/>
              </a:rPr>
              <a:t> - a </a:t>
            </a:r>
            <a:r>
              <a:rPr lang="en-US" sz="1600" dirty="0" err="1">
                <a:latin typeface="Source Sans Pro Light" charset="0"/>
                <a:ea typeface="Source Sans Pro Light" charset="0"/>
                <a:cs typeface="Source Sans Pro Light" charset="0"/>
              </a:rPr>
              <a:t>DStream</a:t>
            </a:r>
            <a:r>
              <a:rPr lang="en-US" sz="1600" dirty="0">
                <a:latin typeface="Source Sans Pro Light" charset="0"/>
                <a:ea typeface="Source Sans Pro Light" charset="0"/>
                <a:cs typeface="Source Sans Pro Light" charset="0"/>
              </a:rPr>
              <a:t> transformation for </a:t>
            </a:r>
            <a:r>
              <a:rPr lang="en-US" sz="1600" dirty="0" err="1">
                <a:latin typeface="Source Sans Pro Light" charset="0"/>
                <a:ea typeface="Source Sans Pro Light" charset="0"/>
                <a:cs typeface="Source Sans Pro Light" charset="0"/>
              </a:rPr>
              <a:t>stateful</a:t>
            </a:r>
            <a:r>
              <a:rPr lang="en-US" sz="1600" dirty="0">
                <a:latin typeface="Source Sans Pro Light" charset="0"/>
                <a:ea typeface="Source Sans Pro Light" charset="0"/>
                <a:cs typeface="Source Sans Pro Light" charset="0"/>
              </a:rPr>
              <a:t> stream processing, supersedes </a:t>
            </a:r>
            <a:r>
              <a:rPr lang="en-US" sz="1600" dirty="0" err="1">
                <a:latin typeface="Source Sans Pro Light" charset="0"/>
                <a:ea typeface="Source Sans Pro Light" charset="0"/>
                <a:cs typeface="Source Sans Pro Light" charset="0"/>
              </a:rPr>
              <a:t>updateStateByKey</a:t>
            </a:r>
            <a:r>
              <a:rPr lang="en-US" sz="1600" dirty="0">
                <a:latin typeface="Source Sans Pro Light" charset="0"/>
                <a:ea typeface="Source Sans Pro Light" charset="0"/>
                <a:cs typeface="Source Sans Pro Light" charset="0"/>
              </a:rPr>
              <a:t> in functionality and performance.</a:t>
            </a:r>
          </a:p>
        </p:txBody>
      </p:sp>
    </p:spTree>
    <p:extLst>
      <p:ext uri="{BB962C8B-B14F-4D97-AF65-F5344CB8AC3E}">
        <p14:creationId xmlns:p14="http://schemas.microsoft.com/office/powerpoint/2010/main" val="1507298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200" dirty="0" smtClean="0"/>
              <a:t>Dataset API</a:t>
            </a:r>
            <a:br>
              <a:rPr lang="en-US" sz="4200" dirty="0" smtClean="0"/>
            </a:br>
            <a:r>
              <a:rPr lang="en-US" sz="3200" dirty="0" smtClean="0"/>
              <a:t>SPARK-9999</a:t>
            </a:r>
            <a:endParaRPr lang="en-US" sz="4200" dirty="0"/>
          </a:p>
        </p:txBody>
      </p:sp>
    </p:spTree>
    <p:extLst>
      <p:ext uri="{BB962C8B-B14F-4D97-AF65-F5344CB8AC3E}">
        <p14:creationId xmlns:p14="http://schemas.microsoft.com/office/powerpoint/2010/main" val="30469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3300"/>
            <a:ext cx="91598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Title 1"/>
          <p:cNvSpPr>
            <a:spLocks noGrp="1"/>
          </p:cNvSpPr>
          <p:nvPr>
            <p:ph type="title"/>
          </p:nvPr>
        </p:nvSpPr>
        <p:spPr/>
        <p:txBody>
          <a:bodyPr/>
          <a:lstStyle/>
          <a:p>
            <a:r>
              <a:rPr lang="en-US" altLang="en-US" sz="2800">
                <a:ea typeface="ＭＳ Ｐゴシック" charset="-128"/>
              </a:rPr>
              <a:t>We are Databricks, the company behind Spark</a:t>
            </a:r>
          </a:p>
        </p:txBody>
      </p:sp>
      <p:sp>
        <p:nvSpPr>
          <p:cNvPr id="63" name="Rectangle 62"/>
          <p:cNvSpPr/>
          <p:nvPr/>
        </p:nvSpPr>
        <p:spPr>
          <a:xfrm>
            <a:off x="1506538" y="1077913"/>
            <a:ext cx="2894012" cy="919162"/>
          </a:xfrm>
          <a:prstGeom prst="rect">
            <a:avLst/>
          </a:prstGeom>
          <a:noFill/>
        </p:spPr>
        <p:txBody>
          <a:bodyPr anchor="ctr"/>
          <a:lstStyle/>
          <a:p>
            <a:pPr marL="111125">
              <a:defRPr/>
            </a:pPr>
            <a:r>
              <a:rPr lang="en-US" dirty="0">
                <a:solidFill>
                  <a:schemeClr val="accent4"/>
                </a:solidFill>
                <a:latin typeface="Source Sans Pro Light"/>
              </a:rPr>
              <a:t>Founded by the creators of Apache Spark in 2013</a:t>
            </a:r>
          </a:p>
        </p:txBody>
      </p:sp>
      <p:pic>
        <p:nvPicPr>
          <p:cNvPr id="52228" name="Picture 2" descr="C:\Users\andrew\Desktop\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298575"/>
            <a:ext cx="9350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5876925" y="1077913"/>
            <a:ext cx="2895600" cy="919162"/>
          </a:xfrm>
          <a:prstGeom prst="rect">
            <a:avLst/>
          </a:prstGeom>
          <a:noFill/>
        </p:spPr>
        <p:txBody>
          <a:bodyPr anchor="ctr"/>
          <a:lstStyle/>
          <a:p>
            <a:pPr marL="230188">
              <a:defRPr/>
            </a:pPr>
            <a:r>
              <a:rPr lang="en-US" dirty="0">
                <a:solidFill>
                  <a:schemeClr val="accent4"/>
                </a:solidFill>
                <a:latin typeface="Source Sans Pro Light"/>
              </a:rPr>
              <a:t>Share of Spark code contributed by Databricks</a:t>
            </a:r>
          </a:p>
          <a:p>
            <a:pPr marL="230188">
              <a:defRPr/>
            </a:pPr>
            <a:r>
              <a:rPr lang="en-US" dirty="0">
                <a:solidFill>
                  <a:schemeClr val="accent4"/>
                </a:solidFill>
                <a:latin typeface="Source Sans Pro Light"/>
              </a:rPr>
              <a:t>in 2014</a:t>
            </a:r>
          </a:p>
        </p:txBody>
      </p:sp>
      <p:sp>
        <p:nvSpPr>
          <p:cNvPr id="79" name="Rectangle 78"/>
          <p:cNvSpPr/>
          <p:nvPr/>
        </p:nvSpPr>
        <p:spPr>
          <a:xfrm>
            <a:off x="4797425" y="1211263"/>
            <a:ext cx="1262063" cy="684212"/>
          </a:xfrm>
          <a:prstGeom prst="rect">
            <a:avLst/>
          </a:prstGeom>
        </p:spPr>
        <p:txBody>
          <a:bodyPr>
            <a:spAutoFit/>
          </a:bodyPr>
          <a:lstStyle/>
          <a:p>
            <a:pPr algn="ctr">
              <a:lnSpc>
                <a:spcPct val="120000"/>
              </a:lnSpc>
              <a:defRPr/>
            </a:pPr>
            <a:r>
              <a:rPr lang="en-US" altLang="en-US" sz="3200" dirty="0">
                <a:solidFill>
                  <a:schemeClr val="accent4"/>
                </a:solidFill>
                <a:latin typeface="Newslab Book" pitchFamily="50" charset="0"/>
                <a:cs typeface="Newslab Thin"/>
              </a:rPr>
              <a:t>75%</a:t>
            </a:r>
          </a:p>
        </p:txBody>
      </p:sp>
      <p:cxnSp>
        <p:nvCxnSpPr>
          <p:cNvPr id="43009" name="Straight Connector 43008"/>
          <p:cNvCxnSpPr/>
          <p:nvPr/>
        </p:nvCxnSpPr>
        <p:spPr>
          <a:xfrm>
            <a:off x="1536700" y="1095375"/>
            <a:ext cx="0" cy="884238"/>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018213" y="1095375"/>
            <a:ext cx="0" cy="884238"/>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2233" name="Slide Number Placeholder 3"/>
          <p:cNvSpPr>
            <a:spLocks noGrp="1"/>
          </p:cNvSpPr>
          <p:nvPr>
            <p:ph type="sldNum" sz="quarter" idx="4294967295"/>
          </p:nvPr>
        </p:nvSpPr>
        <p:spPr>
          <a:xfrm>
            <a:off x="8461375" y="4781550"/>
            <a:ext cx="558800" cy="280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buSzPct val="90000"/>
              <a:buFont typeface="Arial" charset="0"/>
              <a:buChar char="•"/>
              <a:defRPr sz="2400">
                <a:solidFill>
                  <a:srgbClr val="404040"/>
                </a:solidFill>
                <a:latin typeface="Source Sans Pro Light" charset="0"/>
                <a:ea typeface="ＭＳ Ｐゴシック" charset="-128"/>
                <a:cs typeface="Source Sans Pro Light" charset="0"/>
                <a:sym typeface="Source Sans Pro Light" charset="0"/>
              </a:defRPr>
            </a:lvl1pPr>
            <a:lvl2pPr marL="742950" indent="-285750">
              <a:spcBef>
                <a:spcPts val="500"/>
              </a:spcBef>
              <a:buSzPct val="9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2pPr>
            <a:lvl3pPr marL="1143000" indent="-228600">
              <a:spcBef>
                <a:spcPts val="500"/>
              </a:spcBef>
              <a:buSzPct val="8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3pPr>
            <a:lvl4pPr marL="1600200" indent="-228600">
              <a:spcBef>
                <a:spcPts val="500"/>
              </a:spcBef>
              <a:buSzPct val="9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4pPr>
            <a:lvl5pPr marL="2057400" indent="-228600">
              <a:spcBef>
                <a:spcPts val="500"/>
              </a:spcBef>
              <a:buSzPct val="8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5pPr>
            <a:lvl6pPr marL="2514600" indent="-228600" defTabSz="457200" eaLnBrk="0" fontAlgn="base" hangingPunct="0">
              <a:spcBef>
                <a:spcPts val="500"/>
              </a:spcBef>
              <a:spcAft>
                <a:spcPct val="0"/>
              </a:spcAft>
              <a:buSzPct val="8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6pPr>
            <a:lvl7pPr marL="2971800" indent="-228600" defTabSz="457200" eaLnBrk="0" fontAlgn="base" hangingPunct="0">
              <a:spcBef>
                <a:spcPts val="500"/>
              </a:spcBef>
              <a:spcAft>
                <a:spcPct val="0"/>
              </a:spcAft>
              <a:buSzPct val="8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7pPr>
            <a:lvl8pPr marL="3429000" indent="-228600" defTabSz="457200" eaLnBrk="0" fontAlgn="base" hangingPunct="0">
              <a:spcBef>
                <a:spcPts val="500"/>
              </a:spcBef>
              <a:spcAft>
                <a:spcPct val="0"/>
              </a:spcAft>
              <a:buSzPct val="8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8pPr>
            <a:lvl9pPr marL="3886200" indent="-228600" defTabSz="457200" eaLnBrk="0" fontAlgn="base" hangingPunct="0">
              <a:spcBef>
                <a:spcPts val="500"/>
              </a:spcBef>
              <a:spcAft>
                <a:spcPct val="0"/>
              </a:spcAft>
              <a:buSzPct val="80000"/>
              <a:buFont typeface="Arial" charset="0"/>
              <a:buChar char="–"/>
              <a:defRPr sz="2400">
                <a:solidFill>
                  <a:srgbClr val="404040"/>
                </a:solidFill>
                <a:latin typeface="Source Sans Pro Light" charset="0"/>
                <a:ea typeface="Source Sans Pro Light" charset="0"/>
                <a:cs typeface="Source Sans Pro Light" charset="0"/>
                <a:sym typeface="Source Sans Pro Light" charset="0"/>
              </a:defRPr>
            </a:lvl9pPr>
          </a:lstStyle>
          <a:p>
            <a:pPr hangingPunct="1">
              <a:spcBef>
                <a:spcPct val="0"/>
              </a:spcBef>
              <a:buSzTx/>
              <a:buFontTx/>
              <a:buNone/>
            </a:pPr>
            <a:fld id="{3A3831E1-8422-AA4F-9A17-F13973B9FCD9}" type="slidenum">
              <a:rPr lang="en-US" altLang="en-US" sz="900">
                <a:solidFill>
                  <a:srgbClr val="BFBFBF"/>
                </a:solidFill>
                <a:ea typeface="MS PGothic" charset="-128"/>
                <a:cs typeface="MS PGothic" charset="-128"/>
              </a:rPr>
              <a:pPr hangingPunct="1">
                <a:spcBef>
                  <a:spcPct val="0"/>
                </a:spcBef>
                <a:buSzTx/>
                <a:buFontTx/>
                <a:buNone/>
              </a:pPr>
              <a:t>3</a:t>
            </a:fld>
            <a:endParaRPr lang="en-US" altLang="en-US" sz="900">
              <a:solidFill>
                <a:srgbClr val="BFBFBF"/>
              </a:solidFill>
              <a:ea typeface="MS PGothic" charset="-128"/>
              <a:cs typeface="MS PGothic" charset="-128"/>
            </a:endParaRPr>
          </a:p>
        </p:txBody>
      </p:sp>
      <p:sp>
        <p:nvSpPr>
          <p:cNvPr id="52234" name="Freeform 61"/>
          <p:cNvSpPr>
            <a:spLocks/>
          </p:cNvSpPr>
          <p:nvPr/>
        </p:nvSpPr>
        <p:spPr bwMode="auto">
          <a:xfrm>
            <a:off x="6561138" y="3268663"/>
            <a:ext cx="112712" cy="203200"/>
          </a:xfrm>
          <a:custGeom>
            <a:avLst/>
            <a:gdLst>
              <a:gd name="T0" fmla="*/ 9267 w 85"/>
              <a:gd name="T1" fmla="*/ 202557 h 153"/>
              <a:gd name="T2" fmla="*/ 0 w 85"/>
              <a:gd name="T3" fmla="*/ 195937 h 153"/>
              <a:gd name="T4" fmla="*/ 93997 w 85"/>
              <a:gd name="T5" fmla="*/ 101940 h 153"/>
              <a:gd name="T6" fmla="*/ 0 w 85"/>
              <a:gd name="T7" fmla="*/ 9267 h 153"/>
              <a:gd name="T8" fmla="*/ 9267 w 85"/>
              <a:gd name="T9" fmla="*/ 0 h 153"/>
              <a:gd name="T10" fmla="*/ 112532 w 85"/>
              <a:gd name="T11" fmla="*/ 101940 h 153"/>
              <a:gd name="T12" fmla="*/ 9267 w 85"/>
              <a:gd name="T13" fmla="*/ 202557 h 1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5" h="153">
                <a:moveTo>
                  <a:pt x="7" y="153"/>
                </a:moveTo>
                <a:lnTo>
                  <a:pt x="0" y="148"/>
                </a:lnTo>
                <a:lnTo>
                  <a:pt x="71" y="77"/>
                </a:lnTo>
                <a:lnTo>
                  <a:pt x="0" y="7"/>
                </a:lnTo>
                <a:lnTo>
                  <a:pt x="7" y="0"/>
                </a:lnTo>
                <a:lnTo>
                  <a:pt x="85" y="77"/>
                </a:lnTo>
                <a:lnTo>
                  <a:pt x="7" y="153"/>
                </a:lnTo>
                <a:close/>
              </a:path>
            </a:pathLst>
          </a:custGeom>
          <a:solidFill>
            <a:schemeClr val="bg1"/>
          </a:solidFill>
          <a:ln w="9525">
            <a:solidFill>
              <a:srgbClr val="FFFFFF"/>
            </a:solidFill>
            <a:round/>
            <a:headEnd/>
            <a:tailEnd/>
          </a:ln>
        </p:spPr>
        <p:txBody>
          <a:bodyPr/>
          <a:lstStyle/>
          <a:p>
            <a:endParaRPr lang="en-US"/>
          </a:p>
        </p:txBody>
      </p:sp>
      <p:cxnSp>
        <p:nvCxnSpPr>
          <p:cNvPr id="22" name="Straight Connector 21"/>
          <p:cNvCxnSpPr/>
          <p:nvPr/>
        </p:nvCxnSpPr>
        <p:spPr>
          <a:xfrm>
            <a:off x="2474913" y="3370263"/>
            <a:ext cx="4173537"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grpSp>
        <p:nvGrpSpPr>
          <p:cNvPr id="52236" name="Group 43011"/>
          <p:cNvGrpSpPr>
            <a:grpSpLocks/>
          </p:cNvGrpSpPr>
          <p:nvPr/>
        </p:nvGrpSpPr>
        <p:grpSpPr bwMode="auto">
          <a:xfrm>
            <a:off x="4216400" y="3502025"/>
            <a:ext cx="711200" cy="592138"/>
            <a:chOff x="4131793" y="3357154"/>
            <a:chExt cx="828762" cy="691075"/>
          </a:xfrm>
        </p:grpSpPr>
        <p:sp>
          <p:nvSpPr>
            <p:cNvPr id="32" name="Rounded Rectangle 31"/>
            <p:cNvSpPr/>
            <p:nvPr/>
          </p:nvSpPr>
          <p:spPr>
            <a:xfrm>
              <a:off x="4170642" y="3559104"/>
              <a:ext cx="751066" cy="481714"/>
            </a:xfrm>
            <a:prstGeom prst="roundRect">
              <a:avLst>
                <a:gd name="adj" fmla="val 881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ctr"/>
              <a:endParaRPr lang="en-US" altLang="en-US">
                <a:solidFill>
                  <a:srgbClr val="FFFFFF"/>
                </a:solidFill>
                <a:latin typeface="Source Sans Pro Light" charset="0"/>
              </a:endParaRPr>
            </a:p>
          </p:txBody>
        </p:sp>
        <p:sp>
          <p:nvSpPr>
            <p:cNvPr id="52261" name="Rectangle 19"/>
            <p:cNvSpPr>
              <a:spLocks noChangeArrowheads="1"/>
            </p:cNvSpPr>
            <p:nvPr/>
          </p:nvSpPr>
          <p:spPr bwMode="auto">
            <a:xfrm>
              <a:off x="4276098" y="3522641"/>
              <a:ext cx="144305" cy="847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endParaRPr lang="en-US" altLang="en-US"/>
            </a:p>
          </p:txBody>
        </p:sp>
        <p:sp>
          <p:nvSpPr>
            <p:cNvPr id="52262" name="Freeform 20"/>
            <p:cNvSpPr>
              <a:spLocks noEditPoints="1"/>
            </p:cNvSpPr>
            <p:nvPr/>
          </p:nvSpPr>
          <p:spPr bwMode="auto">
            <a:xfrm>
              <a:off x="4273450" y="3516022"/>
              <a:ext cx="152249" cy="96645"/>
            </a:xfrm>
            <a:custGeom>
              <a:avLst/>
              <a:gdLst>
                <a:gd name="T0" fmla="*/ 152249 w 115"/>
                <a:gd name="T1" fmla="*/ 96645 h 73"/>
                <a:gd name="T2" fmla="*/ 0 w 115"/>
                <a:gd name="T3" fmla="*/ 96645 h 73"/>
                <a:gd name="T4" fmla="*/ 0 w 115"/>
                <a:gd name="T5" fmla="*/ 0 h 73"/>
                <a:gd name="T6" fmla="*/ 152249 w 115"/>
                <a:gd name="T7" fmla="*/ 0 h 73"/>
                <a:gd name="T8" fmla="*/ 152249 w 115"/>
                <a:gd name="T9" fmla="*/ 96645 h 73"/>
                <a:gd name="T10" fmla="*/ 9267 w 115"/>
                <a:gd name="T11" fmla="*/ 84730 h 73"/>
                <a:gd name="T12" fmla="*/ 142982 w 115"/>
                <a:gd name="T13" fmla="*/ 84730 h 73"/>
                <a:gd name="T14" fmla="*/ 142982 w 115"/>
                <a:gd name="T15" fmla="*/ 13239 h 73"/>
                <a:gd name="T16" fmla="*/ 9267 w 115"/>
                <a:gd name="T17" fmla="*/ 13239 h 73"/>
                <a:gd name="T18" fmla="*/ 9267 w 115"/>
                <a:gd name="T19" fmla="*/ 84730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73">
                  <a:moveTo>
                    <a:pt x="115" y="73"/>
                  </a:moveTo>
                  <a:lnTo>
                    <a:pt x="0" y="73"/>
                  </a:lnTo>
                  <a:lnTo>
                    <a:pt x="0" y="0"/>
                  </a:lnTo>
                  <a:lnTo>
                    <a:pt x="115" y="0"/>
                  </a:lnTo>
                  <a:lnTo>
                    <a:pt x="115" y="73"/>
                  </a:lnTo>
                  <a:close/>
                  <a:moveTo>
                    <a:pt x="7" y="64"/>
                  </a:moveTo>
                  <a:lnTo>
                    <a:pt x="108" y="64"/>
                  </a:lnTo>
                  <a:lnTo>
                    <a:pt x="108" y="10"/>
                  </a:lnTo>
                  <a:lnTo>
                    <a:pt x="7" y="10"/>
                  </a:lnTo>
                  <a:lnTo>
                    <a:pt x="7" y="64"/>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63" name="Rectangle 21"/>
            <p:cNvSpPr>
              <a:spLocks noChangeArrowheads="1"/>
            </p:cNvSpPr>
            <p:nvPr/>
          </p:nvSpPr>
          <p:spPr bwMode="auto">
            <a:xfrm>
              <a:off x="4670620" y="3522641"/>
              <a:ext cx="142982" cy="847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endParaRPr lang="en-US" altLang="en-US"/>
            </a:p>
          </p:txBody>
        </p:sp>
        <p:sp>
          <p:nvSpPr>
            <p:cNvPr id="52264" name="Freeform 22"/>
            <p:cNvSpPr>
              <a:spLocks noEditPoints="1"/>
            </p:cNvSpPr>
            <p:nvPr/>
          </p:nvSpPr>
          <p:spPr bwMode="auto">
            <a:xfrm>
              <a:off x="4664001" y="3516022"/>
              <a:ext cx="156220" cy="96645"/>
            </a:xfrm>
            <a:custGeom>
              <a:avLst/>
              <a:gdLst>
                <a:gd name="T0" fmla="*/ 156220 w 118"/>
                <a:gd name="T1" fmla="*/ 96645 h 73"/>
                <a:gd name="T2" fmla="*/ 0 w 118"/>
                <a:gd name="T3" fmla="*/ 96645 h 73"/>
                <a:gd name="T4" fmla="*/ 0 w 118"/>
                <a:gd name="T5" fmla="*/ 0 h 73"/>
                <a:gd name="T6" fmla="*/ 156220 w 118"/>
                <a:gd name="T7" fmla="*/ 0 h 73"/>
                <a:gd name="T8" fmla="*/ 156220 w 118"/>
                <a:gd name="T9" fmla="*/ 96645 h 73"/>
                <a:gd name="T10" fmla="*/ 11915 w 118"/>
                <a:gd name="T11" fmla="*/ 84730 h 73"/>
                <a:gd name="T12" fmla="*/ 144305 w 118"/>
                <a:gd name="T13" fmla="*/ 84730 h 73"/>
                <a:gd name="T14" fmla="*/ 144305 w 118"/>
                <a:gd name="T15" fmla="*/ 13239 h 73"/>
                <a:gd name="T16" fmla="*/ 11915 w 118"/>
                <a:gd name="T17" fmla="*/ 13239 h 73"/>
                <a:gd name="T18" fmla="*/ 11915 w 118"/>
                <a:gd name="T19" fmla="*/ 84730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73">
                  <a:moveTo>
                    <a:pt x="118" y="73"/>
                  </a:moveTo>
                  <a:lnTo>
                    <a:pt x="0" y="73"/>
                  </a:lnTo>
                  <a:lnTo>
                    <a:pt x="0" y="0"/>
                  </a:lnTo>
                  <a:lnTo>
                    <a:pt x="118" y="0"/>
                  </a:lnTo>
                  <a:lnTo>
                    <a:pt x="118" y="73"/>
                  </a:lnTo>
                  <a:close/>
                  <a:moveTo>
                    <a:pt x="9" y="64"/>
                  </a:moveTo>
                  <a:lnTo>
                    <a:pt x="109" y="64"/>
                  </a:lnTo>
                  <a:lnTo>
                    <a:pt x="109" y="10"/>
                  </a:lnTo>
                  <a:lnTo>
                    <a:pt x="9" y="10"/>
                  </a:lnTo>
                  <a:lnTo>
                    <a:pt x="9" y="6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65" name="Freeform 24"/>
            <p:cNvSpPr>
              <a:spLocks noEditPoints="1"/>
            </p:cNvSpPr>
            <p:nvPr/>
          </p:nvSpPr>
          <p:spPr bwMode="auto">
            <a:xfrm>
              <a:off x="4166214" y="3578245"/>
              <a:ext cx="759920" cy="469984"/>
            </a:xfrm>
            <a:custGeom>
              <a:avLst/>
              <a:gdLst>
                <a:gd name="T0" fmla="*/ 703630 w 243"/>
                <a:gd name="T1" fmla="*/ 469984 h 150"/>
                <a:gd name="T2" fmla="*/ 53163 w 243"/>
                <a:gd name="T3" fmla="*/ 469984 h 150"/>
                <a:gd name="T4" fmla="*/ 0 w 243"/>
                <a:gd name="T5" fmla="*/ 416719 h 150"/>
                <a:gd name="T6" fmla="*/ 0 w 243"/>
                <a:gd name="T7" fmla="*/ 53265 h 150"/>
                <a:gd name="T8" fmla="*/ 53163 w 243"/>
                <a:gd name="T9" fmla="*/ 0 h 150"/>
                <a:gd name="T10" fmla="*/ 703630 w 243"/>
                <a:gd name="T11" fmla="*/ 0 h 150"/>
                <a:gd name="T12" fmla="*/ 759920 w 243"/>
                <a:gd name="T13" fmla="*/ 53265 h 150"/>
                <a:gd name="T14" fmla="*/ 759920 w 243"/>
                <a:gd name="T15" fmla="*/ 416719 h 150"/>
                <a:gd name="T16" fmla="*/ 703630 w 243"/>
                <a:gd name="T17" fmla="*/ 469984 h 150"/>
                <a:gd name="T18" fmla="*/ 53163 w 243"/>
                <a:gd name="T19" fmla="*/ 9400 h 150"/>
                <a:gd name="T20" fmla="*/ 9382 w 243"/>
                <a:gd name="T21" fmla="*/ 53265 h 150"/>
                <a:gd name="T22" fmla="*/ 9382 w 243"/>
                <a:gd name="T23" fmla="*/ 416719 h 150"/>
                <a:gd name="T24" fmla="*/ 53163 w 243"/>
                <a:gd name="T25" fmla="*/ 460584 h 150"/>
                <a:gd name="T26" fmla="*/ 703630 w 243"/>
                <a:gd name="T27" fmla="*/ 460584 h 150"/>
                <a:gd name="T28" fmla="*/ 747411 w 243"/>
                <a:gd name="T29" fmla="*/ 416719 h 150"/>
                <a:gd name="T30" fmla="*/ 747411 w 243"/>
                <a:gd name="T31" fmla="*/ 53265 h 150"/>
                <a:gd name="T32" fmla="*/ 703630 w 243"/>
                <a:gd name="T33" fmla="*/ 9400 h 150"/>
                <a:gd name="T34" fmla="*/ 53163 w 243"/>
                <a:gd name="T35" fmla="*/ 9400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3" h="150">
                  <a:moveTo>
                    <a:pt x="225" y="150"/>
                  </a:moveTo>
                  <a:cubicBezTo>
                    <a:pt x="17" y="150"/>
                    <a:pt x="17" y="150"/>
                    <a:pt x="17" y="150"/>
                  </a:cubicBezTo>
                  <a:cubicBezTo>
                    <a:pt x="8" y="150"/>
                    <a:pt x="0" y="142"/>
                    <a:pt x="0" y="133"/>
                  </a:cubicBezTo>
                  <a:cubicBezTo>
                    <a:pt x="0" y="17"/>
                    <a:pt x="0" y="17"/>
                    <a:pt x="0" y="17"/>
                  </a:cubicBezTo>
                  <a:cubicBezTo>
                    <a:pt x="0" y="7"/>
                    <a:pt x="8" y="0"/>
                    <a:pt x="17" y="0"/>
                  </a:cubicBezTo>
                  <a:cubicBezTo>
                    <a:pt x="225" y="0"/>
                    <a:pt x="225" y="0"/>
                    <a:pt x="225" y="0"/>
                  </a:cubicBezTo>
                  <a:cubicBezTo>
                    <a:pt x="235" y="0"/>
                    <a:pt x="243" y="7"/>
                    <a:pt x="243" y="17"/>
                  </a:cubicBezTo>
                  <a:cubicBezTo>
                    <a:pt x="243" y="133"/>
                    <a:pt x="243" y="133"/>
                    <a:pt x="243" y="133"/>
                  </a:cubicBezTo>
                  <a:cubicBezTo>
                    <a:pt x="243" y="142"/>
                    <a:pt x="235" y="150"/>
                    <a:pt x="225" y="150"/>
                  </a:cubicBezTo>
                  <a:close/>
                  <a:moveTo>
                    <a:pt x="17" y="3"/>
                  </a:moveTo>
                  <a:cubicBezTo>
                    <a:pt x="9" y="3"/>
                    <a:pt x="3" y="9"/>
                    <a:pt x="3" y="17"/>
                  </a:cubicBezTo>
                  <a:cubicBezTo>
                    <a:pt x="3" y="133"/>
                    <a:pt x="3" y="133"/>
                    <a:pt x="3" y="133"/>
                  </a:cubicBezTo>
                  <a:cubicBezTo>
                    <a:pt x="3" y="140"/>
                    <a:pt x="9" y="147"/>
                    <a:pt x="17" y="147"/>
                  </a:cubicBezTo>
                  <a:cubicBezTo>
                    <a:pt x="225" y="147"/>
                    <a:pt x="225" y="147"/>
                    <a:pt x="225" y="147"/>
                  </a:cubicBezTo>
                  <a:cubicBezTo>
                    <a:pt x="233" y="147"/>
                    <a:pt x="239" y="140"/>
                    <a:pt x="239" y="133"/>
                  </a:cubicBezTo>
                  <a:cubicBezTo>
                    <a:pt x="239" y="17"/>
                    <a:pt x="239" y="17"/>
                    <a:pt x="239" y="17"/>
                  </a:cubicBezTo>
                  <a:cubicBezTo>
                    <a:pt x="239" y="9"/>
                    <a:pt x="233" y="3"/>
                    <a:pt x="225" y="3"/>
                  </a:cubicBezTo>
                  <a:lnTo>
                    <a:pt x="17" y="3"/>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66" name="Freeform 26"/>
            <p:cNvSpPr>
              <a:spLocks noEditPoints="1"/>
            </p:cNvSpPr>
            <p:nvPr/>
          </p:nvSpPr>
          <p:spPr bwMode="auto">
            <a:xfrm>
              <a:off x="4166214" y="3578245"/>
              <a:ext cx="759920" cy="469984"/>
            </a:xfrm>
            <a:custGeom>
              <a:avLst/>
              <a:gdLst>
                <a:gd name="T0" fmla="*/ 703630 w 243"/>
                <a:gd name="T1" fmla="*/ 469984 h 150"/>
                <a:gd name="T2" fmla="*/ 53163 w 243"/>
                <a:gd name="T3" fmla="*/ 469984 h 150"/>
                <a:gd name="T4" fmla="*/ 0 w 243"/>
                <a:gd name="T5" fmla="*/ 416719 h 150"/>
                <a:gd name="T6" fmla="*/ 0 w 243"/>
                <a:gd name="T7" fmla="*/ 53265 h 150"/>
                <a:gd name="T8" fmla="*/ 53163 w 243"/>
                <a:gd name="T9" fmla="*/ 0 h 150"/>
                <a:gd name="T10" fmla="*/ 703630 w 243"/>
                <a:gd name="T11" fmla="*/ 0 h 150"/>
                <a:gd name="T12" fmla="*/ 759920 w 243"/>
                <a:gd name="T13" fmla="*/ 53265 h 150"/>
                <a:gd name="T14" fmla="*/ 759920 w 243"/>
                <a:gd name="T15" fmla="*/ 416719 h 150"/>
                <a:gd name="T16" fmla="*/ 703630 w 243"/>
                <a:gd name="T17" fmla="*/ 469984 h 150"/>
                <a:gd name="T18" fmla="*/ 53163 w 243"/>
                <a:gd name="T19" fmla="*/ 9400 h 150"/>
                <a:gd name="T20" fmla="*/ 9382 w 243"/>
                <a:gd name="T21" fmla="*/ 53265 h 150"/>
                <a:gd name="T22" fmla="*/ 9382 w 243"/>
                <a:gd name="T23" fmla="*/ 416719 h 150"/>
                <a:gd name="T24" fmla="*/ 53163 w 243"/>
                <a:gd name="T25" fmla="*/ 460584 h 150"/>
                <a:gd name="T26" fmla="*/ 703630 w 243"/>
                <a:gd name="T27" fmla="*/ 460584 h 150"/>
                <a:gd name="T28" fmla="*/ 747411 w 243"/>
                <a:gd name="T29" fmla="*/ 416719 h 150"/>
                <a:gd name="T30" fmla="*/ 747411 w 243"/>
                <a:gd name="T31" fmla="*/ 53265 h 150"/>
                <a:gd name="T32" fmla="*/ 703630 w 243"/>
                <a:gd name="T33" fmla="*/ 9400 h 150"/>
                <a:gd name="T34" fmla="*/ 53163 w 243"/>
                <a:gd name="T35" fmla="*/ 9400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3" h="150">
                  <a:moveTo>
                    <a:pt x="225" y="150"/>
                  </a:moveTo>
                  <a:cubicBezTo>
                    <a:pt x="17" y="150"/>
                    <a:pt x="17" y="150"/>
                    <a:pt x="17" y="150"/>
                  </a:cubicBezTo>
                  <a:cubicBezTo>
                    <a:pt x="8" y="150"/>
                    <a:pt x="0" y="142"/>
                    <a:pt x="0" y="133"/>
                  </a:cubicBezTo>
                  <a:cubicBezTo>
                    <a:pt x="0" y="17"/>
                    <a:pt x="0" y="17"/>
                    <a:pt x="0" y="17"/>
                  </a:cubicBezTo>
                  <a:cubicBezTo>
                    <a:pt x="0" y="7"/>
                    <a:pt x="8" y="0"/>
                    <a:pt x="17" y="0"/>
                  </a:cubicBezTo>
                  <a:cubicBezTo>
                    <a:pt x="225" y="0"/>
                    <a:pt x="225" y="0"/>
                    <a:pt x="225" y="0"/>
                  </a:cubicBezTo>
                  <a:cubicBezTo>
                    <a:pt x="235" y="0"/>
                    <a:pt x="243" y="7"/>
                    <a:pt x="243" y="17"/>
                  </a:cubicBezTo>
                  <a:cubicBezTo>
                    <a:pt x="243" y="133"/>
                    <a:pt x="243" y="133"/>
                    <a:pt x="243" y="133"/>
                  </a:cubicBezTo>
                  <a:cubicBezTo>
                    <a:pt x="243" y="142"/>
                    <a:pt x="235" y="150"/>
                    <a:pt x="225" y="150"/>
                  </a:cubicBezTo>
                  <a:close/>
                  <a:moveTo>
                    <a:pt x="17" y="3"/>
                  </a:moveTo>
                  <a:cubicBezTo>
                    <a:pt x="9" y="3"/>
                    <a:pt x="3" y="9"/>
                    <a:pt x="3" y="17"/>
                  </a:cubicBezTo>
                  <a:cubicBezTo>
                    <a:pt x="3" y="133"/>
                    <a:pt x="3" y="133"/>
                    <a:pt x="3" y="133"/>
                  </a:cubicBezTo>
                  <a:cubicBezTo>
                    <a:pt x="3" y="140"/>
                    <a:pt x="9" y="147"/>
                    <a:pt x="17" y="147"/>
                  </a:cubicBezTo>
                  <a:cubicBezTo>
                    <a:pt x="225" y="147"/>
                    <a:pt x="225" y="147"/>
                    <a:pt x="225" y="147"/>
                  </a:cubicBezTo>
                  <a:cubicBezTo>
                    <a:pt x="233" y="147"/>
                    <a:pt x="239" y="140"/>
                    <a:pt x="239" y="133"/>
                  </a:cubicBezTo>
                  <a:cubicBezTo>
                    <a:pt x="239" y="17"/>
                    <a:pt x="239" y="17"/>
                    <a:pt x="239" y="17"/>
                  </a:cubicBezTo>
                  <a:cubicBezTo>
                    <a:pt x="239" y="9"/>
                    <a:pt x="233" y="3"/>
                    <a:pt x="225" y="3"/>
                  </a:cubicBezTo>
                  <a:lnTo>
                    <a:pt x="17" y="3"/>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67" name="Freeform 27"/>
            <p:cNvSpPr>
              <a:spLocks/>
            </p:cNvSpPr>
            <p:nvPr/>
          </p:nvSpPr>
          <p:spPr bwMode="auto">
            <a:xfrm>
              <a:off x="4131793" y="3567106"/>
              <a:ext cx="828762" cy="91349"/>
            </a:xfrm>
            <a:custGeom>
              <a:avLst/>
              <a:gdLst>
                <a:gd name="T0" fmla="*/ 828762 w 265"/>
                <a:gd name="T1" fmla="*/ 25200 h 29"/>
                <a:gd name="T2" fmla="*/ 803743 w 265"/>
                <a:gd name="T3" fmla="*/ 0 h 29"/>
                <a:gd name="T4" fmla="*/ 21892 w 265"/>
                <a:gd name="T5" fmla="*/ 0 h 29"/>
                <a:gd name="T6" fmla="*/ 0 w 265"/>
                <a:gd name="T7" fmla="*/ 25200 h 29"/>
                <a:gd name="T8" fmla="*/ 0 w 265"/>
                <a:gd name="T9" fmla="*/ 69299 h 29"/>
                <a:gd name="T10" fmla="*/ 21892 w 265"/>
                <a:gd name="T11" fmla="*/ 91349 h 29"/>
                <a:gd name="T12" fmla="*/ 803743 w 265"/>
                <a:gd name="T13" fmla="*/ 91349 h 29"/>
                <a:gd name="T14" fmla="*/ 828762 w 265"/>
                <a:gd name="T15" fmla="*/ 69299 h 29"/>
                <a:gd name="T16" fmla="*/ 828762 w 265"/>
                <a:gd name="T17" fmla="*/ 2520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5" h="29">
                  <a:moveTo>
                    <a:pt x="265" y="8"/>
                  </a:moveTo>
                  <a:cubicBezTo>
                    <a:pt x="265" y="3"/>
                    <a:pt x="262" y="0"/>
                    <a:pt x="257" y="0"/>
                  </a:cubicBezTo>
                  <a:cubicBezTo>
                    <a:pt x="7" y="0"/>
                    <a:pt x="7" y="0"/>
                    <a:pt x="7" y="0"/>
                  </a:cubicBezTo>
                  <a:cubicBezTo>
                    <a:pt x="3" y="0"/>
                    <a:pt x="0" y="3"/>
                    <a:pt x="0" y="8"/>
                  </a:cubicBezTo>
                  <a:cubicBezTo>
                    <a:pt x="0" y="22"/>
                    <a:pt x="0" y="22"/>
                    <a:pt x="0" y="22"/>
                  </a:cubicBezTo>
                  <a:cubicBezTo>
                    <a:pt x="0" y="26"/>
                    <a:pt x="3" y="29"/>
                    <a:pt x="7" y="29"/>
                  </a:cubicBezTo>
                  <a:cubicBezTo>
                    <a:pt x="257" y="29"/>
                    <a:pt x="257" y="29"/>
                    <a:pt x="257" y="29"/>
                  </a:cubicBezTo>
                  <a:cubicBezTo>
                    <a:pt x="262" y="29"/>
                    <a:pt x="265" y="26"/>
                    <a:pt x="265" y="22"/>
                  </a:cubicBezTo>
                  <a:lnTo>
                    <a:pt x="265" y="8"/>
                  </a:lnTo>
                  <a:close/>
                </a:path>
              </a:pathLst>
            </a:custGeom>
            <a:solidFill>
              <a:schemeClr val="accent2"/>
            </a:solidFill>
            <a:ln w="28575">
              <a:solidFill>
                <a:schemeClr val="accent1"/>
              </a:solidFill>
              <a:round/>
              <a:headEnd/>
              <a:tailEnd/>
            </a:ln>
          </p:spPr>
          <p:txBody>
            <a:bodyPr/>
            <a:lstStyle/>
            <a:p>
              <a:endParaRPr lang="en-US"/>
            </a:p>
          </p:txBody>
        </p:sp>
        <p:sp>
          <p:nvSpPr>
            <p:cNvPr id="52268" name="Freeform 32"/>
            <p:cNvSpPr>
              <a:spLocks/>
            </p:cNvSpPr>
            <p:nvPr/>
          </p:nvSpPr>
          <p:spPr bwMode="auto">
            <a:xfrm>
              <a:off x="4616340" y="3710635"/>
              <a:ext cx="166812" cy="137685"/>
            </a:xfrm>
            <a:custGeom>
              <a:avLst/>
              <a:gdLst>
                <a:gd name="T0" fmla="*/ 129043 w 53"/>
                <a:gd name="T1" fmla="*/ 115781 h 44"/>
                <a:gd name="T2" fmla="*/ 129043 w 53"/>
                <a:gd name="T3" fmla="*/ 112651 h 44"/>
                <a:gd name="T4" fmla="*/ 110159 w 53"/>
                <a:gd name="T5" fmla="*/ 81359 h 44"/>
                <a:gd name="T6" fmla="*/ 110159 w 53"/>
                <a:gd name="T7" fmla="*/ 78230 h 44"/>
                <a:gd name="T8" fmla="*/ 138485 w 53"/>
                <a:gd name="T9" fmla="*/ 50067 h 44"/>
                <a:gd name="T10" fmla="*/ 138485 w 53"/>
                <a:gd name="T11" fmla="*/ 46938 h 44"/>
                <a:gd name="T12" fmla="*/ 132191 w 53"/>
                <a:gd name="T13" fmla="*/ 50067 h 44"/>
                <a:gd name="T14" fmla="*/ 97569 w 53"/>
                <a:gd name="T15" fmla="*/ 56326 h 44"/>
                <a:gd name="T16" fmla="*/ 97569 w 53"/>
                <a:gd name="T17" fmla="*/ 56326 h 44"/>
                <a:gd name="T18" fmla="*/ 78685 w 53"/>
                <a:gd name="T19" fmla="*/ 28163 h 44"/>
                <a:gd name="T20" fmla="*/ 78685 w 53"/>
                <a:gd name="T21" fmla="*/ 25034 h 44"/>
                <a:gd name="T22" fmla="*/ 75538 w 53"/>
                <a:gd name="T23" fmla="*/ 34421 h 44"/>
                <a:gd name="T24" fmla="*/ 72390 w 53"/>
                <a:gd name="T25" fmla="*/ 62584 h 44"/>
                <a:gd name="T26" fmla="*/ 69243 w 53"/>
                <a:gd name="T27" fmla="*/ 65713 h 44"/>
                <a:gd name="T28" fmla="*/ 69243 w 53"/>
                <a:gd name="T29" fmla="*/ 65713 h 44"/>
                <a:gd name="T30" fmla="*/ 31474 w 53"/>
                <a:gd name="T31" fmla="*/ 78230 h 44"/>
                <a:gd name="T32" fmla="*/ 31474 w 53"/>
                <a:gd name="T33" fmla="*/ 78230 h 44"/>
                <a:gd name="T34" fmla="*/ 59801 w 53"/>
                <a:gd name="T35" fmla="*/ 90747 h 44"/>
                <a:gd name="T36" fmla="*/ 59801 w 53"/>
                <a:gd name="T37" fmla="*/ 90747 h 44"/>
                <a:gd name="T38" fmla="*/ 40916 w 53"/>
                <a:gd name="T39" fmla="*/ 103264 h 44"/>
                <a:gd name="T40" fmla="*/ 37769 w 53"/>
                <a:gd name="T41" fmla="*/ 103264 h 44"/>
                <a:gd name="T42" fmla="*/ 15737 w 53"/>
                <a:gd name="T43" fmla="*/ 93876 h 44"/>
                <a:gd name="T44" fmla="*/ 6295 w 53"/>
                <a:gd name="T45" fmla="*/ 87618 h 44"/>
                <a:gd name="T46" fmla="*/ 9442 w 53"/>
                <a:gd name="T47" fmla="*/ 68843 h 44"/>
                <a:gd name="T48" fmla="*/ 15737 w 53"/>
                <a:gd name="T49" fmla="*/ 65713 h 44"/>
                <a:gd name="T50" fmla="*/ 53506 w 53"/>
                <a:gd name="T51" fmla="*/ 53196 h 44"/>
                <a:gd name="T52" fmla="*/ 56653 w 53"/>
                <a:gd name="T53" fmla="*/ 53196 h 44"/>
                <a:gd name="T54" fmla="*/ 59801 w 53"/>
                <a:gd name="T55" fmla="*/ 25034 h 44"/>
                <a:gd name="T56" fmla="*/ 66095 w 53"/>
                <a:gd name="T57" fmla="*/ 9388 h 44"/>
                <a:gd name="T58" fmla="*/ 69243 w 53"/>
                <a:gd name="T59" fmla="*/ 3129 h 44"/>
                <a:gd name="T60" fmla="*/ 84980 w 53"/>
                <a:gd name="T61" fmla="*/ 3129 h 44"/>
                <a:gd name="T62" fmla="*/ 88127 w 53"/>
                <a:gd name="T63" fmla="*/ 9388 h 44"/>
                <a:gd name="T64" fmla="*/ 107011 w 53"/>
                <a:gd name="T65" fmla="*/ 37550 h 44"/>
                <a:gd name="T66" fmla="*/ 110159 w 53"/>
                <a:gd name="T67" fmla="*/ 37550 h 44"/>
                <a:gd name="T68" fmla="*/ 151075 w 53"/>
                <a:gd name="T69" fmla="*/ 28163 h 44"/>
                <a:gd name="T70" fmla="*/ 157370 w 53"/>
                <a:gd name="T71" fmla="*/ 28163 h 44"/>
                <a:gd name="T72" fmla="*/ 166812 w 53"/>
                <a:gd name="T73" fmla="*/ 37550 h 44"/>
                <a:gd name="T74" fmla="*/ 160517 w 53"/>
                <a:gd name="T75" fmla="*/ 46938 h 44"/>
                <a:gd name="T76" fmla="*/ 132191 w 53"/>
                <a:gd name="T77" fmla="*/ 81359 h 44"/>
                <a:gd name="T78" fmla="*/ 132191 w 53"/>
                <a:gd name="T79" fmla="*/ 81359 h 44"/>
                <a:gd name="T80" fmla="*/ 147928 w 53"/>
                <a:gd name="T81" fmla="*/ 115781 h 44"/>
                <a:gd name="T82" fmla="*/ 151075 w 53"/>
                <a:gd name="T83" fmla="*/ 122039 h 44"/>
                <a:gd name="T84" fmla="*/ 138485 w 53"/>
                <a:gd name="T85" fmla="*/ 134556 h 44"/>
                <a:gd name="T86" fmla="*/ 129043 w 53"/>
                <a:gd name="T87" fmla="*/ 134556 h 44"/>
                <a:gd name="T88" fmla="*/ 103864 w 53"/>
                <a:gd name="T89" fmla="*/ 128297 h 44"/>
                <a:gd name="T90" fmla="*/ 100717 w 53"/>
                <a:gd name="T91" fmla="*/ 125168 h 44"/>
                <a:gd name="T92" fmla="*/ 97569 w 53"/>
                <a:gd name="T93" fmla="*/ 106393 h 44"/>
                <a:gd name="T94" fmla="*/ 97569 w 53"/>
                <a:gd name="T95" fmla="*/ 106393 h 44"/>
                <a:gd name="T96" fmla="*/ 129043 w 53"/>
                <a:gd name="T97" fmla="*/ 115781 h 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3" h="44">
                  <a:moveTo>
                    <a:pt x="41" y="37"/>
                  </a:moveTo>
                  <a:cubicBezTo>
                    <a:pt x="41" y="36"/>
                    <a:pt x="41" y="36"/>
                    <a:pt x="41" y="36"/>
                  </a:cubicBezTo>
                  <a:cubicBezTo>
                    <a:pt x="39" y="33"/>
                    <a:pt x="37" y="30"/>
                    <a:pt x="35" y="26"/>
                  </a:cubicBezTo>
                  <a:cubicBezTo>
                    <a:pt x="35" y="26"/>
                    <a:pt x="35" y="26"/>
                    <a:pt x="35" y="25"/>
                  </a:cubicBezTo>
                  <a:cubicBezTo>
                    <a:pt x="38" y="22"/>
                    <a:pt x="41" y="19"/>
                    <a:pt x="44" y="16"/>
                  </a:cubicBezTo>
                  <a:cubicBezTo>
                    <a:pt x="44" y="15"/>
                    <a:pt x="44" y="15"/>
                    <a:pt x="44" y="15"/>
                  </a:cubicBezTo>
                  <a:cubicBezTo>
                    <a:pt x="43" y="15"/>
                    <a:pt x="42" y="16"/>
                    <a:pt x="42" y="16"/>
                  </a:cubicBezTo>
                  <a:cubicBezTo>
                    <a:pt x="38" y="17"/>
                    <a:pt x="35" y="18"/>
                    <a:pt x="31" y="18"/>
                  </a:cubicBezTo>
                  <a:cubicBezTo>
                    <a:pt x="31" y="19"/>
                    <a:pt x="31" y="18"/>
                    <a:pt x="31" y="18"/>
                  </a:cubicBezTo>
                  <a:cubicBezTo>
                    <a:pt x="29" y="15"/>
                    <a:pt x="27" y="12"/>
                    <a:pt x="25" y="9"/>
                  </a:cubicBezTo>
                  <a:cubicBezTo>
                    <a:pt x="25" y="8"/>
                    <a:pt x="25" y="8"/>
                    <a:pt x="25" y="8"/>
                  </a:cubicBezTo>
                  <a:cubicBezTo>
                    <a:pt x="25" y="9"/>
                    <a:pt x="24" y="10"/>
                    <a:pt x="24" y="11"/>
                  </a:cubicBezTo>
                  <a:cubicBezTo>
                    <a:pt x="24" y="14"/>
                    <a:pt x="23" y="17"/>
                    <a:pt x="23" y="20"/>
                  </a:cubicBezTo>
                  <a:cubicBezTo>
                    <a:pt x="23" y="20"/>
                    <a:pt x="22" y="20"/>
                    <a:pt x="22" y="21"/>
                  </a:cubicBezTo>
                  <a:cubicBezTo>
                    <a:pt x="22" y="21"/>
                    <a:pt x="22" y="21"/>
                    <a:pt x="22" y="21"/>
                  </a:cubicBezTo>
                  <a:cubicBezTo>
                    <a:pt x="18" y="22"/>
                    <a:pt x="14" y="24"/>
                    <a:pt x="10" y="25"/>
                  </a:cubicBezTo>
                  <a:cubicBezTo>
                    <a:pt x="10" y="25"/>
                    <a:pt x="10" y="25"/>
                    <a:pt x="10" y="25"/>
                  </a:cubicBezTo>
                  <a:cubicBezTo>
                    <a:pt x="13" y="27"/>
                    <a:pt x="16" y="28"/>
                    <a:pt x="19" y="29"/>
                  </a:cubicBezTo>
                  <a:cubicBezTo>
                    <a:pt x="19" y="29"/>
                    <a:pt x="19" y="29"/>
                    <a:pt x="19" y="29"/>
                  </a:cubicBezTo>
                  <a:cubicBezTo>
                    <a:pt x="17" y="31"/>
                    <a:pt x="15" y="32"/>
                    <a:pt x="13" y="33"/>
                  </a:cubicBezTo>
                  <a:cubicBezTo>
                    <a:pt x="13" y="34"/>
                    <a:pt x="13" y="34"/>
                    <a:pt x="12" y="33"/>
                  </a:cubicBezTo>
                  <a:cubicBezTo>
                    <a:pt x="10" y="32"/>
                    <a:pt x="7" y="31"/>
                    <a:pt x="5" y="30"/>
                  </a:cubicBezTo>
                  <a:cubicBezTo>
                    <a:pt x="4" y="30"/>
                    <a:pt x="3" y="29"/>
                    <a:pt x="2" y="28"/>
                  </a:cubicBezTo>
                  <a:cubicBezTo>
                    <a:pt x="0" y="26"/>
                    <a:pt x="1" y="24"/>
                    <a:pt x="3" y="22"/>
                  </a:cubicBezTo>
                  <a:cubicBezTo>
                    <a:pt x="4" y="22"/>
                    <a:pt x="5" y="21"/>
                    <a:pt x="5" y="21"/>
                  </a:cubicBezTo>
                  <a:cubicBezTo>
                    <a:pt x="9" y="20"/>
                    <a:pt x="13" y="19"/>
                    <a:pt x="17" y="17"/>
                  </a:cubicBezTo>
                  <a:cubicBezTo>
                    <a:pt x="18" y="17"/>
                    <a:pt x="18" y="17"/>
                    <a:pt x="18" y="17"/>
                  </a:cubicBezTo>
                  <a:cubicBezTo>
                    <a:pt x="18" y="14"/>
                    <a:pt x="19" y="11"/>
                    <a:pt x="19" y="8"/>
                  </a:cubicBezTo>
                  <a:cubicBezTo>
                    <a:pt x="20" y="6"/>
                    <a:pt x="20" y="4"/>
                    <a:pt x="21" y="3"/>
                  </a:cubicBezTo>
                  <a:cubicBezTo>
                    <a:pt x="21" y="2"/>
                    <a:pt x="21" y="2"/>
                    <a:pt x="22" y="1"/>
                  </a:cubicBezTo>
                  <a:cubicBezTo>
                    <a:pt x="23" y="0"/>
                    <a:pt x="25" y="0"/>
                    <a:pt x="27" y="1"/>
                  </a:cubicBezTo>
                  <a:cubicBezTo>
                    <a:pt x="28" y="2"/>
                    <a:pt x="28" y="2"/>
                    <a:pt x="28" y="3"/>
                  </a:cubicBezTo>
                  <a:cubicBezTo>
                    <a:pt x="30" y="6"/>
                    <a:pt x="32" y="9"/>
                    <a:pt x="34" y="12"/>
                  </a:cubicBezTo>
                  <a:cubicBezTo>
                    <a:pt x="34" y="12"/>
                    <a:pt x="34" y="12"/>
                    <a:pt x="35" y="12"/>
                  </a:cubicBezTo>
                  <a:cubicBezTo>
                    <a:pt x="39" y="11"/>
                    <a:pt x="43" y="10"/>
                    <a:pt x="48" y="9"/>
                  </a:cubicBezTo>
                  <a:cubicBezTo>
                    <a:pt x="49" y="9"/>
                    <a:pt x="49" y="8"/>
                    <a:pt x="50" y="9"/>
                  </a:cubicBezTo>
                  <a:cubicBezTo>
                    <a:pt x="52" y="9"/>
                    <a:pt x="53" y="11"/>
                    <a:pt x="53" y="12"/>
                  </a:cubicBezTo>
                  <a:cubicBezTo>
                    <a:pt x="52" y="13"/>
                    <a:pt x="52" y="14"/>
                    <a:pt x="51" y="15"/>
                  </a:cubicBezTo>
                  <a:cubicBezTo>
                    <a:pt x="48" y="18"/>
                    <a:pt x="45" y="22"/>
                    <a:pt x="42" y="26"/>
                  </a:cubicBezTo>
                  <a:cubicBezTo>
                    <a:pt x="42" y="26"/>
                    <a:pt x="42" y="26"/>
                    <a:pt x="42" y="26"/>
                  </a:cubicBezTo>
                  <a:cubicBezTo>
                    <a:pt x="44" y="30"/>
                    <a:pt x="46" y="33"/>
                    <a:pt x="47" y="37"/>
                  </a:cubicBezTo>
                  <a:cubicBezTo>
                    <a:pt x="48" y="37"/>
                    <a:pt x="48" y="38"/>
                    <a:pt x="48" y="39"/>
                  </a:cubicBezTo>
                  <a:cubicBezTo>
                    <a:pt x="48" y="41"/>
                    <a:pt x="47" y="43"/>
                    <a:pt x="44" y="43"/>
                  </a:cubicBezTo>
                  <a:cubicBezTo>
                    <a:pt x="43" y="44"/>
                    <a:pt x="42" y="43"/>
                    <a:pt x="41" y="43"/>
                  </a:cubicBezTo>
                  <a:cubicBezTo>
                    <a:pt x="38" y="42"/>
                    <a:pt x="36" y="41"/>
                    <a:pt x="33" y="41"/>
                  </a:cubicBezTo>
                  <a:cubicBezTo>
                    <a:pt x="33" y="41"/>
                    <a:pt x="32" y="40"/>
                    <a:pt x="32" y="40"/>
                  </a:cubicBezTo>
                  <a:cubicBezTo>
                    <a:pt x="32" y="38"/>
                    <a:pt x="32" y="36"/>
                    <a:pt x="31" y="34"/>
                  </a:cubicBezTo>
                  <a:cubicBezTo>
                    <a:pt x="31" y="34"/>
                    <a:pt x="31" y="34"/>
                    <a:pt x="31" y="34"/>
                  </a:cubicBezTo>
                  <a:cubicBezTo>
                    <a:pt x="35" y="35"/>
                    <a:pt x="38" y="36"/>
                    <a:pt x="41" y="3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69" name="Freeform 33"/>
            <p:cNvSpPr>
              <a:spLocks/>
            </p:cNvSpPr>
            <p:nvPr/>
          </p:nvSpPr>
          <p:spPr bwMode="auto">
            <a:xfrm>
              <a:off x="4648115" y="3803308"/>
              <a:ext cx="80758" cy="109884"/>
            </a:xfrm>
            <a:custGeom>
              <a:avLst/>
              <a:gdLst>
                <a:gd name="T0" fmla="*/ 80758 w 26"/>
                <a:gd name="T1" fmla="*/ 109884 h 35"/>
                <a:gd name="T2" fmla="*/ 55909 w 26"/>
                <a:gd name="T3" fmla="*/ 109884 h 35"/>
                <a:gd name="T4" fmla="*/ 52803 w 26"/>
                <a:gd name="T5" fmla="*/ 106744 h 35"/>
                <a:gd name="T6" fmla="*/ 27955 w 26"/>
                <a:gd name="T7" fmla="*/ 65930 h 35"/>
                <a:gd name="T8" fmla="*/ 24849 w 26"/>
                <a:gd name="T9" fmla="*/ 65930 h 35"/>
                <a:gd name="T10" fmla="*/ 18636 w 26"/>
                <a:gd name="T11" fmla="*/ 109884 h 35"/>
                <a:gd name="T12" fmla="*/ 0 w 26"/>
                <a:gd name="T13" fmla="*/ 109884 h 35"/>
                <a:gd name="T14" fmla="*/ 0 w 26"/>
                <a:gd name="T15" fmla="*/ 103605 h 35"/>
                <a:gd name="T16" fmla="*/ 6212 w 26"/>
                <a:gd name="T17" fmla="*/ 56512 h 35"/>
                <a:gd name="T18" fmla="*/ 12424 w 26"/>
                <a:gd name="T19" fmla="*/ 15698 h 35"/>
                <a:gd name="T20" fmla="*/ 12424 w 26"/>
                <a:gd name="T21" fmla="*/ 12558 h 35"/>
                <a:gd name="T22" fmla="*/ 34167 w 26"/>
                <a:gd name="T23" fmla="*/ 0 h 35"/>
                <a:gd name="T24" fmla="*/ 34167 w 26"/>
                <a:gd name="T25" fmla="*/ 0 h 35"/>
                <a:gd name="T26" fmla="*/ 27955 w 26"/>
                <a:gd name="T27" fmla="*/ 47093 h 35"/>
                <a:gd name="T28" fmla="*/ 27955 w 26"/>
                <a:gd name="T29" fmla="*/ 47093 h 35"/>
                <a:gd name="T30" fmla="*/ 62122 w 26"/>
                <a:gd name="T31" fmla="*/ 12558 h 35"/>
                <a:gd name="T32" fmla="*/ 62122 w 26"/>
                <a:gd name="T33" fmla="*/ 15698 h 35"/>
                <a:gd name="T34" fmla="*/ 65228 w 26"/>
                <a:gd name="T35" fmla="*/ 31395 h 35"/>
                <a:gd name="T36" fmla="*/ 62122 w 26"/>
                <a:gd name="T37" fmla="*/ 31395 h 35"/>
                <a:gd name="T38" fmla="*/ 43485 w 26"/>
                <a:gd name="T39" fmla="*/ 53372 h 35"/>
                <a:gd name="T40" fmla="*/ 40379 w 26"/>
                <a:gd name="T41" fmla="*/ 56512 h 35"/>
                <a:gd name="T42" fmla="*/ 43485 w 26"/>
                <a:gd name="T43" fmla="*/ 56512 h 35"/>
                <a:gd name="T44" fmla="*/ 77652 w 26"/>
                <a:gd name="T45" fmla="*/ 106744 h 35"/>
                <a:gd name="T46" fmla="*/ 80758 w 26"/>
                <a:gd name="T47" fmla="*/ 109884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 h="35">
                  <a:moveTo>
                    <a:pt x="26" y="35"/>
                  </a:moveTo>
                  <a:cubicBezTo>
                    <a:pt x="23" y="35"/>
                    <a:pt x="21" y="35"/>
                    <a:pt x="18" y="35"/>
                  </a:cubicBezTo>
                  <a:cubicBezTo>
                    <a:pt x="18" y="35"/>
                    <a:pt x="18" y="35"/>
                    <a:pt x="17" y="34"/>
                  </a:cubicBezTo>
                  <a:cubicBezTo>
                    <a:pt x="15" y="30"/>
                    <a:pt x="12" y="26"/>
                    <a:pt x="9" y="21"/>
                  </a:cubicBezTo>
                  <a:cubicBezTo>
                    <a:pt x="9" y="21"/>
                    <a:pt x="9" y="21"/>
                    <a:pt x="8" y="21"/>
                  </a:cubicBezTo>
                  <a:cubicBezTo>
                    <a:pt x="8" y="25"/>
                    <a:pt x="7" y="30"/>
                    <a:pt x="6" y="35"/>
                  </a:cubicBezTo>
                  <a:cubicBezTo>
                    <a:pt x="0" y="35"/>
                    <a:pt x="0" y="35"/>
                    <a:pt x="0" y="35"/>
                  </a:cubicBezTo>
                  <a:cubicBezTo>
                    <a:pt x="0" y="34"/>
                    <a:pt x="0" y="33"/>
                    <a:pt x="0" y="33"/>
                  </a:cubicBezTo>
                  <a:cubicBezTo>
                    <a:pt x="1" y="28"/>
                    <a:pt x="2" y="23"/>
                    <a:pt x="2" y="18"/>
                  </a:cubicBezTo>
                  <a:cubicBezTo>
                    <a:pt x="3" y="14"/>
                    <a:pt x="3" y="9"/>
                    <a:pt x="4" y="5"/>
                  </a:cubicBezTo>
                  <a:cubicBezTo>
                    <a:pt x="4" y="5"/>
                    <a:pt x="4" y="4"/>
                    <a:pt x="4" y="4"/>
                  </a:cubicBezTo>
                  <a:cubicBezTo>
                    <a:pt x="6" y="3"/>
                    <a:pt x="9" y="1"/>
                    <a:pt x="11" y="0"/>
                  </a:cubicBezTo>
                  <a:cubicBezTo>
                    <a:pt x="11" y="0"/>
                    <a:pt x="11" y="0"/>
                    <a:pt x="11" y="0"/>
                  </a:cubicBezTo>
                  <a:cubicBezTo>
                    <a:pt x="10" y="5"/>
                    <a:pt x="10" y="10"/>
                    <a:pt x="9" y="15"/>
                  </a:cubicBezTo>
                  <a:cubicBezTo>
                    <a:pt x="9" y="15"/>
                    <a:pt x="9" y="15"/>
                    <a:pt x="9" y="15"/>
                  </a:cubicBezTo>
                  <a:cubicBezTo>
                    <a:pt x="13" y="11"/>
                    <a:pt x="16" y="8"/>
                    <a:pt x="20" y="4"/>
                  </a:cubicBezTo>
                  <a:cubicBezTo>
                    <a:pt x="20" y="4"/>
                    <a:pt x="20" y="5"/>
                    <a:pt x="20" y="5"/>
                  </a:cubicBezTo>
                  <a:cubicBezTo>
                    <a:pt x="20" y="7"/>
                    <a:pt x="20" y="8"/>
                    <a:pt x="21" y="10"/>
                  </a:cubicBezTo>
                  <a:cubicBezTo>
                    <a:pt x="21" y="10"/>
                    <a:pt x="21" y="10"/>
                    <a:pt x="20" y="10"/>
                  </a:cubicBezTo>
                  <a:cubicBezTo>
                    <a:pt x="18" y="13"/>
                    <a:pt x="16" y="15"/>
                    <a:pt x="14" y="17"/>
                  </a:cubicBezTo>
                  <a:cubicBezTo>
                    <a:pt x="14" y="18"/>
                    <a:pt x="14" y="18"/>
                    <a:pt x="13" y="18"/>
                  </a:cubicBezTo>
                  <a:cubicBezTo>
                    <a:pt x="13" y="18"/>
                    <a:pt x="14" y="18"/>
                    <a:pt x="14" y="18"/>
                  </a:cubicBezTo>
                  <a:cubicBezTo>
                    <a:pt x="18" y="24"/>
                    <a:pt x="21" y="29"/>
                    <a:pt x="25" y="34"/>
                  </a:cubicBezTo>
                  <a:cubicBezTo>
                    <a:pt x="25" y="35"/>
                    <a:pt x="25" y="35"/>
                    <a:pt x="26"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0" name="Freeform 34"/>
            <p:cNvSpPr>
              <a:spLocks noEditPoints="1"/>
            </p:cNvSpPr>
            <p:nvPr/>
          </p:nvSpPr>
          <p:spPr bwMode="auto">
            <a:xfrm>
              <a:off x="4413783" y="3828462"/>
              <a:ext cx="96645" cy="109884"/>
            </a:xfrm>
            <a:custGeom>
              <a:avLst/>
              <a:gdLst>
                <a:gd name="T0" fmla="*/ 21823 w 31"/>
                <a:gd name="T1" fmla="*/ 78489 h 35"/>
                <a:gd name="T2" fmla="*/ 21823 w 31"/>
                <a:gd name="T3" fmla="*/ 91047 h 35"/>
                <a:gd name="T4" fmla="*/ 18705 w 31"/>
                <a:gd name="T5" fmla="*/ 106744 h 35"/>
                <a:gd name="T6" fmla="*/ 18705 w 31"/>
                <a:gd name="T7" fmla="*/ 109884 h 35"/>
                <a:gd name="T8" fmla="*/ 0 w 31"/>
                <a:gd name="T9" fmla="*/ 109884 h 35"/>
                <a:gd name="T10" fmla="*/ 0 w 31"/>
                <a:gd name="T11" fmla="*/ 109884 h 35"/>
                <a:gd name="T12" fmla="*/ 0 w 31"/>
                <a:gd name="T13" fmla="*/ 100465 h 35"/>
                <a:gd name="T14" fmla="*/ 6235 w 31"/>
                <a:gd name="T15" fmla="*/ 72209 h 35"/>
                <a:gd name="T16" fmla="*/ 9353 w 31"/>
                <a:gd name="T17" fmla="*/ 40814 h 35"/>
                <a:gd name="T18" fmla="*/ 46764 w 31"/>
                <a:gd name="T19" fmla="*/ 3140 h 35"/>
                <a:gd name="T20" fmla="*/ 77940 w 31"/>
                <a:gd name="T21" fmla="*/ 6279 h 35"/>
                <a:gd name="T22" fmla="*/ 93527 w 31"/>
                <a:gd name="T23" fmla="*/ 31395 h 35"/>
                <a:gd name="T24" fmla="*/ 77940 w 31"/>
                <a:gd name="T25" fmla="*/ 72209 h 35"/>
                <a:gd name="T26" fmla="*/ 52999 w 31"/>
                <a:gd name="T27" fmla="*/ 84768 h 35"/>
                <a:gd name="T28" fmla="*/ 24941 w 31"/>
                <a:gd name="T29" fmla="*/ 78489 h 35"/>
                <a:gd name="T30" fmla="*/ 21823 w 31"/>
                <a:gd name="T31" fmla="*/ 78489 h 35"/>
                <a:gd name="T32" fmla="*/ 74822 w 31"/>
                <a:gd name="T33" fmla="*/ 40814 h 35"/>
                <a:gd name="T34" fmla="*/ 74822 w 31"/>
                <a:gd name="T35" fmla="*/ 34535 h 35"/>
                <a:gd name="T36" fmla="*/ 49881 w 31"/>
                <a:gd name="T37" fmla="*/ 18837 h 35"/>
                <a:gd name="T38" fmla="*/ 28058 w 31"/>
                <a:gd name="T39" fmla="*/ 43954 h 35"/>
                <a:gd name="T40" fmla="*/ 40529 w 31"/>
                <a:gd name="T41" fmla="*/ 65930 h 35"/>
                <a:gd name="T42" fmla="*/ 62352 w 31"/>
                <a:gd name="T43" fmla="*/ 62791 h 35"/>
                <a:gd name="T44" fmla="*/ 74822 w 31"/>
                <a:gd name="T45" fmla="*/ 40814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 h="35">
                  <a:moveTo>
                    <a:pt x="7" y="25"/>
                  </a:moveTo>
                  <a:cubicBezTo>
                    <a:pt x="7" y="26"/>
                    <a:pt x="7" y="28"/>
                    <a:pt x="7" y="29"/>
                  </a:cubicBezTo>
                  <a:cubicBezTo>
                    <a:pt x="6" y="31"/>
                    <a:pt x="6" y="33"/>
                    <a:pt x="6" y="34"/>
                  </a:cubicBezTo>
                  <a:cubicBezTo>
                    <a:pt x="6" y="35"/>
                    <a:pt x="6" y="35"/>
                    <a:pt x="6" y="35"/>
                  </a:cubicBezTo>
                  <a:cubicBezTo>
                    <a:pt x="4" y="35"/>
                    <a:pt x="2" y="35"/>
                    <a:pt x="0" y="35"/>
                  </a:cubicBezTo>
                  <a:cubicBezTo>
                    <a:pt x="0" y="35"/>
                    <a:pt x="0" y="35"/>
                    <a:pt x="0" y="35"/>
                  </a:cubicBezTo>
                  <a:cubicBezTo>
                    <a:pt x="0" y="34"/>
                    <a:pt x="0" y="33"/>
                    <a:pt x="0" y="32"/>
                  </a:cubicBezTo>
                  <a:cubicBezTo>
                    <a:pt x="1" y="29"/>
                    <a:pt x="1" y="26"/>
                    <a:pt x="2" y="23"/>
                  </a:cubicBezTo>
                  <a:cubicBezTo>
                    <a:pt x="2" y="20"/>
                    <a:pt x="2" y="16"/>
                    <a:pt x="3" y="13"/>
                  </a:cubicBezTo>
                  <a:cubicBezTo>
                    <a:pt x="4" y="7"/>
                    <a:pt x="9" y="2"/>
                    <a:pt x="15" y="1"/>
                  </a:cubicBezTo>
                  <a:cubicBezTo>
                    <a:pt x="18" y="0"/>
                    <a:pt x="22" y="0"/>
                    <a:pt x="25" y="2"/>
                  </a:cubicBezTo>
                  <a:cubicBezTo>
                    <a:pt x="28" y="4"/>
                    <a:pt x="30" y="7"/>
                    <a:pt x="30" y="10"/>
                  </a:cubicBezTo>
                  <a:cubicBezTo>
                    <a:pt x="31" y="15"/>
                    <a:pt x="29" y="20"/>
                    <a:pt x="25" y="23"/>
                  </a:cubicBezTo>
                  <a:cubicBezTo>
                    <a:pt x="23" y="25"/>
                    <a:pt x="20" y="27"/>
                    <a:pt x="17" y="27"/>
                  </a:cubicBezTo>
                  <a:cubicBezTo>
                    <a:pt x="13" y="28"/>
                    <a:pt x="10" y="27"/>
                    <a:pt x="8" y="25"/>
                  </a:cubicBezTo>
                  <a:cubicBezTo>
                    <a:pt x="7" y="25"/>
                    <a:pt x="7" y="25"/>
                    <a:pt x="7" y="25"/>
                  </a:cubicBezTo>
                  <a:moveTo>
                    <a:pt x="24" y="13"/>
                  </a:moveTo>
                  <a:cubicBezTo>
                    <a:pt x="24" y="12"/>
                    <a:pt x="24" y="11"/>
                    <a:pt x="24" y="11"/>
                  </a:cubicBezTo>
                  <a:cubicBezTo>
                    <a:pt x="23" y="7"/>
                    <a:pt x="19" y="6"/>
                    <a:pt x="16" y="6"/>
                  </a:cubicBezTo>
                  <a:cubicBezTo>
                    <a:pt x="12" y="7"/>
                    <a:pt x="9" y="10"/>
                    <a:pt x="9" y="14"/>
                  </a:cubicBezTo>
                  <a:cubicBezTo>
                    <a:pt x="8" y="17"/>
                    <a:pt x="10" y="20"/>
                    <a:pt x="13" y="21"/>
                  </a:cubicBezTo>
                  <a:cubicBezTo>
                    <a:pt x="15" y="22"/>
                    <a:pt x="18" y="22"/>
                    <a:pt x="20" y="20"/>
                  </a:cubicBezTo>
                  <a:cubicBezTo>
                    <a:pt x="22" y="19"/>
                    <a:pt x="24" y="16"/>
                    <a:pt x="24" y="1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1" name="Freeform 35"/>
            <p:cNvSpPr>
              <a:spLocks/>
            </p:cNvSpPr>
            <p:nvPr/>
          </p:nvSpPr>
          <p:spPr bwMode="auto">
            <a:xfrm>
              <a:off x="4344941" y="3800660"/>
              <a:ext cx="80758" cy="115179"/>
            </a:xfrm>
            <a:custGeom>
              <a:avLst/>
              <a:gdLst>
                <a:gd name="T0" fmla="*/ 80758 w 26"/>
                <a:gd name="T1" fmla="*/ 18678 h 37"/>
                <a:gd name="T2" fmla="*/ 62122 w 26"/>
                <a:gd name="T3" fmla="*/ 31129 h 37"/>
                <a:gd name="T4" fmla="*/ 62122 w 26"/>
                <a:gd name="T5" fmla="*/ 24904 h 37"/>
                <a:gd name="T6" fmla="*/ 49697 w 26"/>
                <a:gd name="T7" fmla="*/ 18678 h 37"/>
                <a:gd name="T8" fmla="*/ 40379 w 26"/>
                <a:gd name="T9" fmla="*/ 24904 h 37"/>
                <a:gd name="T10" fmla="*/ 40379 w 26"/>
                <a:gd name="T11" fmla="*/ 31129 h 37"/>
                <a:gd name="T12" fmla="*/ 46591 w 26"/>
                <a:gd name="T13" fmla="*/ 40468 h 37"/>
                <a:gd name="T14" fmla="*/ 62122 w 26"/>
                <a:gd name="T15" fmla="*/ 56033 h 37"/>
                <a:gd name="T16" fmla="*/ 68334 w 26"/>
                <a:gd name="T17" fmla="*/ 71598 h 37"/>
                <a:gd name="T18" fmla="*/ 65228 w 26"/>
                <a:gd name="T19" fmla="*/ 93388 h 37"/>
                <a:gd name="T20" fmla="*/ 37273 w 26"/>
                <a:gd name="T21" fmla="*/ 112066 h 37"/>
                <a:gd name="T22" fmla="*/ 18636 w 26"/>
                <a:gd name="T23" fmla="*/ 112066 h 37"/>
                <a:gd name="T24" fmla="*/ 3106 w 26"/>
                <a:gd name="T25" fmla="*/ 99614 h 37"/>
                <a:gd name="T26" fmla="*/ 0 w 26"/>
                <a:gd name="T27" fmla="*/ 90275 h 37"/>
                <a:gd name="T28" fmla="*/ 18636 w 26"/>
                <a:gd name="T29" fmla="*/ 80937 h 37"/>
                <a:gd name="T30" fmla="*/ 18636 w 26"/>
                <a:gd name="T31" fmla="*/ 80937 h 37"/>
                <a:gd name="T32" fmla="*/ 21743 w 26"/>
                <a:gd name="T33" fmla="*/ 87162 h 37"/>
                <a:gd name="T34" fmla="*/ 40379 w 26"/>
                <a:gd name="T35" fmla="*/ 93388 h 37"/>
                <a:gd name="T36" fmla="*/ 46591 w 26"/>
                <a:gd name="T37" fmla="*/ 90275 h 37"/>
                <a:gd name="T38" fmla="*/ 46591 w 26"/>
                <a:gd name="T39" fmla="*/ 74711 h 37"/>
                <a:gd name="T40" fmla="*/ 40379 w 26"/>
                <a:gd name="T41" fmla="*/ 68485 h 37"/>
                <a:gd name="T42" fmla="*/ 24849 w 26"/>
                <a:gd name="T43" fmla="*/ 49807 h 37"/>
                <a:gd name="T44" fmla="*/ 18636 w 26"/>
                <a:gd name="T45" fmla="*/ 34242 h 37"/>
                <a:gd name="T46" fmla="*/ 21743 w 26"/>
                <a:gd name="T47" fmla="*/ 18678 h 37"/>
                <a:gd name="T48" fmla="*/ 55909 w 26"/>
                <a:gd name="T49" fmla="*/ 0 h 37"/>
                <a:gd name="T50" fmla="*/ 77652 w 26"/>
                <a:gd name="T51" fmla="*/ 12452 h 37"/>
                <a:gd name="T52" fmla="*/ 80758 w 26"/>
                <a:gd name="T53" fmla="*/ 18678 h 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6" h="37">
                  <a:moveTo>
                    <a:pt x="26" y="6"/>
                  </a:moveTo>
                  <a:cubicBezTo>
                    <a:pt x="24" y="7"/>
                    <a:pt x="22" y="8"/>
                    <a:pt x="20" y="10"/>
                  </a:cubicBezTo>
                  <a:cubicBezTo>
                    <a:pt x="20" y="9"/>
                    <a:pt x="20" y="9"/>
                    <a:pt x="20" y="8"/>
                  </a:cubicBezTo>
                  <a:cubicBezTo>
                    <a:pt x="19" y="7"/>
                    <a:pt x="18" y="6"/>
                    <a:pt x="16" y="6"/>
                  </a:cubicBezTo>
                  <a:cubicBezTo>
                    <a:pt x="15" y="6"/>
                    <a:pt x="14" y="7"/>
                    <a:pt x="13" y="8"/>
                  </a:cubicBezTo>
                  <a:cubicBezTo>
                    <a:pt x="12" y="8"/>
                    <a:pt x="12" y="10"/>
                    <a:pt x="13" y="10"/>
                  </a:cubicBezTo>
                  <a:cubicBezTo>
                    <a:pt x="14" y="11"/>
                    <a:pt x="14" y="12"/>
                    <a:pt x="15" y="13"/>
                  </a:cubicBezTo>
                  <a:cubicBezTo>
                    <a:pt x="17" y="15"/>
                    <a:pt x="18" y="16"/>
                    <a:pt x="20" y="18"/>
                  </a:cubicBezTo>
                  <a:cubicBezTo>
                    <a:pt x="21" y="20"/>
                    <a:pt x="22" y="21"/>
                    <a:pt x="22" y="23"/>
                  </a:cubicBezTo>
                  <a:cubicBezTo>
                    <a:pt x="23" y="25"/>
                    <a:pt x="22" y="28"/>
                    <a:pt x="21" y="30"/>
                  </a:cubicBezTo>
                  <a:cubicBezTo>
                    <a:pt x="19" y="34"/>
                    <a:pt x="16" y="36"/>
                    <a:pt x="12" y="36"/>
                  </a:cubicBezTo>
                  <a:cubicBezTo>
                    <a:pt x="10" y="37"/>
                    <a:pt x="8" y="37"/>
                    <a:pt x="6" y="36"/>
                  </a:cubicBezTo>
                  <a:cubicBezTo>
                    <a:pt x="4" y="35"/>
                    <a:pt x="2" y="34"/>
                    <a:pt x="1" y="32"/>
                  </a:cubicBezTo>
                  <a:cubicBezTo>
                    <a:pt x="0" y="31"/>
                    <a:pt x="0" y="30"/>
                    <a:pt x="0" y="29"/>
                  </a:cubicBezTo>
                  <a:cubicBezTo>
                    <a:pt x="2" y="28"/>
                    <a:pt x="4" y="27"/>
                    <a:pt x="6" y="26"/>
                  </a:cubicBezTo>
                  <a:cubicBezTo>
                    <a:pt x="6" y="26"/>
                    <a:pt x="6" y="26"/>
                    <a:pt x="6" y="26"/>
                  </a:cubicBezTo>
                  <a:cubicBezTo>
                    <a:pt x="7" y="27"/>
                    <a:pt x="7" y="28"/>
                    <a:pt x="7" y="28"/>
                  </a:cubicBezTo>
                  <a:cubicBezTo>
                    <a:pt x="9" y="30"/>
                    <a:pt x="11" y="31"/>
                    <a:pt x="13" y="30"/>
                  </a:cubicBezTo>
                  <a:cubicBezTo>
                    <a:pt x="14" y="30"/>
                    <a:pt x="14" y="29"/>
                    <a:pt x="15" y="29"/>
                  </a:cubicBezTo>
                  <a:cubicBezTo>
                    <a:pt x="16" y="28"/>
                    <a:pt x="16" y="26"/>
                    <a:pt x="15" y="24"/>
                  </a:cubicBezTo>
                  <a:cubicBezTo>
                    <a:pt x="15" y="23"/>
                    <a:pt x="14" y="23"/>
                    <a:pt x="13" y="22"/>
                  </a:cubicBezTo>
                  <a:cubicBezTo>
                    <a:pt x="11" y="20"/>
                    <a:pt x="10" y="18"/>
                    <a:pt x="8" y="16"/>
                  </a:cubicBezTo>
                  <a:cubicBezTo>
                    <a:pt x="7" y="15"/>
                    <a:pt x="6" y="13"/>
                    <a:pt x="6" y="11"/>
                  </a:cubicBezTo>
                  <a:cubicBezTo>
                    <a:pt x="5" y="10"/>
                    <a:pt x="6" y="8"/>
                    <a:pt x="7" y="6"/>
                  </a:cubicBezTo>
                  <a:cubicBezTo>
                    <a:pt x="9" y="2"/>
                    <a:pt x="13" y="0"/>
                    <a:pt x="18" y="0"/>
                  </a:cubicBezTo>
                  <a:cubicBezTo>
                    <a:pt x="21" y="0"/>
                    <a:pt x="23" y="1"/>
                    <a:pt x="25" y="4"/>
                  </a:cubicBezTo>
                  <a:cubicBezTo>
                    <a:pt x="25" y="4"/>
                    <a:pt x="26" y="5"/>
                    <a:pt x="26" y="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2" name="Freeform 36"/>
            <p:cNvSpPr>
              <a:spLocks/>
            </p:cNvSpPr>
            <p:nvPr/>
          </p:nvSpPr>
          <p:spPr bwMode="auto">
            <a:xfrm>
              <a:off x="4513076" y="3828462"/>
              <a:ext cx="88702" cy="87377"/>
            </a:xfrm>
            <a:custGeom>
              <a:avLst/>
              <a:gdLst>
                <a:gd name="T0" fmla="*/ 60191 w 28"/>
                <a:gd name="T1" fmla="*/ 59292 h 28"/>
                <a:gd name="T2" fmla="*/ 57023 w 28"/>
                <a:gd name="T3" fmla="*/ 81136 h 28"/>
                <a:gd name="T4" fmla="*/ 57023 w 28"/>
                <a:gd name="T5" fmla="*/ 81136 h 28"/>
                <a:gd name="T6" fmla="*/ 9504 w 28"/>
                <a:gd name="T7" fmla="*/ 71774 h 28"/>
                <a:gd name="T8" fmla="*/ 0 w 28"/>
                <a:gd name="T9" fmla="*/ 46809 h 28"/>
                <a:gd name="T10" fmla="*/ 44351 w 28"/>
                <a:gd name="T11" fmla="*/ 0 h 28"/>
                <a:gd name="T12" fmla="*/ 79198 w 28"/>
                <a:gd name="T13" fmla="*/ 12482 h 28"/>
                <a:gd name="T14" fmla="*/ 88702 w 28"/>
                <a:gd name="T15" fmla="*/ 37447 h 28"/>
                <a:gd name="T16" fmla="*/ 85534 w 28"/>
                <a:gd name="T17" fmla="*/ 56171 h 28"/>
                <a:gd name="T18" fmla="*/ 82366 w 28"/>
                <a:gd name="T19" fmla="*/ 81136 h 28"/>
                <a:gd name="T20" fmla="*/ 82366 w 28"/>
                <a:gd name="T21" fmla="*/ 84256 h 28"/>
                <a:gd name="T22" fmla="*/ 63359 w 28"/>
                <a:gd name="T23" fmla="*/ 84256 h 28"/>
                <a:gd name="T24" fmla="*/ 63359 w 28"/>
                <a:gd name="T25" fmla="*/ 78015 h 28"/>
                <a:gd name="T26" fmla="*/ 69694 w 28"/>
                <a:gd name="T27" fmla="*/ 46809 h 28"/>
                <a:gd name="T28" fmla="*/ 66527 w 28"/>
                <a:gd name="T29" fmla="*/ 28085 h 28"/>
                <a:gd name="T30" fmla="*/ 50687 w 28"/>
                <a:gd name="T31" fmla="*/ 18724 h 28"/>
                <a:gd name="T32" fmla="*/ 19008 w 28"/>
                <a:gd name="T33" fmla="*/ 40568 h 28"/>
                <a:gd name="T34" fmla="*/ 28511 w 28"/>
                <a:gd name="T35" fmla="*/ 62412 h 28"/>
                <a:gd name="T36" fmla="*/ 50687 w 28"/>
                <a:gd name="T37" fmla="*/ 65533 h 28"/>
                <a:gd name="T38" fmla="*/ 60191 w 28"/>
                <a:gd name="T39" fmla="*/ 59292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 h="28">
                  <a:moveTo>
                    <a:pt x="19" y="19"/>
                  </a:moveTo>
                  <a:cubicBezTo>
                    <a:pt x="19" y="21"/>
                    <a:pt x="19" y="23"/>
                    <a:pt x="18" y="26"/>
                  </a:cubicBezTo>
                  <a:cubicBezTo>
                    <a:pt x="18" y="26"/>
                    <a:pt x="18" y="26"/>
                    <a:pt x="18" y="26"/>
                  </a:cubicBezTo>
                  <a:cubicBezTo>
                    <a:pt x="13" y="28"/>
                    <a:pt x="7" y="28"/>
                    <a:pt x="3" y="23"/>
                  </a:cubicBezTo>
                  <a:cubicBezTo>
                    <a:pt x="1" y="21"/>
                    <a:pt x="0" y="18"/>
                    <a:pt x="0" y="15"/>
                  </a:cubicBezTo>
                  <a:cubicBezTo>
                    <a:pt x="1" y="8"/>
                    <a:pt x="7" y="1"/>
                    <a:pt x="14" y="0"/>
                  </a:cubicBezTo>
                  <a:cubicBezTo>
                    <a:pt x="18" y="0"/>
                    <a:pt x="22" y="1"/>
                    <a:pt x="25" y="4"/>
                  </a:cubicBezTo>
                  <a:cubicBezTo>
                    <a:pt x="27" y="7"/>
                    <a:pt x="28" y="9"/>
                    <a:pt x="28" y="12"/>
                  </a:cubicBezTo>
                  <a:cubicBezTo>
                    <a:pt x="28" y="14"/>
                    <a:pt x="27" y="16"/>
                    <a:pt x="27" y="18"/>
                  </a:cubicBezTo>
                  <a:cubicBezTo>
                    <a:pt x="27" y="21"/>
                    <a:pt x="26" y="24"/>
                    <a:pt x="26" y="26"/>
                  </a:cubicBezTo>
                  <a:cubicBezTo>
                    <a:pt x="26" y="26"/>
                    <a:pt x="26" y="27"/>
                    <a:pt x="26" y="27"/>
                  </a:cubicBezTo>
                  <a:cubicBezTo>
                    <a:pt x="20" y="27"/>
                    <a:pt x="20" y="27"/>
                    <a:pt x="20" y="27"/>
                  </a:cubicBezTo>
                  <a:cubicBezTo>
                    <a:pt x="20" y="26"/>
                    <a:pt x="20" y="25"/>
                    <a:pt x="20" y="25"/>
                  </a:cubicBezTo>
                  <a:cubicBezTo>
                    <a:pt x="21" y="22"/>
                    <a:pt x="21" y="18"/>
                    <a:pt x="22" y="15"/>
                  </a:cubicBezTo>
                  <a:cubicBezTo>
                    <a:pt x="22" y="13"/>
                    <a:pt x="22" y="11"/>
                    <a:pt x="21" y="9"/>
                  </a:cubicBezTo>
                  <a:cubicBezTo>
                    <a:pt x="20" y="7"/>
                    <a:pt x="18" y="6"/>
                    <a:pt x="16" y="6"/>
                  </a:cubicBezTo>
                  <a:cubicBezTo>
                    <a:pt x="12" y="6"/>
                    <a:pt x="7" y="9"/>
                    <a:pt x="6" y="13"/>
                  </a:cubicBezTo>
                  <a:cubicBezTo>
                    <a:pt x="6" y="16"/>
                    <a:pt x="7" y="19"/>
                    <a:pt x="9" y="20"/>
                  </a:cubicBezTo>
                  <a:cubicBezTo>
                    <a:pt x="11" y="22"/>
                    <a:pt x="14" y="22"/>
                    <a:pt x="16" y="21"/>
                  </a:cubicBezTo>
                  <a:cubicBezTo>
                    <a:pt x="17" y="20"/>
                    <a:pt x="18" y="20"/>
                    <a:pt x="19" y="1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3" name="Freeform 37"/>
            <p:cNvSpPr>
              <a:spLocks/>
            </p:cNvSpPr>
            <p:nvPr/>
          </p:nvSpPr>
          <p:spPr bwMode="auto">
            <a:xfrm>
              <a:off x="4604425" y="3832434"/>
              <a:ext cx="46337" cy="80758"/>
            </a:xfrm>
            <a:custGeom>
              <a:avLst/>
              <a:gdLst>
                <a:gd name="T0" fmla="*/ 46337 w 15"/>
                <a:gd name="T1" fmla="*/ 0 h 26"/>
                <a:gd name="T2" fmla="*/ 43248 w 15"/>
                <a:gd name="T3" fmla="*/ 18636 h 26"/>
                <a:gd name="T4" fmla="*/ 30891 w 15"/>
                <a:gd name="T5" fmla="*/ 18636 h 26"/>
                <a:gd name="T6" fmla="*/ 24713 w 15"/>
                <a:gd name="T7" fmla="*/ 21743 h 26"/>
                <a:gd name="T8" fmla="*/ 24713 w 15"/>
                <a:gd name="T9" fmla="*/ 27955 h 26"/>
                <a:gd name="T10" fmla="*/ 18535 w 15"/>
                <a:gd name="T11" fmla="*/ 68334 h 26"/>
                <a:gd name="T12" fmla="*/ 18535 w 15"/>
                <a:gd name="T13" fmla="*/ 80758 h 26"/>
                <a:gd name="T14" fmla="*/ 0 w 15"/>
                <a:gd name="T15" fmla="*/ 80758 h 26"/>
                <a:gd name="T16" fmla="*/ 0 w 15"/>
                <a:gd name="T17" fmla="*/ 71440 h 26"/>
                <a:gd name="T18" fmla="*/ 3089 w 15"/>
                <a:gd name="T19" fmla="*/ 43485 h 26"/>
                <a:gd name="T20" fmla="*/ 6178 w 15"/>
                <a:gd name="T21" fmla="*/ 21743 h 26"/>
                <a:gd name="T22" fmla="*/ 30891 w 15"/>
                <a:gd name="T23" fmla="*/ 0 h 26"/>
                <a:gd name="T24" fmla="*/ 46337 w 15"/>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26">
                  <a:moveTo>
                    <a:pt x="15" y="0"/>
                  </a:moveTo>
                  <a:cubicBezTo>
                    <a:pt x="14" y="2"/>
                    <a:pt x="14" y="4"/>
                    <a:pt x="14" y="6"/>
                  </a:cubicBezTo>
                  <a:cubicBezTo>
                    <a:pt x="13" y="6"/>
                    <a:pt x="11" y="6"/>
                    <a:pt x="10" y="6"/>
                  </a:cubicBezTo>
                  <a:cubicBezTo>
                    <a:pt x="9" y="6"/>
                    <a:pt x="8" y="7"/>
                    <a:pt x="8" y="7"/>
                  </a:cubicBezTo>
                  <a:cubicBezTo>
                    <a:pt x="8" y="8"/>
                    <a:pt x="8" y="8"/>
                    <a:pt x="8" y="9"/>
                  </a:cubicBezTo>
                  <a:cubicBezTo>
                    <a:pt x="7" y="13"/>
                    <a:pt x="7" y="18"/>
                    <a:pt x="6" y="22"/>
                  </a:cubicBezTo>
                  <a:cubicBezTo>
                    <a:pt x="6" y="23"/>
                    <a:pt x="6" y="25"/>
                    <a:pt x="6" y="26"/>
                  </a:cubicBezTo>
                  <a:cubicBezTo>
                    <a:pt x="0" y="26"/>
                    <a:pt x="0" y="26"/>
                    <a:pt x="0" y="26"/>
                  </a:cubicBezTo>
                  <a:cubicBezTo>
                    <a:pt x="0" y="25"/>
                    <a:pt x="0" y="24"/>
                    <a:pt x="0" y="23"/>
                  </a:cubicBezTo>
                  <a:cubicBezTo>
                    <a:pt x="0" y="20"/>
                    <a:pt x="1" y="17"/>
                    <a:pt x="1" y="14"/>
                  </a:cubicBezTo>
                  <a:cubicBezTo>
                    <a:pt x="1" y="12"/>
                    <a:pt x="2" y="9"/>
                    <a:pt x="2" y="7"/>
                  </a:cubicBezTo>
                  <a:cubicBezTo>
                    <a:pt x="3" y="3"/>
                    <a:pt x="6" y="0"/>
                    <a:pt x="10" y="0"/>
                  </a:cubicBezTo>
                  <a:cubicBezTo>
                    <a:pt x="11" y="0"/>
                    <a:pt x="13" y="0"/>
                    <a:pt x="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4" name="Freeform 38"/>
            <p:cNvSpPr>
              <a:spLocks/>
            </p:cNvSpPr>
            <p:nvPr/>
          </p:nvSpPr>
          <p:spPr bwMode="auto">
            <a:xfrm>
              <a:off x="4716957" y="3357154"/>
              <a:ext cx="84730" cy="172107"/>
            </a:xfrm>
            <a:custGeom>
              <a:avLst/>
              <a:gdLst>
                <a:gd name="T0" fmla="*/ 11915 w 64"/>
                <a:gd name="T1" fmla="*/ 172107 h 130"/>
                <a:gd name="T2" fmla="*/ 2648 w 64"/>
                <a:gd name="T3" fmla="*/ 165488 h 130"/>
                <a:gd name="T4" fmla="*/ 62224 w 64"/>
                <a:gd name="T5" fmla="*/ 90025 h 130"/>
                <a:gd name="T6" fmla="*/ 0 w 64"/>
                <a:gd name="T7" fmla="*/ 90025 h 130"/>
                <a:gd name="T8" fmla="*/ 75463 w 64"/>
                <a:gd name="T9" fmla="*/ 0 h 130"/>
                <a:gd name="T10" fmla="*/ 84730 w 64"/>
                <a:gd name="T11" fmla="*/ 5296 h 130"/>
                <a:gd name="T12" fmla="*/ 22506 w 64"/>
                <a:gd name="T13" fmla="*/ 78110 h 130"/>
                <a:gd name="T14" fmla="*/ 80758 w 64"/>
                <a:gd name="T15" fmla="*/ 78110 h 130"/>
                <a:gd name="T16" fmla="*/ 11915 w 64"/>
                <a:gd name="T17" fmla="*/ 172107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130">
                  <a:moveTo>
                    <a:pt x="9" y="130"/>
                  </a:moveTo>
                  <a:lnTo>
                    <a:pt x="2" y="125"/>
                  </a:lnTo>
                  <a:lnTo>
                    <a:pt x="47" y="68"/>
                  </a:lnTo>
                  <a:lnTo>
                    <a:pt x="0" y="68"/>
                  </a:lnTo>
                  <a:lnTo>
                    <a:pt x="57" y="0"/>
                  </a:lnTo>
                  <a:lnTo>
                    <a:pt x="64" y="4"/>
                  </a:lnTo>
                  <a:lnTo>
                    <a:pt x="17" y="59"/>
                  </a:lnTo>
                  <a:lnTo>
                    <a:pt x="61" y="59"/>
                  </a:lnTo>
                  <a:lnTo>
                    <a:pt x="9" y="130"/>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5" name="Freeform 39"/>
            <p:cNvSpPr>
              <a:spLocks/>
            </p:cNvSpPr>
            <p:nvPr/>
          </p:nvSpPr>
          <p:spPr bwMode="auto">
            <a:xfrm>
              <a:off x="4307871" y="3357154"/>
              <a:ext cx="83405" cy="172107"/>
            </a:xfrm>
            <a:custGeom>
              <a:avLst/>
              <a:gdLst>
                <a:gd name="T0" fmla="*/ 11915 w 63"/>
                <a:gd name="T1" fmla="*/ 172107 h 130"/>
                <a:gd name="T2" fmla="*/ 2648 w 63"/>
                <a:gd name="T3" fmla="*/ 165488 h 130"/>
                <a:gd name="T4" fmla="*/ 62223 w 63"/>
                <a:gd name="T5" fmla="*/ 90025 h 130"/>
                <a:gd name="T6" fmla="*/ 0 w 63"/>
                <a:gd name="T7" fmla="*/ 90025 h 130"/>
                <a:gd name="T8" fmla="*/ 74138 w 63"/>
                <a:gd name="T9" fmla="*/ 0 h 130"/>
                <a:gd name="T10" fmla="*/ 83405 w 63"/>
                <a:gd name="T11" fmla="*/ 5296 h 130"/>
                <a:gd name="T12" fmla="*/ 21182 w 63"/>
                <a:gd name="T13" fmla="*/ 78110 h 130"/>
                <a:gd name="T14" fmla="*/ 80757 w 63"/>
                <a:gd name="T15" fmla="*/ 78110 h 130"/>
                <a:gd name="T16" fmla="*/ 11915 w 63"/>
                <a:gd name="T17" fmla="*/ 172107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 h="130">
                  <a:moveTo>
                    <a:pt x="9" y="130"/>
                  </a:moveTo>
                  <a:lnTo>
                    <a:pt x="2" y="125"/>
                  </a:lnTo>
                  <a:lnTo>
                    <a:pt x="47" y="68"/>
                  </a:lnTo>
                  <a:lnTo>
                    <a:pt x="0" y="68"/>
                  </a:lnTo>
                  <a:lnTo>
                    <a:pt x="56" y="0"/>
                  </a:lnTo>
                  <a:lnTo>
                    <a:pt x="63" y="4"/>
                  </a:lnTo>
                  <a:lnTo>
                    <a:pt x="16" y="59"/>
                  </a:lnTo>
                  <a:lnTo>
                    <a:pt x="61" y="59"/>
                  </a:lnTo>
                  <a:lnTo>
                    <a:pt x="9" y="130"/>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 name="Oval 22"/>
          <p:cNvSpPr/>
          <p:nvPr/>
        </p:nvSpPr>
        <p:spPr>
          <a:xfrm>
            <a:off x="1193800" y="2733675"/>
            <a:ext cx="1279525" cy="1279525"/>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ctr"/>
            <a:endParaRPr lang="en-US" altLang="en-US">
              <a:solidFill>
                <a:srgbClr val="FFFFFF"/>
              </a:solidFill>
              <a:latin typeface="Source Sans Pro Light" charset="0"/>
            </a:endParaRPr>
          </a:p>
        </p:txBody>
      </p:sp>
      <p:sp>
        <p:nvSpPr>
          <p:cNvPr id="52238" name="Rectangle 75"/>
          <p:cNvSpPr>
            <a:spLocks noChangeArrowheads="1"/>
          </p:cNvSpPr>
          <p:nvPr/>
        </p:nvSpPr>
        <p:spPr bwMode="auto">
          <a:xfrm>
            <a:off x="1390650" y="3154363"/>
            <a:ext cx="8858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ctr">
              <a:lnSpc>
                <a:spcPct val="120000"/>
              </a:lnSpc>
            </a:pPr>
            <a:r>
              <a:rPr lang="en-US" altLang="en-US">
                <a:solidFill>
                  <a:schemeClr val="bg1"/>
                </a:solidFill>
                <a:latin typeface="Source Sans Pro" charset="0"/>
              </a:rPr>
              <a:t>Data</a:t>
            </a:r>
          </a:p>
        </p:txBody>
      </p:sp>
      <p:sp>
        <p:nvSpPr>
          <p:cNvPr id="59" name="Oval 58"/>
          <p:cNvSpPr/>
          <p:nvPr/>
        </p:nvSpPr>
        <p:spPr>
          <a:xfrm>
            <a:off x="6670675" y="2733675"/>
            <a:ext cx="1279525" cy="1279525"/>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ctr"/>
            <a:endParaRPr lang="en-US" altLang="en-US">
              <a:solidFill>
                <a:srgbClr val="FFFFFF"/>
              </a:solidFill>
              <a:latin typeface="Source Sans Pro Light" charset="0"/>
            </a:endParaRPr>
          </a:p>
        </p:txBody>
      </p:sp>
      <p:sp>
        <p:nvSpPr>
          <p:cNvPr id="52240" name="Rectangle 76"/>
          <p:cNvSpPr>
            <a:spLocks noChangeArrowheads="1"/>
          </p:cNvSpPr>
          <p:nvPr/>
        </p:nvSpPr>
        <p:spPr bwMode="auto">
          <a:xfrm>
            <a:off x="6867525" y="3154363"/>
            <a:ext cx="8858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ctr">
              <a:lnSpc>
                <a:spcPct val="120000"/>
              </a:lnSpc>
            </a:pPr>
            <a:r>
              <a:rPr lang="en-US" altLang="en-US">
                <a:solidFill>
                  <a:schemeClr val="bg1"/>
                </a:solidFill>
                <a:latin typeface="Source Sans Pro" charset="0"/>
              </a:rPr>
              <a:t>Value</a:t>
            </a:r>
          </a:p>
        </p:txBody>
      </p:sp>
      <p:grpSp>
        <p:nvGrpSpPr>
          <p:cNvPr id="52241" name="Group 2"/>
          <p:cNvGrpSpPr>
            <a:grpSpLocks/>
          </p:cNvGrpSpPr>
          <p:nvPr/>
        </p:nvGrpSpPr>
        <p:grpSpPr bwMode="auto">
          <a:xfrm>
            <a:off x="3508375" y="2667000"/>
            <a:ext cx="2127250" cy="317500"/>
            <a:chOff x="3508041" y="2632667"/>
            <a:chExt cx="2127918" cy="318749"/>
          </a:xfrm>
        </p:grpSpPr>
        <p:sp>
          <p:nvSpPr>
            <p:cNvPr id="52243" name="Freeform 9"/>
            <p:cNvSpPr>
              <a:spLocks/>
            </p:cNvSpPr>
            <p:nvPr/>
          </p:nvSpPr>
          <p:spPr bwMode="auto">
            <a:xfrm>
              <a:off x="5581839" y="2739854"/>
              <a:ext cx="20734" cy="26709"/>
            </a:xfrm>
            <a:custGeom>
              <a:avLst/>
              <a:gdLst>
                <a:gd name="T0" fmla="*/ 20734 w 59"/>
                <a:gd name="T1" fmla="*/ 2460 h 76"/>
                <a:gd name="T2" fmla="*/ 11597 w 59"/>
                <a:gd name="T3" fmla="*/ 2460 h 76"/>
                <a:gd name="T4" fmla="*/ 11597 w 59"/>
                <a:gd name="T5" fmla="*/ 26709 h 76"/>
                <a:gd name="T6" fmla="*/ 8434 w 59"/>
                <a:gd name="T7" fmla="*/ 26709 h 76"/>
                <a:gd name="T8" fmla="*/ 8434 w 59"/>
                <a:gd name="T9" fmla="*/ 2460 h 76"/>
                <a:gd name="T10" fmla="*/ 0 w 59"/>
                <a:gd name="T11" fmla="*/ 2460 h 76"/>
                <a:gd name="T12" fmla="*/ 0 w 59"/>
                <a:gd name="T13" fmla="*/ 0 h 76"/>
                <a:gd name="T14" fmla="*/ 20734 w 59"/>
                <a:gd name="T15" fmla="*/ 0 h 76"/>
                <a:gd name="T16" fmla="*/ 20734 w 59"/>
                <a:gd name="T17" fmla="*/ 246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 h="76">
                  <a:moveTo>
                    <a:pt x="59" y="7"/>
                  </a:moveTo>
                  <a:lnTo>
                    <a:pt x="33" y="7"/>
                  </a:lnTo>
                  <a:lnTo>
                    <a:pt x="33" y="76"/>
                  </a:lnTo>
                  <a:lnTo>
                    <a:pt x="24" y="76"/>
                  </a:lnTo>
                  <a:lnTo>
                    <a:pt x="24" y="7"/>
                  </a:lnTo>
                  <a:lnTo>
                    <a:pt x="0" y="7"/>
                  </a:lnTo>
                  <a:lnTo>
                    <a:pt x="0" y="0"/>
                  </a:lnTo>
                  <a:lnTo>
                    <a:pt x="59" y="0"/>
                  </a:lnTo>
                  <a:lnTo>
                    <a:pt x="59"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4" name="Freeform 10"/>
            <p:cNvSpPr>
              <a:spLocks/>
            </p:cNvSpPr>
            <p:nvPr/>
          </p:nvSpPr>
          <p:spPr bwMode="auto">
            <a:xfrm>
              <a:off x="5607493" y="2739854"/>
              <a:ext cx="28466" cy="26709"/>
            </a:xfrm>
            <a:custGeom>
              <a:avLst/>
              <a:gdLst>
                <a:gd name="T0" fmla="*/ 28466 w 81"/>
                <a:gd name="T1" fmla="*/ 26709 h 76"/>
                <a:gd name="T2" fmla="*/ 24249 w 81"/>
                <a:gd name="T3" fmla="*/ 26709 h 76"/>
                <a:gd name="T4" fmla="*/ 24249 w 81"/>
                <a:gd name="T5" fmla="*/ 2460 h 76"/>
                <a:gd name="T6" fmla="*/ 24249 w 81"/>
                <a:gd name="T7" fmla="*/ 2460 h 76"/>
                <a:gd name="T8" fmla="*/ 15112 w 81"/>
                <a:gd name="T9" fmla="*/ 26709 h 76"/>
                <a:gd name="T10" fmla="*/ 12652 w 81"/>
                <a:gd name="T11" fmla="*/ 26709 h 76"/>
                <a:gd name="T12" fmla="*/ 3514 w 81"/>
                <a:gd name="T13" fmla="*/ 2460 h 76"/>
                <a:gd name="T14" fmla="*/ 3514 w 81"/>
                <a:gd name="T15" fmla="*/ 2460 h 76"/>
                <a:gd name="T16" fmla="*/ 3514 w 81"/>
                <a:gd name="T17" fmla="*/ 26709 h 76"/>
                <a:gd name="T18" fmla="*/ 0 w 81"/>
                <a:gd name="T19" fmla="*/ 26709 h 76"/>
                <a:gd name="T20" fmla="*/ 0 w 81"/>
                <a:gd name="T21" fmla="*/ 0 h 76"/>
                <a:gd name="T22" fmla="*/ 5974 w 81"/>
                <a:gd name="T23" fmla="*/ 0 h 76"/>
                <a:gd name="T24" fmla="*/ 14409 w 81"/>
                <a:gd name="T25" fmla="*/ 20032 h 76"/>
                <a:gd name="T26" fmla="*/ 14409 w 81"/>
                <a:gd name="T27" fmla="*/ 20032 h 76"/>
                <a:gd name="T28" fmla="*/ 21789 w 81"/>
                <a:gd name="T29" fmla="*/ 0 h 76"/>
                <a:gd name="T30" fmla="*/ 28466 w 81"/>
                <a:gd name="T31" fmla="*/ 0 h 76"/>
                <a:gd name="T32" fmla="*/ 28466 w 81"/>
                <a:gd name="T33" fmla="*/ 26709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1" h="76">
                  <a:moveTo>
                    <a:pt x="81" y="76"/>
                  </a:moveTo>
                  <a:lnTo>
                    <a:pt x="69" y="76"/>
                  </a:lnTo>
                  <a:lnTo>
                    <a:pt x="69" y="7"/>
                  </a:lnTo>
                  <a:lnTo>
                    <a:pt x="43" y="76"/>
                  </a:lnTo>
                  <a:lnTo>
                    <a:pt x="36" y="76"/>
                  </a:lnTo>
                  <a:lnTo>
                    <a:pt x="10" y="7"/>
                  </a:lnTo>
                  <a:lnTo>
                    <a:pt x="10" y="76"/>
                  </a:lnTo>
                  <a:lnTo>
                    <a:pt x="0" y="76"/>
                  </a:lnTo>
                  <a:lnTo>
                    <a:pt x="0" y="0"/>
                  </a:lnTo>
                  <a:lnTo>
                    <a:pt x="17" y="0"/>
                  </a:lnTo>
                  <a:lnTo>
                    <a:pt x="41" y="57"/>
                  </a:lnTo>
                  <a:lnTo>
                    <a:pt x="62" y="0"/>
                  </a:lnTo>
                  <a:lnTo>
                    <a:pt x="81" y="0"/>
                  </a:lnTo>
                  <a:lnTo>
                    <a:pt x="81"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5" name="Freeform 11"/>
            <p:cNvSpPr>
              <a:spLocks/>
            </p:cNvSpPr>
            <p:nvPr/>
          </p:nvSpPr>
          <p:spPr bwMode="auto">
            <a:xfrm>
              <a:off x="3508041" y="2669216"/>
              <a:ext cx="272360" cy="282200"/>
            </a:xfrm>
            <a:custGeom>
              <a:avLst/>
              <a:gdLst>
                <a:gd name="T0" fmla="*/ 0 w 775"/>
                <a:gd name="T1" fmla="*/ 165173 h 803"/>
                <a:gd name="T2" fmla="*/ 0 w 775"/>
                <a:gd name="T3" fmla="*/ 210859 h 803"/>
                <a:gd name="T4" fmla="*/ 136356 w 775"/>
                <a:gd name="T5" fmla="*/ 282200 h 803"/>
                <a:gd name="T6" fmla="*/ 272360 w 775"/>
                <a:gd name="T7" fmla="*/ 210859 h 803"/>
                <a:gd name="T8" fmla="*/ 272360 w 775"/>
                <a:gd name="T9" fmla="*/ 165173 h 803"/>
                <a:gd name="T10" fmla="*/ 272360 w 775"/>
                <a:gd name="T11" fmla="*/ 165173 h 803"/>
                <a:gd name="T12" fmla="*/ 224917 w 775"/>
                <a:gd name="T13" fmla="*/ 140573 h 803"/>
                <a:gd name="T14" fmla="*/ 272360 w 775"/>
                <a:gd name="T15" fmla="*/ 115621 h 803"/>
                <a:gd name="T16" fmla="*/ 272360 w 775"/>
                <a:gd name="T17" fmla="*/ 69935 h 803"/>
                <a:gd name="T18" fmla="*/ 272360 w 775"/>
                <a:gd name="T19" fmla="*/ 69935 h 803"/>
                <a:gd name="T20" fmla="*/ 272360 w 775"/>
                <a:gd name="T21" fmla="*/ 69935 h 803"/>
                <a:gd name="T22" fmla="*/ 272360 w 775"/>
                <a:gd name="T23" fmla="*/ 69935 h 803"/>
                <a:gd name="T24" fmla="*/ 272360 w 775"/>
                <a:gd name="T25" fmla="*/ 69935 h 803"/>
                <a:gd name="T26" fmla="*/ 136356 w 775"/>
                <a:gd name="T27" fmla="*/ 0 h 803"/>
                <a:gd name="T28" fmla="*/ 0 w 775"/>
                <a:gd name="T29" fmla="*/ 69935 h 803"/>
                <a:gd name="T30" fmla="*/ 0 w 775"/>
                <a:gd name="T31" fmla="*/ 69935 h 803"/>
                <a:gd name="T32" fmla="*/ 0 w 775"/>
                <a:gd name="T33" fmla="*/ 115621 h 803"/>
                <a:gd name="T34" fmla="*/ 48146 w 775"/>
                <a:gd name="T35" fmla="*/ 140573 h 803"/>
                <a:gd name="T36" fmla="*/ 0 w 775"/>
                <a:gd name="T37" fmla="*/ 165173 h 8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75" h="803">
                  <a:moveTo>
                    <a:pt x="0" y="470"/>
                  </a:moveTo>
                  <a:lnTo>
                    <a:pt x="0" y="600"/>
                  </a:lnTo>
                  <a:lnTo>
                    <a:pt x="388" y="803"/>
                  </a:lnTo>
                  <a:lnTo>
                    <a:pt x="775" y="600"/>
                  </a:lnTo>
                  <a:lnTo>
                    <a:pt x="775" y="470"/>
                  </a:lnTo>
                  <a:lnTo>
                    <a:pt x="640" y="400"/>
                  </a:lnTo>
                  <a:lnTo>
                    <a:pt x="775" y="329"/>
                  </a:lnTo>
                  <a:lnTo>
                    <a:pt x="775" y="199"/>
                  </a:lnTo>
                  <a:lnTo>
                    <a:pt x="388" y="0"/>
                  </a:lnTo>
                  <a:lnTo>
                    <a:pt x="0" y="199"/>
                  </a:lnTo>
                  <a:lnTo>
                    <a:pt x="0" y="329"/>
                  </a:lnTo>
                  <a:lnTo>
                    <a:pt x="137" y="400"/>
                  </a:lnTo>
                  <a:lnTo>
                    <a:pt x="0" y="470"/>
                  </a:lnTo>
                  <a:close/>
                </a:path>
              </a:pathLst>
            </a:custGeom>
            <a:solidFill>
              <a:srgbClr val="DC20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6" name="Freeform 12"/>
            <p:cNvSpPr>
              <a:spLocks/>
            </p:cNvSpPr>
            <p:nvPr/>
          </p:nvSpPr>
          <p:spPr bwMode="auto">
            <a:xfrm>
              <a:off x="3508041" y="2669216"/>
              <a:ext cx="272360" cy="282200"/>
            </a:xfrm>
            <a:custGeom>
              <a:avLst/>
              <a:gdLst>
                <a:gd name="T0" fmla="*/ 0 w 775"/>
                <a:gd name="T1" fmla="*/ 165173 h 803"/>
                <a:gd name="T2" fmla="*/ 0 w 775"/>
                <a:gd name="T3" fmla="*/ 210859 h 803"/>
                <a:gd name="T4" fmla="*/ 136356 w 775"/>
                <a:gd name="T5" fmla="*/ 282200 h 803"/>
                <a:gd name="T6" fmla="*/ 272360 w 775"/>
                <a:gd name="T7" fmla="*/ 210859 h 803"/>
                <a:gd name="T8" fmla="*/ 272360 w 775"/>
                <a:gd name="T9" fmla="*/ 165173 h 803"/>
                <a:gd name="T10" fmla="*/ 272360 w 775"/>
                <a:gd name="T11" fmla="*/ 165173 h 803"/>
                <a:gd name="T12" fmla="*/ 224917 w 775"/>
                <a:gd name="T13" fmla="*/ 140573 h 803"/>
                <a:gd name="T14" fmla="*/ 272360 w 775"/>
                <a:gd name="T15" fmla="*/ 115621 h 803"/>
                <a:gd name="T16" fmla="*/ 272360 w 775"/>
                <a:gd name="T17" fmla="*/ 69935 h 803"/>
                <a:gd name="T18" fmla="*/ 272360 w 775"/>
                <a:gd name="T19" fmla="*/ 69935 h 803"/>
                <a:gd name="T20" fmla="*/ 272360 w 775"/>
                <a:gd name="T21" fmla="*/ 69935 h 803"/>
                <a:gd name="T22" fmla="*/ 272360 w 775"/>
                <a:gd name="T23" fmla="*/ 69935 h 803"/>
                <a:gd name="T24" fmla="*/ 272360 w 775"/>
                <a:gd name="T25" fmla="*/ 69935 h 803"/>
                <a:gd name="T26" fmla="*/ 136356 w 775"/>
                <a:gd name="T27" fmla="*/ 0 h 803"/>
                <a:gd name="T28" fmla="*/ 0 w 775"/>
                <a:gd name="T29" fmla="*/ 69935 h 803"/>
                <a:gd name="T30" fmla="*/ 0 w 775"/>
                <a:gd name="T31" fmla="*/ 69935 h 803"/>
                <a:gd name="T32" fmla="*/ 0 w 775"/>
                <a:gd name="T33" fmla="*/ 115621 h 803"/>
                <a:gd name="T34" fmla="*/ 48146 w 775"/>
                <a:gd name="T35" fmla="*/ 140573 h 803"/>
                <a:gd name="T36" fmla="*/ 0 w 775"/>
                <a:gd name="T37" fmla="*/ 165173 h 8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75" h="803">
                  <a:moveTo>
                    <a:pt x="0" y="470"/>
                  </a:moveTo>
                  <a:lnTo>
                    <a:pt x="0" y="600"/>
                  </a:lnTo>
                  <a:lnTo>
                    <a:pt x="388" y="803"/>
                  </a:lnTo>
                  <a:lnTo>
                    <a:pt x="775" y="600"/>
                  </a:lnTo>
                  <a:lnTo>
                    <a:pt x="775" y="470"/>
                  </a:lnTo>
                  <a:lnTo>
                    <a:pt x="640" y="400"/>
                  </a:lnTo>
                  <a:lnTo>
                    <a:pt x="775" y="329"/>
                  </a:lnTo>
                  <a:lnTo>
                    <a:pt x="775" y="199"/>
                  </a:lnTo>
                  <a:lnTo>
                    <a:pt x="388" y="0"/>
                  </a:lnTo>
                  <a:lnTo>
                    <a:pt x="0" y="199"/>
                  </a:lnTo>
                  <a:lnTo>
                    <a:pt x="0" y="329"/>
                  </a:lnTo>
                  <a:lnTo>
                    <a:pt x="137" y="400"/>
                  </a:lnTo>
                  <a:lnTo>
                    <a:pt x="0" y="4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7" name="Freeform 13"/>
            <p:cNvSpPr>
              <a:spLocks/>
            </p:cNvSpPr>
            <p:nvPr/>
          </p:nvSpPr>
          <p:spPr bwMode="auto">
            <a:xfrm>
              <a:off x="3508041" y="2809789"/>
              <a:ext cx="272360" cy="96292"/>
            </a:xfrm>
            <a:custGeom>
              <a:avLst/>
              <a:gdLst>
                <a:gd name="T0" fmla="*/ 224917 w 775"/>
                <a:gd name="T1" fmla="*/ 0 h 274"/>
                <a:gd name="T2" fmla="*/ 136356 w 775"/>
                <a:gd name="T3" fmla="*/ 46389 h 274"/>
                <a:gd name="T4" fmla="*/ 48146 w 775"/>
                <a:gd name="T5" fmla="*/ 0 h 274"/>
                <a:gd name="T6" fmla="*/ 0 w 775"/>
                <a:gd name="T7" fmla="*/ 24600 h 274"/>
                <a:gd name="T8" fmla="*/ 136356 w 775"/>
                <a:gd name="T9" fmla="*/ 96292 h 274"/>
                <a:gd name="T10" fmla="*/ 272360 w 775"/>
                <a:gd name="T11" fmla="*/ 24600 h 274"/>
                <a:gd name="T12" fmla="*/ 224917 w 775"/>
                <a:gd name="T13" fmla="*/ 0 h 2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5" h="274">
                  <a:moveTo>
                    <a:pt x="640" y="0"/>
                  </a:moveTo>
                  <a:lnTo>
                    <a:pt x="388" y="132"/>
                  </a:lnTo>
                  <a:lnTo>
                    <a:pt x="137" y="0"/>
                  </a:lnTo>
                  <a:lnTo>
                    <a:pt x="0" y="70"/>
                  </a:lnTo>
                  <a:lnTo>
                    <a:pt x="388" y="274"/>
                  </a:lnTo>
                  <a:lnTo>
                    <a:pt x="775" y="70"/>
                  </a:lnTo>
                  <a:lnTo>
                    <a:pt x="640" y="0"/>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8" name="Freeform 14"/>
            <p:cNvSpPr>
              <a:spLocks/>
            </p:cNvSpPr>
            <p:nvPr/>
          </p:nvSpPr>
          <p:spPr bwMode="auto">
            <a:xfrm>
              <a:off x="3508041" y="2669216"/>
              <a:ext cx="272360" cy="141276"/>
            </a:xfrm>
            <a:custGeom>
              <a:avLst/>
              <a:gdLst>
                <a:gd name="T0" fmla="*/ 136356 w 775"/>
                <a:gd name="T1" fmla="*/ 0 h 402"/>
                <a:gd name="T2" fmla="*/ 272360 w 775"/>
                <a:gd name="T3" fmla="*/ 69935 h 402"/>
                <a:gd name="T4" fmla="*/ 136356 w 775"/>
                <a:gd name="T5" fmla="*/ 141276 h 402"/>
                <a:gd name="T6" fmla="*/ 0 w 775"/>
                <a:gd name="T7" fmla="*/ 69935 h 402"/>
                <a:gd name="T8" fmla="*/ 136356 w 775"/>
                <a:gd name="T9" fmla="*/ 0 h 4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5" h="402">
                  <a:moveTo>
                    <a:pt x="388" y="0"/>
                  </a:moveTo>
                  <a:lnTo>
                    <a:pt x="775" y="199"/>
                  </a:lnTo>
                  <a:lnTo>
                    <a:pt x="388" y="402"/>
                  </a:lnTo>
                  <a:lnTo>
                    <a:pt x="0" y="199"/>
                  </a:lnTo>
                  <a:lnTo>
                    <a:pt x="388" y="0"/>
                  </a:lnTo>
                  <a:close/>
                </a:path>
              </a:pathLst>
            </a:custGeom>
            <a:solidFill>
              <a:srgbClr val="F158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9" name="Freeform 15"/>
            <p:cNvSpPr>
              <a:spLocks noEditPoints="1"/>
            </p:cNvSpPr>
            <p:nvPr/>
          </p:nvSpPr>
          <p:spPr bwMode="auto">
            <a:xfrm>
              <a:off x="3829249" y="2632667"/>
              <a:ext cx="202776" cy="295554"/>
            </a:xfrm>
            <a:custGeom>
              <a:avLst/>
              <a:gdLst>
                <a:gd name="T0" fmla="*/ 176182 w 244"/>
                <a:gd name="T1" fmla="*/ 268157 h 356"/>
                <a:gd name="T2" fmla="*/ 176182 w 244"/>
                <a:gd name="T3" fmla="*/ 0 h 356"/>
                <a:gd name="T4" fmla="*/ 118009 w 244"/>
                <a:gd name="T5" fmla="*/ 0 h 356"/>
                <a:gd name="T6" fmla="*/ 118009 w 244"/>
                <a:gd name="T7" fmla="*/ 24076 h 356"/>
                <a:gd name="T8" fmla="*/ 146265 w 244"/>
                <a:gd name="T9" fmla="*/ 24076 h 356"/>
                <a:gd name="T10" fmla="*/ 146265 w 244"/>
                <a:gd name="T11" fmla="*/ 118720 h 356"/>
                <a:gd name="T12" fmla="*/ 147927 w 244"/>
                <a:gd name="T13" fmla="*/ 132003 h 356"/>
                <a:gd name="T14" fmla="*/ 146265 w 244"/>
                <a:gd name="T15" fmla="*/ 132003 h 356"/>
                <a:gd name="T16" fmla="*/ 85598 w 244"/>
                <a:gd name="T17" fmla="*/ 106267 h 356"/>
                <a:gd name="T18" fmla="*/ 0 w 244"/>
                <a:gd name="T19" fmla="*/ 200910 h 356"/>
                <a:gd name="T20" fmla="*/ 84767 w 244"/>
                <a:gd name="T21" fmla="*/ 295554 h 356"/>
                <a:gd name="T22" fmla="*/ 147927 w 244"/>
                <a:gd name="T23" fmla="*/ 265667 h 356"/>
                <a:gd name="T24" fmla="*/ 148758 w 244"/>
                <a:gd name="T25" fmla="*/ 265667 h 356"/>
                <a:gd name="T26" fmla="*/ 153744 w 244"/>
                <a:gd name="T27" fmla="*/ 293063 h 356"/>
                <a:gd name="T28" fmla="*/ 202776 w 244"/>
                <a:gd name="T29" fmla="*/ 293063 h 356"/>
                <a:gd name="T30" fmla="*/ 202776 w 244"/>
                <a:gd name="T31" fmla="*/ 268157 h 356"/>
                <a:gd name="T32" fmla="*/ 176182 w 244"/>
                <a:gd name="T33" fmla="*/ 268157 h 356"/>
                <a:gd name="T34" fmla="*/ 146265 w 244"/>
                <a:gd name="T35" fmla="*/ 239930 h 356"/>
                <a:gd name="T36" fmla="*/ 91415 w 244"/>
                <a:gd name="T37" fmla="*/ 270648 h 356"/>
                <a:gd name="T38" fmla="*/ 29918 w 244"/>
                <a:gd name="T39" fmla="*/ 200910 h 356"/>
                <a:gd name="T40" fmla="*/ 91415 w 244"/>
                <a:gd name="T41" fmla="*/ 131173 h 356"/>
                <a:gd name="T42" fmla="*/ 146265 w 244"/>
                <a:gd name="T43" fmla="*/ 157739 h 356"/>
                <a:gd name="T44" fmla="*/ 146265 w 244"/>
                <a:gd name="T45" fmla="*/ 239930 h 3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4" h="356">
                  <a:moveTo>
                    <a:pt x="212" y="323"/>
                  </a:moveTo>
                  <a:cubicBezTo>
                    <a:pt x="212" y="0"/>
                    <a:pt x="212" y="0"/>
                    <a:pt x="212" y="0"/>
                  </a:cubicBezTo>
                  <a:cubicBezTo>
                    <a:pt x="142" y="0"/>
                    <a:pt x="142" y="0"/>
                    <a:pt x="142" y="0"/>
                  </a:cubicBezTo>
                  <a:cubicBezTo>
                    <a:pt x="142" y="29"/>
                    <a:pt x="142" y="29"/>
                    <a:pt x="142" y="29"/>
                  </a:cubicBezTo>
                  <a:cubicBezTo>
                    <a:pt x="176" y="29"/>
                    <a:pt x="176" y="29"/>
                    <a:pt x="176" y="29"/>
                  </a:cubicBezTo>
                  <a:cubicBezTo>
                    <a:pt x="176" y="143"/>
                    <a:pt x="176" y="143"/>
                    <a:pt x="176" y="143"/>
                  </a:cubicBezTo>
                  <a:cubicBezTo>
                    <a:pt x="176" y="145"/>
                    <a:pt x="178" y="159"/>
                    <a:pt x="178" y="159"/>
                  </a:cubicBezTo>
                  <a:cubicBezTo>
                    <a:pt x="176" y="159"/>
                    <a:pt x="176" y="159"/>
                    <a:pt x="176" y="159"/>
                  </a:cubicBezTo>
                  <a:cubicBezTo>
                    <a:pt x="176" y="159"/>
                    <a:pt x="159" y="128"/>
                    <a:pt x="103" y="128"/>
                  </a:cubicBezTo>
                  <a:cubicBezTo>
                    <a:pt x="47" y="128"/>
                    <a:pt x="0" y="169"/>
                    <a:pt x="0" y="242"/>
                  </a:cubicBezTo>
                  <a:cubicBezTo>
                    <a:pt x="0" y="317"/>
                    <a:pt x="44" y="356"/>
                    <a:pt x="102" y="356"/>
                  </a:cubicBezTo>
                  <a:cubicBezTo>
                    <a:pt x="156" y="356"/>
                    <a:pt x="178" y="320"/>
                    <a:pt x="178" y="320"/>
                  </a:cubicBezTo>
                  <a:cubicBezTo>
                    <a:pt x="179" y="320"/>
                    <a:pt x="179" y="320"/>
                    <a:pt x="179" y="320"/>
                  </a:cubicBezTo>
                  <a:cubicBezTo>
                    <a:pt x="185" y="353"/>
                    <a:pt x="185" y="353"/>
                    <a:pt x="185" y="353"/>
                  </a:cubicBezTo>
                  <a:cubicBezTo>
                    <a:pt x="244" y="353"/>
                    <a:pt x="244" y="353"/>
                    <a:pt x="244" y="353"/>
                  </a:cubicBezTo>
                  <a:cubicBezTo>
                    <a:pt x="244" y="323"/>
                    <a:pt x="244" y="323"/>
                    <a:pt x="244" y="323"/>
                  </a:cubicBezTo>
                  <a:lnTo>
                    <a:pt x="212" y="323"/>
                  </a:lnTo>
                  <a:close/>
                  <a:moveTo>
                    <a:pt x="176" y="289"/>
                  </a:moveTo>
                  <a:cubicBezTo>
                    <a:pt x="164" y="313"/>
                    <a:pt x="137" y="326"/>
                    <a:pt x="110" y="326"/>
                  </a:cubicBezTo>
                  <a:cubicBezTo>
                    <a:pt x="71" y="326"/>
                    <a:pt x="36" y="299"/>
                    <a:pt x="36" y="242"/>
                  </a:cubicBezTo>
                  <a:cubicBezTo>
                    <a:pt x="36" y="184"/>
                    <a:pt x="74" y="158"/>
                    <a:pt x="110" y="158"/>
                  </a:cubicBezTo>
                  <a:cubicBezTo>
                    <a:pt x="151" y="158"/>
                    <a:pt x="170" y="180"/>
                    <a:pt x="176" y="190"/>
                  </a:cubicBezTo>
                  <a:lnTo>
                    <a:pt x="176" y="2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0" name="Freeform 16"/>
            <p:cNvSpPr>
              <a:spLocks noEditPoints="1"/>
            </p:cNvSpPr>
            <p:nvPr/>
          </p:nvSpPr>
          <p:spPr bwMode="auto">
            <a:xfrm>
              <a:off x="4049246" y="2739151"/>
              <a:ext cx="180987" cy="189071"/>
            </a:xfrm>
            <a:custGeom>
              <a:avLst/>
              <a:gdLst>
                <a:gd name="T0" fmla="*/ 159401 w 218"/>
                <a:gd name="T1" fmla="*/ 161705 h 228"/>
                <a:gd name="T2" fmla="*/ 159401 w 218"/>
                <a:gd name="T3" fmla="*/ 70487 h 228"/>
                <a:gd name="T4" fmla="*/ 78870 w 218"/>
                <a:gd name="T5" fmla="*/ 0 h 228"/>
                <a:gd name="T6" fmla="*/ 3321 w 218"/>
                <a:gd name="T7" fmla="*/ 54731 h 228"/>
                <a:gd name="T8" fmla="*/ 3321 w 218"/>
                <a:gd name="T9" fmla="*/ 63853 h 228"/>
                <a:gd name="T10" fmla="*/ 29888 w 218"/>
                <a:gd name="T11" fmla="*/ 63853 h 228"/>
                <a:gd name="T12" fmla="*/ 29888 w 218"/>
                <a:gd name="T13" fmla="*/ 59707 h 228"/>
                <a:gd name="T14" fmla="*/ 78040 w 218"/>
                <a:gd name="T15" fmla="*/ 24049 h 228"/>
                <a:gd name="T16" fmla="*/ 129514 w 218"/>
                <a:gd name="T17" fmla="*/ 68828 h 228"/>
                <a:gd name="T18" fmla="*/ 129514 w 218"/>
                <a:gd name="T19" fmla="*/ 84584 h 228"/>
                <a:gd name="T20" fmla="*/ 83022 w 218"/>
                <a:gd name="T21" fmla="*/ 84584 h 228"/>
                <a:gd name="T22" fmla="*/ 0 w 218"/>
                <a:gd name="T23" fmla="*/ 135998 h 228"/>
                <a:gd name="T24" fmla="*/ 63096 w 218"/>
                <a:gd name="T25" fmla="*/ 189071 h 228"/>
                <a:gd name="T26" fmla="*/ 132834 w 218"/>
                <a:gd name="T27" fmla="*/ 155901 h 228"/>
                <a:gd name="T28" fmla="*/ 133665 w 218"/>
                <a:gd name="T29" fmla="*/ 155901 h 228"/>
                <a:gd name="T30" fmla="*/ 136986 w 218"/>
                <a:gd name="T31" fmla="*/ 186583 h 228"/>
                <a:gd name="T32" fmla="*/ 180987 w 218"/>
                <a:gd name="T33" fmla="*/ 186583 h 228"/>
                <a:gd name="T34" fmla="*/ 180987 w 218"/>
                <a:gd name="T35" fmla="*/ 161705 h 228"/>
                <a:gd name="T36" fmla="*/ 159401 w 218"/>
                <a:gd name="T37" fmla="*/ 161705 h 228"/>
                <a:gd name="T38" fmla="*/ 129514 w 218"/>
                <a:gd name="T39" fmla="*/ 134340 h 228"/>
                <a:gd name="T40" fmla="*/ 68908 w 218"/>
                <a:gd name="T41" fmla="*/ 165852 h 228"/>
                <a:gd name="T42" fmla="*/ 29058 w 218"/>
                <a:gd name="T43" fmla="*/ 135998 h 228"/>
                <a:gd name="T44" fmla="*/ 85512 w 218"/>
                <a:gd name="T45" fmla="*/ 105316 h 228"/>
                <a:gd name="T46" fmla="*/ 129514 w 218"/>
                <a:gd name="T47" fmla="*/ 105316 h 228"/>
                <a:gd name="T48" fmla="*/ 129514 w 218"/>
                <a:gd name="T49" fmla="*/ 134340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8" h="228">
                  <a:moveTo>
                    <a:pt x="192" y="195"/>
                  </a:moveTo>
                  <a:cubicBezTo>
                    <a:pt x="192" y="85"/>
                    <a:pt x="192" y="85"/>
                    <a:pt x="192" y="85"/>
                  </a:cubicBezTo>
                  <a:cubicBezTo>
                    <a:pt x="192" y="27"/>
                    <a:pt x="155" y="0"/>
                    <a:pt x="95" y="0"/>
                  </a:cubicBezTo>
                  <a:cubicBezTo>
                    <a:pt x="32" y="0"/>
                    <a:pt x="4" y="34"/>
                    <a:pt x="4" y="66"/>
                  </a:cubicBezTo>
                  <a:cubicBezTo>
                    <a:pt x="4" y="77"/>
                    <a:pt x="4" y="77"/>
                    <a:pt x="4" y="77"/>
                  </a:cubicBezTo>
                  <a:cubicBezTo>
                    <a:pt x="36" y="77"/>
                    <a:pt x="36" y="77"/>
                    <a:pt x="36" y="77"/>
                  </a:cubicBezTo>
                  <a:cubicBezTo>
                    <a:pt x="36" y="72"/>
                    <a:pt x="36" y="72"/>
                    <a:pt x="36" y="72"/>
                  </a:cubicBezTo>
                  <a:cubicBezTo>
                    <a:pt x="36" y="48"/>
                    <a:pt x="56" y="29"/>
                    <a:pt x="94" y="29"/>
                  </a:cubicBezTo>
                  <a:cubicBezTo>
                    <a:pt x="134" y="29"/>
                    <a:pt x="156" y="45"/>
                    <a:pt x="156" y="83"/>
                  </a:cubicBezTo>
                  <a:cubicBezTo>
                    <a:pt x="156" y="102"/>
                    <a:pt x="156" y="102"/>
                    <a:pt x="156" y="102"/>
                  </a:cubicBezTo>
                  <a:cubicBezTo>
                    <a:pt x="100" y="102"/>
                    <a:pt x="100" y="102"/>
                    <a:pt x="100" y="102"/>
                  </a:cubicBezTo>
                  <a:cubicBezTo>
                    <a:pt x="38" y="102"/>
                    <a:pt x="0" y="123"/>
                    <a:pt x="0" y="164"/>
                  </a:cubicBezTo>
                  <a:cubicBezTo>
                    <a:pt x="0" y="201"/>
                    <a:pt x="30" y="228"/>
                    <a:pt x="76" y="228"/>
                  </a:cubicBezTo>
                  <a:cubicBezTo>
                    <a:pt x="140" y="228"/>
                    <a:pt x="160" y="188"/>
                    <a:pt x="160" y="188"/>
                  </a:cubicBezTo>
                  <a:cubicBezTo>
                    <a:pt x="161" y="188"/>
                    <a:pt x="161" y="188"/>
                    <a:pt x="161" y="188"/>
                  </a:cubicBezTo>
                  <a:cubicBezTo>
                    <a:pt x="165" y="225"/>
                    <a:pt x="165" y="225"/>
                    <a:pt x="165" y="225"/>
                  </a:cubicBezTo>
                  <a:cubicBezTo>
                    <a:pt x="218" y="225"/>
                    <a:pt x="218" y="225"/>
                    <a:pt x="218" y="225"/>
                  </a:cubicBezTo>
                  <a:cubicBezTo>
                    <a:pt x="218" y="195"/>
                    <a:pt x="218" y="195"/>
                    <a:pt x="218" y="195"/>
                  </a:cubicBezTo>
                  <a:lnTo>
                    <a:pt x="192" y="195"/>
                  </a:lnTo>
                  <a:close/>
                  <a:moveTo>
                    <a:pt x="156" y="162"/>
                  </a:moveTo>
                  <a:cubicBezTo>
                    <a:pt x="156" y="162"/>
                    <a:pt x="134" y="200"/>
                    <a:pt x="83" y="200"/>
                  </a:cubicBezTo>
                  <a:cubicBezTo>
                    <a:pt x="55" y="200"/>
                    <a:pt x="35" y="186"/>
                    <a:pt x="35" y="164"/>
                  </a:cubicBezTo>
                  <a:cubicBezTo>
                    <a:pt x="35" y="139"/>
                    <a:pt x="64" y="127"/>
                    <a:pt x="103" y="127"/>
                  </a:cubicBezTo>
                  <a:cubicBezTo>
                    <a:pt x="156" y="127"/>
                    <a:pt x="156" y="127"/>
                    <a:pt x="156" y="127"/>
                  </a:cubicBezTo>
                  <a:lnTo>
                    <a:pt x="156" y="1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1" name="Freeform 17"/>
            <p:cNvSpPr>
              <a:spLocks/>
            </p:cNvSpPr>
            <p:nvPr/>
          </p:nvSpPr>
          <p:spPr bwMode="auto">
            <a:xfrm>
              <a:off x="4234450" y="2693465"/>
              <a:ext cx="120541" cy="234757"/>
            </a:xfrm>
            <a:custGeom>
              <a:avLst/>
              <a:gdLst>
                <a:gd name="T0" fmla="*/ 57361 w 145"/>
                <a:gd name="T1" fmla="*/ 0 h 283"/>
                <a:gd name="T2" fmla="*/ 57361 w 145"/>
                <a:gd name="T3" fmla="*/ 48942 h 283"/>
                <a:gd name="T4" fmla="*/ 115553 w 145"/>
                <a:gd name="T5" fmla="*/ 48942 h 283"/>
                <a:gd name="T6" fmla="*/ 115553 w 145"/>
                <a:gd name="T7" fmla="*/ 72169 h 283"/>
                <a:gd name="T8" fmla="*/ 57361 w 145"/>
                <a:gd name="T9" fmla="*/ 72169 h 283"/>
                <a:gd name="T10" fmla="*/ 57361 w 145"/>
                <a:gd name="T11" fmla="*/ 170883 h 283"/>
                <a:gd name="T12" fmla="*/ 88120 w 145"/>
                <a:gd name="T13" fmla="*/ 209871 h 283"/>
                <a:gd name="T14" fmla="*/ 120541 w 145"/>
                <a:gd name="T15" fmla="*/ 204064 h 283"/>
                <a:gd name="T16" fmla="*/ 120541 w 145"/>
                <a:gd name="T17" fmla="*/ 228121 h 283"/>
                <a:gd name="T18" fmla="*/ 83132 w 145"/>
                <a:gd name="T19" fmla="*/ 234757 h 283"/>
                <a:gd name="T20" fmla="*/ 27433 w 145"/>
                <a:gd name="T21" fmla="*/ 172542 h 283"/>
                <a:gd name="T22" fmla="*/ 27433 w 145"/>
                <a:gd name="T23" fmla="*/ 72169 h 283"/>
                <a:gd name="T24" fmla="*/ 0 w 145"/>
                <a:gd name="T25" fmla="*/ 72169 h 283"/>
                <a:gd name="T26" fmla="*/ 0 w 145"/>
                <a:gd name="T27" fmla="*/ 48942 h 283"/>
                <a:gd name="T28" fmla="*/ 27433 w 145"/>
                <a:gd name="T29" fmla="*/ 48942 h 283"/>
                <a:gd name="T30" fmla="*/ 32421 w 145"/>
                <a:gd name="T31" fmla="*/ 0 h 283"/>
                <a:gd name="T32" fmla="*/ 57361 w 145"/>
                <a:gd name="T33" fmla="*/ 0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5" h="283">
                  <a:moveTo>
                    <a:pt x="69" y="0"/>
                  </a:moveTo>
                  <a:cubicBezTo>
                    <a:pt x="69" y="59"/>
                    <a:pt x="69" y="59"/>
                    <a:pt x="69" y="59"/>
                  </a:cubicBezTo>
                  <a:cubicBezTo>
                    <a:pt x="139" y="59"/>
                    <a:pt x="139" y="59"/>
                    <a:pt x="139" y="59"/>
                  </a:cubicBezTo>
                  <a:cubicBezTo>
                    <a:pt x="139" y="87"/>
                    <a:pt x="139" y="87"/>
                    <a:pt x="139" y="87"/>
                  </a:cubicBezTo>
                  <a:cubicBezTo>
                    <a:pt x="69" y="87"/>
                    <a:pt x="69" y="87"/>
                    <a:pt x="69" y="87"/>
                  </a:cubicBezTo>
                  <a:cubicBezTo>
                    <a:pt x="69" y="206"/>
                    <a:pt x="69" y="206"/>
                    <a:pt x="69" y="206"/>
                  </a:cubicBezTo>
                  <a:cubicBezTo>
                    <a:pt x="69" y="238"/>
                    <a:pt x="83" y="253"/>
                    <a:pt x="106" y="253"/>
                  </a:cubicBezTo>
                  <a:cubicBezTo>
                    <a:pt x="130" y="253"/>
                    <a:pt x="145" y="246"/>
                    <a:pt x="145" y="246"/>
                  </a:cubicBezTo>
                  <a:cubicBezTo>
                    <a:pt x="145" y="275"/>
                    <a:pt x="145" y="275"/>
                    <a:pt x="145" y="275"/>
                  </a:cubicBezTo>
                  <a:cubicBezTo>
                    <a:pt x="145" y="275"/>
                    <a:pt x="127" y="283"/>
                    <a:pt x="100" y="283"/>
                  </a:cubicBezTo>
                  <a:cubicBezTo>
                    <a:pt x="57" y="283"/>
                    <a:pt x="33" y="258"/>
                    <a:pt x="33" y="208"/>
                  </a:cubicBezTo>
                  <a:cubicBezTo>
                    <a:pt x="33" y="87"/>
                    <a:pt x="33" y="87"/>
                    <a:pt x="33" y="87"/>
                  </a:cubicBezTo>
                  <a:cubicBezTo>
                    <a:pt x="0" y="87"/>
                    <a:pt x="0" y="87"/>
                    <a:pt x="0" y="87"/>
                  </a:cubicBezTo>
                  <a:cubicBezTo>
                    <a:pt x="0" y="59"/>
                    <a:pt x="0" y="59"/>
                    <a:pt x="0" y="59"/>
                  </a:cubicBezTo>
                  <a:cubicBezTo>
                    <a:pt x="33" y="59"/>
                    <a:pt x="33" y="59"/>
                    <a:pt x="33" y="59"/>
                  </a:cubicBezTo>
                  <a:cubicBezTo>
                    <a:pt x="39" y="0"/>
                    <a:pt x="39" y="0"/>
                    <a:pt x="39" y="0"/>
                  </a:cubicBezTo>
                  <a:lnTo>
                    <a:pt x="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2" name="Freeform 18"/>
            <p:cNvSpPr>
              <a:spLocks noEditPoints="1"/>
            </p:cNvSpPr>
            <p:nvPr/>
          </p:nvSpPr>
          <p:spPr bwMode="auto">
            <a:xfrm>
              <a:off x="4372211" y="2739151"/>
              <a:ext cx="180987" cy="189071"/>
            </a:xfrm>
            <a:custGeom>
              <a:avLst/>
              <a:gdLst>
                <a:gd name="T0" fmla="*/ 159401 w 218"/>
                <a:gd name="T1" fmla="*/ 161705 h 228"/>
                <a:gd name="T2" fmla="*/ 159401 w 218"/>
                <a:gd name="T3" fmla="*/ 70487 h 228"/>
                <a:gd name="T4" fmla="*/ 78870 w 218"/>
                <a:gd name="T5" fmla="*/ 0 h 228"/>
                <a:gd name="T6" fmla="*/ 3321 w 218"/>
                <a:gd name="T7" fmla="*/ 54731 h 228"/>
                <a:gd name="T8" fmla="*/ 3321 w 218"/>
                <a:gd name="T9" fmla="*/ 63853 h 228"/>
                <a:gd name="T10" fmla="*/ 30718 w 218"/>
                <a:gd name="T11" fmla="*/ 63853 h 228"/>
                <a:gd name="T12" fmla="*/ 30718 w 218"/>
                <a:gd name="T13" fmla="*/ 59707 h 228"/>
                <a:gd name="T14" fmla="*/ 78040 w 218"/>
                <a:gd name="T15" fmla="*/ 24049 h 228"/>
                <a:gd name="T16" fmla="*/ 129514 w 218"/>
                <a:gd name="T17" fmla="*/ 68828 h 228"/>
                <a:gd name="T18" fmla="*/ 129514 w 218"/>
                <a:gd name="T19" fmla="*/ 84584 h 228"/>
                <a:gd name="T20" fmla="*/ 83852 w 218"/>
                <a:gd name="T21" fmla="*/ 84584 h 228"/>
                <a:gd name="T22" fmla="*/ 0 w 218"/>
                <a:gd name="T23" fmla="*/ 135998 h 228"/>
                <a:gd name="T24" fmla="*/ 63096 w 218"/>
                <a:gd name="T25" fmla="*/ 189071 h 228"/>
                <a:gd name="T26" fmla="*/ 132834 w 218"/>
                <a:gd name="T27" fmla="*/ 155901 h 228"/>
                <a:gd name="T28" fmla="*/ 133665 w 218"/>
                <a:gd name="T29" fmla="*/ 155901 h 228"/>
                <a:gd name="T30" fmla="*/ 136986 w 218"/>
                <a:gd name="T31" fmla="*/ 186583 h 228"/>
                <a:gd name="T32" fmla="*/ 180987 w 218"/>
                <a:gd name="T33" fmla="*/ 186583 h 228"/>
                <a:gd name="T34" fmla="*/ 180987 w 218"/>
                <a:gd name="T35" fmla="*/ 161705 h 228"/>
                <a:gd name="T36" fmla="*/ 159401 w 218"/>
                <a:gd name="T37" fmla="*/ 161705 h 228"/>
                <a:gd name="T38" fmla="*/ 129514 w 218"/>
                <a:gd name="T39" fmla="*/ 134340 h 228"/>
                <a:gd name="T40" fmla="*/ 68908 w 218"/>
                <a:gd name="T41" fmla="*/ 165852 h 228"/>
                <a:gd name="T42" fmla="*/ 29058 w 218"/>
                <a:gd name="T43" fmla="*/ 135998 h 228"/>
                <a:gd name="T44" fmla="*/ 85512 w 218"/>
                <a:gd name="T45" fmla="*/ 105316 h 228"/>
                <a:gd name="T46" fmla="*/ 129514 w 218"/>
                <a:gd name="T47" fmla="*/ 105316 h 228"/>
                <a:gd name="T48" fmla="*/ 129514 w 218"/>
                <a:gd name="T49" fmla="*/ 134340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8" h="228">
                  <a:moveTo>
                    <a:pt x="192" y="195"/>
                  </a:moveTo>
                  <a:cubicBezTo>
                    <a:pt x="192" y="85"/>
                    <a:pt x="192" y="85"/>
                    <a:pt x="192" y="85"/>
                  </a:cubicBezTo>
                  <a:cubicBezTo>
                    <a:pt x="192" y="27"/>
                    <a:pt x="155" y="0"/>
                    <a:pt x="95" y="0"/>
                  </a:cubicBezTo>
                  <a:cubicBezTo>
                    <a:pt x="32" y="0"/>
                    <a:pt x="4" y="34"/>
                    <a:pt x="4" y="66"/>
                  </a:cubicBezTo>
                  <a:cubicBezTo>
                    <a:pt x="4" y="77"/>
                    <a:pt x="4" y="77"/>
                    <a:pt x="4" y="77"/>
                  </a:cubicBezTo>
                  <a:cubicBezTo>
                    <a:pt x="37" y="77"/>
                    <a:pt x="37" y="77"/>
                    <a:pt x="37" y="77"/>
                  </a:cubicBezTo>
                  <a:cubicBezTo>
                    <a:pt x="37" y="72"/>
                    <a:pt x="37" y="72"/>
                    <a:pt x="37" y="72"/>
                  </a:cubicBezTo>
                  <a:cubicBezTo>
                    <a:pt x="37" y="48"/>
                    <a:pt x="56" y="29"/>
                    <a:pt x="94" y="29"/>
                  </a:cubicBezTo>
                  <a:cubicBezTo>
                    <a:pt x="135" y="29"/>
                    <a:pt x="156" y="45"/>
                    <a:pt x="156" y="83"/>
                  </a:cubicBezTo>
                  <a:cubicBezTo>
                    <a:pt x="156" y="102"/>
                    <a:pt x="156" y="102"/>
                    <a:pt x="156" y="102"/>
                  </a:cubicBezTo>
                  <a:cubicBezTo>
                    <a:pt x="101" y="102"/>
                    <a:pt x="101" y="102"/>
                    <a:pt x="101" y="102"/>
                  </a:cubicBezTo>
                  <a:cubicBezTo>
                    <a:pt x="39" y="102"/>
                    <a:pt x="0" y="123"/>
                    <a:pt x="0" y="164"/>
                  </a:cubicBezTo>
                  <a:cubicBezTo>
                    <a:pt x="0" y="201"/>
                    <a:pt x="31" y="228"/>
                    <a:pt x="76" y="228"/>
                  </a:cubicBezTo>
                  <a:cubicBezTo>
                    <a:pt x="141" y="228"/>
                    <a:pt x="160" y="188"/>
                    <a:pt x="160" y="188"/>
                  </a:cubicBezTo>
                  <a:cubicBezTo>
                    <a:pt x="161" y="188"/>
                    <a:pt x="161" y="188"/>
                    <a:pt x="161" y="188"/>
                  </a:cubicBezTo>
                  <a:cubicBezTo>
                    <a:pt x="165" y="225"/>
                    <a:pt x="165" y="225"/>
                    <a:pt x="165" y="225"/>
                  </a:cubicBezTo>
                  <a:cubicBezTo>
                    <a:pt x="218" y="225"/>
                    <a:pt x="218" y="225"/>
                    <a:pt x="218" y="225"/>
                  </a:cubicBezTo>
                  <a:cubicBezTo>
                    <a:pt x="218" y="195"/>
                    <a:pt x="218" y="195"/>
                    <a:pt x="218" y="195"/>
                  </a:cubicBezTo>
                  <a:lnTo>
                    <a:pt x="192" y="195"/>
                  </a:lnTo>
                  <a:close/>
                  <a:moveTo>
                    <a:pt x="156" y="162"/>
                  </a:moveTo>
                  <a:cubicBezTo>
                    <a:pt x="156" y="162"/>
                    <a:pt x="135" y="200"/>
                    <a:pt x="83" y="200"/>
                  </a:cubicBezTo>
                  <a:cubicBezTo>
                    <a:pt x="55" y="200"/>
                    <a:pt x="35" y="186"/>
                    <a:pt x="35" y="164"/>
                  </a:cubicBezTo>
                  <a:cubicBezTo>
                    <a:pt x="35" y="139"/>
                    <a:pt x="64" y="127"/>
                    <a:pt x="103" y="127"/>
                  </a:cubicBezTo>
                  <a:cubicBezTo>
                    <a:pt x="156" y="127"/>
                    <a:pt x="156" y="127"/>
                    <a:pt x="156" y="127"/>
                  </a:cubicBezTo>
                  <a:lnTo>
                    <a:pt x="156" y="1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3" name="Freeform 19"/>
            <p:cNvSpPr>
              <a:spLocks noEditPoints="1"/>
            </p:cNvSpPr>
            <p:nvPr/>
          </p:nvSpPr>
          <p:spPr bwMode="auto">
            <a:xfrm>
              <a:off x="4553198" y="2632667"/>
              <a:ext cx="202776" cy="295554"/>
            </a:xfrm>
            <a:custGeom>
              <a:avLst/>
              <a:gdLst>
                <a:gd name="T0" fmla="*/ 118009 w 244"/>
                <a:gd name="T1" fmla="*/ 106267 h 356"/>
                <a:gd name="T2" fmla="*/ 56511 w 244"/>
                <a:gd name="T3" fmla="*/ 132003 h 356"/>
                <a:gd name="T4" fmla="*/ 55680 w 244"/>
                <a:gd name="T5" fmla="*/ 132003 h 356"/>
                <a:gd name="T6" fmla="*/ 56511 w 244"/>
                <a:gd name="T7" fmla="*/ 118720 h 356"/>
                <a:gd name="T8" fmla="*/ 56511 w 244"/>
                <a:gd name="T9" fmla="*/ 0 h 356"/>
                <a:gd name="T10" fmla="*/ 0 w 244"/>
                <a:gd name="T11" fmla="*/ 0 h 356"/>
                <a:gd name="T12" fmla="*/ 0 w 244"/>
                <a:gd name="T13" fmla="*/ 24076 h 356"/>
                <a:gd name="T14" fmla="*/ 27425 w 244"/>
                <a:gd name="T15" fmla="*/ 24076 h 356"/>
                <a:gd name="T16" fmla="*/ 27425 w 244"/>
                <a:gd name="T17" fmla="*/ 293063 h 356"/>
                <a:gd name="T18" fmla="*/ 49863 w 244"/>
                <a:gd name="T19" fmla="*/ 293063 h 356"/>
                <a:gd name="T20" fmla="*/ 54849 w 244"/>
                <a:gd name="T21" fmla="*/ 265667 h 356"/>
                <a:gd name="T22" fmla="*/ 55680 w 244"/>
                <a:gd name="T23" fmla="*/ 265667 h 356"/>
                <a:gd name="T24" fmla="*/ 118840 w 244"/>
                <a:gd name="T25" fmla="*/ 295554 h 356"/>
                <a:gd name="T26" fmla="*/ 202776 w 244"/>
                <a:gd name="T27" fmla="*/ 200910 h 356"/>
                <a:gd name="T28" fmla="*/ 118009 w 244"/>
                <a:gd name="T29" fmla="*/ 106267 h 356"/>
                <a:gd name="T30" fmla="*/ 112192 w 244"/>
                <a:gd name="T31" fmla="*/ 270648 h 356"/>
                <a:gd name="T32" fmla="*/ 56511 w 244"/>
                <a:gd name="T33" fmla="*/ 239930 h 356"/>
                <a:gd name="T34" fmla="*/ 56511 w 244"/>
                <a:gd name="T35" fmla="*/ 157739 h 356"/>
                <a:gd name="T36" fmla="*/ 112192 w 244"/>
                <a:gd name="T37" fmla="*/ 131173 h 356"/>
                <a:gd name="T38" fmla="*/ 173689 w 244"/>
                <a:gd name="T39" fmla="*/ 200910 h 356"/>
                <a:gd name="T40" fmla="*/ 112192 w 244"/>
                <a:gd name="T41" fmla="*/ 270648 h 3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4" h="356">
                  <a:moveTo>
                    <a:pt x="142" y="128"/>
                  </a:moveTo>
                  <a:cubicBezTo>
                    <a:pt x="88" y="128"/>
                    <a:pt x="68" y="159"/>
                    <a:pt x="68" y="159"/>
                  </a:cubicBezTo>
                  <a:cubicBezTo>
                    <a:pt x="67" y="159"/>
                    <a:pt x="67" y="159"/>
                    <a:pt x="67" y="159"/>
                  </a:cubicBezTo>
                  <a:cubicBezTo>
                    <a:pt x="67" y="159"/>
                    <a:pt x="68" y="145"/>
                    <a:pt x="68" y="143"/>
                  </a:cubicBezTo>
                  <a:cubicBezTo>
                    <a:pt x="68" y="0"/>
                    <a:pt x="68" y="0"/>
                    <a:pt x="68" y="0"/>
                  </a:cubicBezTo>
                  <a:cubicBezTo>
                    <a:pt x="0" y="0"/>
                    <a:pt x="0" y="0"/>
                    <a:pt x="0" y="0"/>
                  </a:cubicBezTo>
                  <a:cubicBezTo>
                    <a:pt x="0" y="29"/>
                    <a:pt x="0" y="29"/>
                    <a:pt x="0" y="29"/>
                  </a:cubicBezTo>
                  <a:cubicBezTo>
                    <a:pt x="33" y="29"/>
                    <a:pt x="33" y="29"/>
                    <a:pt x="33" y="29"/>
                  </a:cubicBezTo>
                  <a:cubicBezTo>
                    <a:pt x="33" y="353"/>
                    <a:pt x="33" y="353"/>
                    <a:pt x="33" y="353"/>
                  </a:cubicBezTo>
                  <a:cubicBezTo>
                    <a:pt x="60" y="353"/>
                    <a:pt x="60" y="353"/>
                    <a:pt x="60" y="353"/>
                  </a:cubicBezTo>
                  <a:cubicBezTo>
                    <a:pt x="66" y="320"/>
                    <a:pt x="66" y="320"/>
                    <a:pt x="66" y="320"/>
                  </a:cubicBezTo>
                  <a:cubicBezTo>
                    <a:pt x="67" y="320"/>
                    <a:pt x="67" y="320"/>
                    <a:pt x="67" y="320"/>
                  </a:cubicBezTo>
                  <a:cubicBezTo>
                    <a:pt x="67" y="320"/>
                    <a:pt x="89" y="356"/>
                    <a:pt x="143" y="356"/>
                  </a:cubicBezTo>
                  <a:cubicBezTo>
                    <a:pt x="200" y="356"/>
                    <a:pt x="244" y="317"/>
                    <a:pt x="244" y="242"/>
                  </a:cubicBezTo>
                  <a:cubicBezTo>
                    <a:pt x="244" y="169"/>
                    <a:pt x="197" y="128"/>
                    <a:pt x="142" y="128"/>
                  </a:cubicBezTo>
                  <a:close/>
                  <a:moveTo>
                    <a:pt x="135" y="326"/>
                  </a:moveTo>
                  <a:cubicBezTo>
                    <a:pt x="108" y="326"/>
                    <a:pt x="80" y="313"/>
                    <a:pt x="68" y="289"/>
                  </a:cubicBezTo>
                  <a:cubicBezTo>
                    <a:pt x="68" y="190"/>
                    <a:pt x="68" y="190"/>
                    <a:pt x="68" y="190"/>
                  </a:cubicBezTo>
                  <a:cubicBezTo>
                    <a:pt x="75" y="180"/>
                    <a:pt x="94" y="158"/>
                    <a:pt x="135" y="158"/>
                  </a:cubicBezTo>
                  <a:cubicBezTo>
                    <a:pt x="171" y="158"/>
                    <a:pt x="209" y="184"/>
                    <a:pt x="209" y="242"/>
                  </a:cubicBezTo>
                  <a:cubicBezTo>
                    <a:pt x="209" y="299"/>
                    <a:pt x="174" y="326"/>
                    <a:pt x="135" y="3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4" name="Freeform 20"/>
            <p:cNvSpPr>
              <a:spLocks/>
            </p:cNvSpPr>
            <p:nvPr/>
          </p:nvSpPr>
          <p:spPr bwMode="auto">
            <a:xfrm>
              <a:off x="4767572" y="2739151"/>
              <a:ext cx="131787" cy="186610"/>
            </a:xfrm>
            <a:custGeom>
              <a:avLst/>
              <a:gdLst>
                <a:gd name="T0" fmla="*/ 131787 w 159"/>
                <a:gd name="T1" fmla="*/ 29858 h 225"/>
                <a:gd name="T2" fmla="*/ 111066 w 159"/>
                <a:gd name="T3" fmla="*/ 27369 h 225"/>
                <a:gd name="T4" fmla="*/ 56362 w 159"/>
                <a:gd name="T5" fmla="*/ 81279 h 225"/>
                <a:gd name="T6" fmla="*/ 56362 w 159"/>
                <a:gd name="T7" fmla="*/ 161729 h 225"/>
                <a:gd name="T8" fmla="*/ 86200 w 159"/>
                <a:gd name="T9" fmla="*/ 161729 h 225"/>
                <a:gd name="T10" fmla="*/ 86200 w 159"/>
                <a:gd name="T11" fmla="*/ 186610 h 225"/>
                <a:gd name="T12" fmla="*/ 0 w 159"/>
                <a:gd name="T13" fmla="*/ 186610 h 225"/>
                <a:gd name="T14" fmla="*/ 0 w 159"/>
                <a:gd name="T15" fmla="*/ 161729 h 225"/>
                <a:gd name="T16" fmla="*/ 26523 w 159"/>
                <a:gd name="T17" fmla="*/ 161729 h 225"/>
                <a:gd name="T18" fmla="*/ 26523 w 159"/>
                <a:gd name="T19" fmla="*/ 27369 h 225"/>
                <a:gd name="T20" fmla="*/ 0 w 159"/>
                <a:gd name="T21" fmla="*/ 27369 h 225"/>
                <a:gd name="T22" fmla="*/ 0 w 159"/>
                <a:gd name="T23" fmla="*/ 3318 h 225"/>
                <a:gd name="T24" fmla="*/ 48902 w 159"/>
                <a:gd name="T25" fmla="*/ 3318 h 225"/>
                <a:gd name="T26" fmla="*/ 52217 w 159"/>
                <a:gd name="T27" fmla="*/ 49763 h 225"/>
                <a:gd name="T28" fmla="*/ 53046 w 159"/>
                <a:gd name="T29" fmla="*/ 49763 h 225"/>
                <a:gd name="T30" fmla="*/ 111895 w 159"/>
                <a:gd name="T31" fmla="*/ 0 h 225"/>
                <a:gd name="T32" fmla="*/ 131787 w 159"/>
                <a:gd name="T33" fmla="*/ 2488 h 225"/>
                <a:gd name="T34" fmla="*/ 131787 w 159"/>
                <a:gd name="T35" fmla="*/ 29858 h 2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9" h="225">
                  <a:moveTo>
                    <a:pt x="159" y="36"/>
                  </a:moveTo>
                  <a:cubicBezTo>
                    <a:pt x="154" y="35"/>
                    <a:pt x="145" y="33"/>
                    <a:pt x="134" y="33"/>
                  </a:cubicBezTo>
                  <a:cubicBezTo>
                    <a:pt x="79" y="33"/>
                    <a:pt x="68" y="98"/>
                    <a:pt x="68" y="98"/>
                  </a:cubicBezTo>
                  <a:cubicBezTo>
                    <a:pt x="68" y="195"/>
                    <a:pt x="68" y="195"/>
                    <a:pt x="68" y="195"/>
                  </a:cubicBezTo>
                  <a:cubicBezTo>
                    <a:pt x="104" y="195"/>
                    <a:pt x="104" y="195"/>
                    <a:pt x="104" y="195"/>
                  </a:cubicBezTo>
                  <a:cubicBezTo>
                    <a:pt x="104" y="225"/>
                    <a:pt x="104" y="225"/>
                    <a:pt x="104" y="225"/>
                  </a:cubicBezTo>
                  <a:cubicBezTo>
                    <a:pt x="0" y="225"/>
                    <a:pt x="0" y="225"/>
                    <a:pt x="0" y="225"/>
                  </a:cubicBezTo>
                  <a:cubicBezTo>
                    <a:pt x="0" y="195"/>
                    <a:pt x="0" y="195"/>
                    <a:pt x="0" y="195"/>
                  </a:cubicBezTo>
                  <a:cubicBezTo>
                    <a:pt x="32" y="195"/>
                    <a:pt x="32" y="195"/>
                    <a:pt x="32" y="195"/>
                  </a:cubicBezTo>
                  <a:cubicBezTo>
                    <a:pt x="32" y="33"/>
                    <a:pt x="32" y="33"/>
                    <a:pt x="32" y="33"/>
                  </a:cubicBezTo>
                  <a:cubicBezTo>
                    <a:pt x="0" y="33"/>
                    <a:pt x="0" y="33"/>
                    <a:pt x="0" y="33"/>
                  </a:cubicBezTo>
                  <a:cubicBezTo>
                    <a:pt x="0" y="4"/>
                    <a:pt x="0" y="4"/>
                    <a:pt x="0" y="4"/>
                  </a:cubicBezTo>
                  <a:cubicBezTo>
                    <a:pt x="59" y="4"/>
                    <a:pt x="59" y="4"/>
                    <a:pt x="59" y="4"/>
                  </a:cubicBezTo>
                  <a:cubicBezTo>
                    <a:pt x="63" y="60"/>
                    <a:pt x="63" y="60"/>
                    <a:pt x="63" y="60"/>
                  </a:cubicBezTo>
                  <a:cubicBezTo>
                    <a:pt x="64" y="60"/>
                    <a:pt x="64" y="60"/>
                    <a:pt x="64" y="60"/>
                  </a:cubicBezTo>
                  <a:cubicBezTo>
                    <a:pt x="64" y="60"/>
                    <a:pt x="75" y="0"/>
                    <a:pt x="135" y="0"/>
                  </a:cubicBezTo>
                  <a:cubicBezTo>
                    <a:pt x="145" y="0"/>
                    <a:pt x="153" y="2"/>
                    <a:pt x="159" y="3"/>
                  </a:cubicBezTo>
                  <a:lnTo>
                    <a:pt x="15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5" name="Freeform 21"/>
            <p:cNvSpPr>
              <a:spLocks/>
            </p:cNvSpPr>
            <p:nvPr/>
          </p:nvSpPr>
          <p:spPr bwMode="auto">
            <a:xfrm>
              <a:off x="4926067" y="2742314"/>
              <a:ext cx="82938" cy="183448"/>
            </a:xfrm>
            <a:custGeom>
              <a:avLst/>
              <a:gdLst>
                <a:gd name="T0" fmla="*/ 56581 w 236"/>
                <a:gd name="T1" fmla="*/ 158496 h 522"/>
                <a:gd name="T2" fmla="*/ 82938 w 236"/>
                <a:gd name="T3" fmla="*/ 158496 h 522"/>
                <a:gd name="T4" fmla="*/ 82938 w 236"/>
                <a:gd name="T5" fmla="*/ 183448 h 522"/>
                <a:gd name="T6" fmla="*/ 0 w 236"/>
                <a:gd name="T7" fmla="*/ 183448 h 522"/>
                <a:gd name="T8" fmla="*/ 0 w 236"/>
                <a:gd name="T9" fmla="*/ 158496 h 522"/>
                <a:gd name="T10" fmla="*/ 27412 w 236"/>
                <a:gd name="T11" fmla="*/ 158496 h 522"/>
                <a:gd name="T12" fmla="*/ 27412 w 236"/>
                <a:gd name="T13" fmla="*/ 24249 h 522"/>
                <a:gd name="T14" fmla="*/ 0 w 236"/>
                <a:gd name="T15" fmla="*/ 24249 h 522"/>
                <a:gd name="T16" fmla="*/ 0 w 236"/>
                <a:gd name="T17" fmla="*/ 0 h 522"/>
                <a:gd name="T18" fmla="*/ 56581 w 236"/>
                <a:gd name="T19" fmla="*/ 0 h 522"/>
                <a:gd name="T20" fmla="*/ 56581 w 236"/>
                <a:gd name="T21" fmla="*/ 158496 h 5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6" h="522">
                  <a:moveTo>
                    <a:pt x="161" y="451"/>
                  </a:moveTo>
                  <a:lnTo>
                    <a:pt x="236" y="451"/>
                  </a:lnTo>
                  <a:lnTo>
                    <a:pt x="236" y="522"/>
                  </a:lnTo>
                  <a:lnTo>
                    <a:pt x="0" y="522"/>
                  </a:lnTo>
                  <a:lnTo>
                    <a:pt x="0" y="451"/>
                  </a:lnTo>
                  <a:lnTo>
                    <a:pt x="78" y="451"/>
                  </a:lnTo>
                  <a:lnTo>
                    <a:pt x="78" y="69"/>
                  </a:lnTo>
                  <a:lnTo>
                    <a:pt x="0" y="69"/>
                  </a:lnTo>
                  <a:lnTo>
                    <a:pt x="0" y="0"/>
                  </a:lnTo>
                  <a:lnTo>
                    <a:pt x="161" y="0"/>
                  </a:lnTo>
                  <a:lnTo>
                    <a:pt x="161" y="4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6" name="Oval 22"/>
            <p:cNvSpPr>
              <a:spLocks noChangeArrowheads="1"/>
            </p:cNvSpPr>
            <p:nvPr/>
          </p:nvSpPr>
          <p:spPr bwMode="auto">
            <a:xfrm>
              <a:off x="4944342" y="2662539"/>
              <a:ext cx="45686" cy="467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endParaRPr lang="en-US" altLang="en-US" sz="1600"/>
            </a:p>
          </p:txBody>
        </p:sp>
        <p:sp>
          <p:nvSpPr>
            <p:cNvPr id="52257" name="Freeform 23"/>
            <p:cNvSpPr>
              <a:spLocks/>
            </p:cNvSpPr>
            <p:nvPr/>
          </p:nvSpPr>
          <p:spPr bwMode="auto">
            <a:xfrm>
              <a:off x="5018142" y="2739151"/>
              <a:ext cx="169390" cy="189071"/>
            </a:xfrm>
            <a:custGeom>
              <a:avLst/>
              <a:gdLst>
                <a:gd name="T0" fmla="*/ 29062 w 204"/>
                <a:gd name="T1" fmla="*/ 94536 h 228"/>
                <a:gd name="T2" fmla="*/ 95489 w 204"/>
                <a:gd name="T3" fmla="*/ 164193 h 228"/>
                <a:gd name="T4" fmla="*/ 155274 w 204"/>
                <a:gd name="T5" fmla="*/ 144291 h 228"/>
                <a:gd name="T6" fmla="*/ 165238 w 204"/>
                <a:gd name="T7" fmla="*/ 165852 h 228"/>
                <a:gd name="T8" fmla="*/ 92998 w 204"/>
                <a:gd name="T9" fmla="*/ 189071 h 228"/>
                <a:gd name="T10" fmla="*/ 0 w 204"/>
                <a:gd name="T11" fmla="*/ 94536 h 228"/>
                <a:gd name="T12" fmla="*/ 91338 w 204"/>
                <a:gd name="T13" fmla="*/ 0 h 228"/>
                <a:gd name="T14" fmla="*/ 169390 w 204"/>
                <a:gd name="T15" fmla="*/ 65511 h 228"/>
                <a:gd name="T16" fmla="*/ 169390 w 204"/>
                <a:gd name="T17" fmla="*/ 75463 h 228"/>
                <a:gd name="T18" fmla="*/ 141989 w 204"/>
                <a:gd name="T19" fmla="*/ 75463 h 228"/>
                <a:gd name="T20" fmla="*/ 141989 w 204"/>
                <a:gd name="T21" fmla="*/ 69658 h 228"/>
                <a:gd name="T22" fmla="*/ 90507 w 204"/>
                <a:gd name="T23" fmla="*/ 24878 h 228"/>
                <a:gd name="T24" fmla="*/ 29062 w 204"/>
                <a:gd name="T25" fmla="*/ 94536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228">
                  <a:moveTo>
                    <a:pt x="35" y="114"/>
                  </a:moveTo>
                  <a:cubicBezTo>
                    <a:pt x="35" y="172"/>
                    <a:pt x="73" y="198"/>
                    <a:pt x="115" y="198"/>
                  </a:cubicBezTo>
                  <a:cubicBezTo>
                    <a:pt x="166" y="198"/>
                    <a:pt x="187" y="174"/>
                    <a:pt x="187" y="174"/>
                  </a:cubicBezTo>
                  <a:cubicBezTo>
                    <a:pt x="199" y="200"/>
                    <a:pt x="199" y="200"/>
                    <a:pt x="199" y="200"/>
                  </a:cubicBezTo>
                  <a:cubicBezTo>
                    <a:pt x="199" y="200"/>
                    <a:pt x="175" y="228"/>
                    <a:pt x="112" y="228"/>
                  </a:cubicBezTo>
                  <a:cubicBezTo>
                    <a:pt x="47" y="228"/>
                    <a:pt x="0" y="187"/>
                    <a:pt x="0" y="114"/>
                  </a:cubicBezTo>
                  <a:cubicBezTo>
                    <a:pt x="0" y="37"/>
                    <a:pt x="42" y="0"/>
                    <a:pt x="110" y="0"/>
                  </a:cubicBezTo>
                  <a:cubicBezTo>
                    <a:pt x="179" y="0"/>
                    <a:pt x="204" y="38"/>
                    <a:pt x="204" y="79"/>
                  </a:cubicBezTo>
                  <a:cubicBezTo>
                    <a:pt x="204" y="91"/>
                    <a:pt x="204" y="91"/>
                    <a:pt x="204" y="91"/>
                  </a:cubicBezTo>
                  <a:cubicBezTo>
                    <a:pt x="171" y="91"/>
                    <a:pt x="171" y="91"/>
                    <a:pt x="171" y="91"/>
                  </a:cubicBezTo>
                  <a:cubicBezTo>
                    <a:pt x="171" y="84"/>
                    <a:pt x="171" y="84"/>
                    <a:pt x="171" y="84"/>
                  </a:cubicBezTo>
                  <a:cubicBezTo>
                    <a:pt x="171" y="51"/>
                    <a:pt x="152" y="30"/>
                    <a:pt x="109" y="30"/>
                  </a:cubicBezTo>
                  <a:cubicBezTo>
                    <a:pt x="65" y="30"/>
                    <a:pt x="35" y="52"/>
                    <a:pt x="35"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8" name="Freeform 24"/>
            <p:cNvSpPr>
              <a:spLocks/>
            </p:cNvSpPr>
            <p:nvPr/>
          </p:nvSpPr>
          <p:spPr bwMode="auto">
            <a:xfrm>
              <a:off x="5198427" y="2632667"/>
              <a:ext cx="209102" cy="293094"/>
            </a:xfrm>
            <a:custGeom>
              <a:avLst/>
              <a:gdLst>
                <a:gd name="T0" fmla="*/ 57283 w 595"/>
                <a:gd name="T1" fmla="*/ 186259 h 834"/>
                <a:gd name="T2" fmla="*/ 102970 w 595"/>
                <a:gd name="T3" fmla="*/ 186259 h 834"/>
                <a:gd name="T4" fmla="*/ 146899 w 595"/>
                <a:gd name="T5" fmla="*/ 132841 h 834"/>
                <a:gd name="T6" fmla="*/ 123704 w 595"/>
                <a:gd name="T7" fmla="*/ 132841 h 834"/>
                <a:gd name="T8" fmla="*/ 123704 w 595"/>
                <a:gd name="T9" fmla="*/ 109647 h 834"/>
                <a:gd name="T10" fmla="*/ 206642 w 595"/>
                <a:gd name="T11" fmla="*/ 109647 h 834"/>
                <a:gd name="T12" fmla="*/ 206642 w 595"/>
                <a:gd name="T13" fmla="*/ 132841 h 834"/>
                <a:gd name="T14" fmla="*/ 178527 w 595"/>
                <a:gd name="T15" fmla="*/ 132841 h 834"/>
                <a:gd name="T16" fmla="*/ 125461 w 595"/>
                <a:gd name="T17" fmla="*/ 197856 h 834"/>
                <a:gd name="T18" fmla="*/ 180987 w 595"/>
                <a:gd name="T19" fmla="*/ 269197 h 834"/>
                <a:gd name="T20" fmla="*/ 209102 w 595"/>
                <a:gd name="T21" fmla="*/ 269197 h 834"/>
                <a:gd name="T22" fmla="*/ 209102 w 595"/>
                <a:gd name="T23" fmla="*/ 293094 h 834"/>
                <a:gd name="T24" fmla="*/ 164470 w 595"/>
                <a:gd name="T25" fmla="*/ 293094 h 834"/>
                <a:gd name="T26" fmla="*/ 100510 w 595"/>
                <a:gd name="T27" fmla="*/ 209453 h 834"/>
                <a:gd name="T28" fmla="*/ 57283 w 595"/>
                <a:gd name="T29" fmla="*/ 209453 h 834"/>
                <a:gd name="T30" fmla="*/ 57283 w 595"/>
                <a:gd name="T31" fmla="*/ 268142 h 834"/>
                <a:gd name="T32" fmla="*/ 83641 w 595"/>
                <a:gd name="T33" fmla="*/ 268142 h 834"/>
                <a:gd name="T34" fmla="*/ 83641 w 595"/>
                <a:gd name="T35" fmla="*/ 293094 h 834"/>
                <a:gd name="T36" fmla="*/ 0 w 595"/>
                <a:gd name="T37" fmla="*/ 293094 h 834"/>
                <a:gd name="T38" fmla="*/ 0 w 595"/>
                <a:gd name="T39" fmla="*/ 268142 h 834"/>
                <a:gd name="T40" fmla="*/ 27412 w 595"/>
                <a:gd name="T41" fmla="*/ 268142 h 834"/>
                <a:gd name="T42" fmla="*/ 27412 w 595"/>
                <a:gd name="T43" fmla="*/ 24249 h 834"/>
                <a:gd name="T44" fmla="*/ 0 w 595"/>
                <a:gd name="T45" fmla="*/ 24249 h 834"/>
                <a:gd name="T46" fmla="*/ 0 w 595"/>
                <a:gd name="T47" fmla="*/ 0 h 834"/>
                <a:gd name="T48" fmla="*/ 57283 w 595"/>
                <a:gd name="T49" fmla="*/ 0 h 834"/>
                <a:gd name="T50" fmla="*/ 57283 w 595"/>
                <a:gd name="T51" fmla="*/ 186259 h 8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5" h="834">
                  <a:moveTo>
                    <a:pt x="163" y="530"/>
                  </a:moveTo>
                  <a:lnTo>
                    <a:pt x="293" y="530"/>
                  </a:lnTo>
                  <a:lnTo>
                    <a:pt x="418" y="378"/>
                  </a:lnTo>
                  <a:lnTo>
                    <a:pt x="352" y="378"/>
                  </a:lnTo>
                  <a:lnTo>
                    <a:pt x="352" y="312"/>
                  </a:lnTo>
                  <a:lnTo>
                    <a:pt x="588" y="312"/>
                  </a:lnTo>
                  <a:lnTo>
                    <a:pt x="588" y="378"/>
                  </a:lnTo>
                  <a:lnTo>
                    <a:pt x="508" y="378"/>
                  </a:lnTo>
                  <a:lnTo>
                    <a:pt x="357" y="563"/>
                  </a:lnTo>
                  <a:lnTo>
                    <a:pt x="515" y="766"/>
                  </a:lnTo>
                  <a:lnTo>
                    <a:pt x="595" y="766"/>
                  </a:lnTo>
                  <a:lnTo>
                    <a:pt x="595" y="834"/>
                  </a:lnTo>
                  <a:lnTo>
                    <a:pt x="468" y="834"/>
                  </a:lnTo>
                  <a:lnTo>
                    <a:pt x="286" y="596"/>
                  </a:lnTo>
                  <a:lnTo>
                    <a:pt x="163" y="596"/>
                  </a:lnTo>
                  <a:lnTo>
                    <a:pt x="163" y="763"/>
                  </a:lnTo>
                  <a:lnTo>
                    <a:pt x="238" y="763"/>
                  </a:lnTo>
                  <a:lnTo>
                    <a:pt x="238" y="834"/>
                  </a:lnTo>
                  <a:lnTo>
                    <a:pt x="0" y="834"/>
                  </a:lnTo>
                  <a:lnTo>
                    <a:pt x="0" y="763"/>
                  </a:lnTo>
                  <a:lnTo>
                    <a:pt x="78" y="763"/>
                  </a:lnTo>
                  <a:lnTo>
                    <a:pt x="78" y="69"/>
                  </a:lnTo>
                  <a:lnTo>
                    <a:pt x="0" y="69"/>
                  </a:lnTo>
                  <a:lnTo>
                    <a:pt x="0" y="0"/>
                  </a:lnTo>
                  <a:lnTo>
                    <a:pt x="163" y="0"/>
                  </a:lnTo>
                  <a:lnTo>
                    <a:pt x="163" y="5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9" name="Freeform 25"/>
            <p:cNvSpPr>
              <a:spLocks/>
            </p:cNvSpPr>
            <p:nvPr/>
          </p:nvSpPr>
          <p:spPr bwMode="auto">
            <a:xfrm>
              <a:off x="5420883" y="2739151"/>
              <a:ext cx="154278" cy="189071"/>
            </a:xfrm>
            <a:custGeom>
              <a:avLst/>
              <a:gdLst>
                <a:gd name="T0" fmla="*/ 27372 w 186"/>
                <a:gd name="T1" fmla="*/ 126877 h 228"/>
                <a:gd name="T2" fmla="*/ 27372 w 186"/>
                <a:gd name="T3" fmla="*/ 131023 h 228"/>
                <a:gd name="T4" fmla="*/ 76310 w 186"/>
                <a:gd name="T5" fmla="*/ 165022 h 228"/>
                <a:gd name="T6" fmla="*/ 125247 w 186"/>
                <a:gd name="T7" fmla="*/ 135998 h 228"/>
                <a:gd name="T8" fmla="*/ 74651 w 186"/>
                <a:gd name="T9" fmla="*/ 106145 h 228"/>
                <a:gd name="T10" fmla="*/ 4147 w 186"/>
                <a:gd name="T11" fmla="*/ 51414 h 228"/>
                <a:gd name="T12" fmla="*/ 75480 w 186"/>
                <a:gd name="T13" fmla="*/ 0 h 228"/>
                <a:gd name="T14" fmla="*/ 149301 w 186"/>
                <a:gd name="T15" fmla="*/ 50585 h 228"/>
                <a:gd name="T16" fmla="*/ 149301 w 186"/>
                <a:gd name="T17" fmla="*/ 63853 h 228"/>
                <a:gd name="T18" fmla="*/ 121929 w 186"/>
                <a:gd name="T19" fmla="*/ 63853 h 228"/>
                <a:gd name="T20" fmla="*/ 121929 w 186"/>
                <a:gd name="T21" fmla="*/ 55560 h 228"/>
                <a:gd name="T22" fmla="*/ 76310 w 186"/>
                <a:gd name="T23" fmla="*/ 24049 h 228"/>
                <a:gd name="T24" fmla="*/ 33178 w 186"/>
                <a:gd name="T25" fmla="*/ 52243 h 228"/>
                <a:gd name="T26" fmla="*/ 86263 w 186"/>
                <a:gd name="T27" fmla="*/ 82926 h 228"/>
                <a:gd name="T28" fmla="*/ 154278 w 186"/>
                <a:gd name="T29" fmla="*/ 135998 h 228"/>
                <a:gd name="T30" fmla="*/ 77139 w 186"/>
                <a:gd name="T31" fmla="*/ 189071 h 228"/>
                <a:gd name="T32" fmla="*/ 0 w 186"/>
                <a:gd name="T33" fmla="*/ 137657 h 228"/>
                <a:gd name="T34" fmla="*/ 0 w 186"/>
                <a:gd name="T35" fmla="*/ 126877 h 228"/>
                <a:gd name="T36" fmla="*/ 27372 w 186"/>
                <a:gd name="T37" fmla="*/ 126877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6" h="228">
                  <a:moveTo>
                    <a:pt x="33" y="153"/>
                  </a:moveTo>
                  <a:cubicBezTo>
                    <a:pt x="33" y="158"/>
                    <a:pt x="33" y="158"/>
                    <a:pt x="33" y="158"/>
                  </a:cubicBezTo>
                  <a:cubicBezTo>
                    <a:pt x="33" y="181"/>
                    <a:pt x="52" y="199"/>
                    <a:pt x="92" y="199"/>
                  </a:cubicBezTo>
                  <a:cubicBezTo>
                    <a:pt x="133" y="199"/>
                    <a:pt x="151" y="185"/>
                    <a:pt x="151" y="164"/>
                  </a:cubicBezTo>
                  <a:cubicBezTo>
                    <a:pt x="151" y="141"/>
                    <a:pt x="121" y="133"/>
                    <a:pt x="90" y="128"/>
                  </a:cubicBezTo>
                  <a:cubicBezTo>
                    <a:pt x="50" y="121"/>
                    <a:pt x="5" y="110"/>
                    <a:pt x="5" y="62"/>
                  </a:cubicBezTo>
                  <a:cubicBezTo>
                    <a:pt x="5" y="25"/>
                    <a:pt x="41" y="0"/>
                    <a:pt x="91" y="0"/>
                  </a:cubicBezTo>
                  <a:cubicBezTo>
                    <a:pt x="156" y="0"/>
                    <a:pt x="180" y="27"/>
                    <a:pt x="180" y="61"/>
                  </a:cubicBezTo>
                  <a:cubicBezTo>
                    <a:pt x="180" y="77"/>
                    <a:pt x="180" y="77"/>
                    <a:pt x="180" y="77"/>
                  </a:cubicBezTo>
                  <a:cubicBezTo>
                    <a:pt x="147" y="77"/>
                    <a:pt x="147" y="77"/>
                    <a:pt x="147" y="77"/>
                  </a:cubicBezTo>
                  <a:cubicBezTo>
                    <a:pt x="147" y="67"/>
                    <a:pt x="147" y="67"/>
                    <a:pt x="147" y="67"/>
                  </a:cubicBezTo>
                  <a:cubicBezTo>
                    <a:pt x="147" y="43"/>
                    <a:pt x="131" y="29"/>
                    <a:pt x="92" y="29"/>
                  </a:cubicBezTo>
                  <a:cubicBezTo>
                    <a:pt x="66" y="29"/>
                    <a:pt x="40" y="40"/>
                    <a:pt x="40" y="63"/>
                  </a:cubicBezTo>
                  <a:cubicBezTo>
                    <a:pt x="40" y="89"/>
                    <a:pt x="72" y="94"/>
                    <a:pt x="104" y="100"/>
                  </a:cubicBezTo>
                  <a:cubicBezTo>
                    <a:pt x="145" y="108"/>
                    <a:pt x="186" y="121"/>
                    <a:pt x="186" y="164"/>
                  </a:cubicBezTo>
                  <a:cubicBezTo>
                    <a:pt x="186" y="200"/>
                    <a:pt x="159" y="228"/>
                    <a:pt x="93" y="228"/>
                  </a:cubicBezTo>
                  <a:cubicBezTo>
                    <a:pt x="25" y="228"/>
                    <a:pt x="0" y="198"/>
                    <a:pt x="0" y="166"/>
                  </a:cubicBezTo>
                  <a:cubicBezTo>
                    <a:pt x="0" y="153"/>
                    <a:pt x="0" y="153"/>
                    <a:pt x="0" y="153"/>
                  </a:cubicBezTo>
                  <a:lnTo>
                    <a:pt x="33" y="1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2242" name="Rectangle 23"/>
          <p:cNvSpPr>
            <a:spLocks noChangeArrowheads="1"/>
          </p:cNvSpPr>
          <p:nvPr/>
        </p:nvSpPr>
        <p:spPr bwMode="auto">
          <a:xfrm>
            <a:off x="655638" y="4402138"/>
            <a:ext cx="78327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Calibri" charset="0"/>
                <a:ea typeface="ＭＳ Ｐゴシック" charset="-128"/>
                <a:sym typeface="Calibri" charset="0"/>
              </a:defRPr>
            </a:lvl1pPr>
            <a:lvl2pPr marL="742950" indent="-285750">
              <a:defRPr>
                <a:solidFill>
                  <a:srgbClr val="000000"/>
                </a:solidFill>
                <a:latin typeface="Calibri" charset="0"/>
                <a:ea typeface="ＭＳ Ｐゴシック" charset="-128"/>
                <a:sym typeface="Calibri" charset="0"/>
              </a:defRPr>
            </a:lvl2pPr>
            <a:lvl3pPr marL="1143000" indent="-228600">
              <a:defRPr>
                <a:solidFill>
                  <a:srgbClr val="000000"/>
                </a:solidFill>
                <a:latin typeface="Calibri" charset="0"/>
                <a:ea typeface="ＭＳ Ｐゴシック" charset="-128"/>
                <a:sym typeface="Calibri" charset="0"/>
              </a:defRPr>
            </a:lvl3pPr>
            <a:lvl4pPr marL="1600200" indent="-228600">
              <a:defRPr>
                <a:solidFill>
                  <a:srgbClr val="000000"/>
                </a:solidFill>
                <a:latin typeface="Calibri" charset="0"/>
                <a:ea typeface="ＭＳ Ｐゴシック" charset="-128"/>
                <a:sym typeface="Calibri" charset="0"/>
              </a:defRPr>
            </a:lvl4pPr>
            <a:lvl5pPr marL="2057400" indent="-228600">
              <a:defRPr>
                <a:solidFill>
                  <a:srgbClr val="000000"/>
                </a:solidFill>
                <a:latin typeface="Calibri" charset="0"/>
                <a:ea typeface="ＭＳ Ｐゴシック" charset="-128"/>
                <a:sym typeface="Calibri" charset="0"/>
              </a:defRPr>
            </a:lvl5pPr>
            <a:lvl6pPr marL="25146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6pPr>
            <a:lvl7pPr marL="29718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7pPr>
            <a:lvl8pPr marL="34290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8pPr>
            <a:lvl9pPr marL="3886200" indent="-228600" defTabSz="457200" eaLnBrk="0" fontAlgn="base" hangingPunct="0">
              <a:spcBef>
                <a:spcPct val="0"/>
              </a:spcBef>
              <a:spcAft>
                <a:spcPct val="0"/>
              </a:spcAft>
              <a:defRPr>
                <a:solidFill>
                  <a:srgbClr val="000000"/>
                </a:solidFill>
                <a:latin typeface="Calibri" charset="0"/>
                <a:ea typeface="ＭＳ Ｐゴシック" charset="-128"/>
                <a:sym typeface="Calibri" charset="0"/>
              </a:defRPr>
            </a:lvl9pPr>
          </a:lstStyle>
          <a:p>
            <a:pPr algn="ctr">
              <a:lnSpc>
                <a:spcPct val="120000"/>
              </a:lnSpc>
            </a:pPr>
            <a:r>
              <a:rPr lang="en-US" altLang="en-US">
                <a:solidFill>
                  <a:schemeClr val="bg1"/>
                </a:solidFill>
                <a:latin typeface="Source Sans Pro Light" charset="0"/>
              </a:rPr>
              <a:t>Created </a:t>
            </a:r>
            <a:r>
              <a:rPr lang="en-US" altLang="en-US">
                <a:solidFill>
                  <a:schemeClr val="bg1"/>
                </a:solidFill>
                <a:latin typeface="Source Sans Pro Black" charset="0"/>
              </a:rPr>
              <a:t>Databricks </a:t>
            </a:r>
            <a:r>
              <a:rPr lang="en-US" altLang="en-US">
                <a:solidFill>
                  <a:schemeClr val="bg1"/>
                </a:solidFill>
                <a:latin typeface="Source Sans Pro Light" charset="0"/>
              </a:rPr>
              <a:t>on top of Spark to </a:t>
            </a:r>
            <a:r>
              <a:rPr lang="en-US" altLang="en-US">
                <a:solidFill>
                  <a:schemeClr val="bg1"/>
                </a:solidFill>
                <a:latin typeface="Source Sans Pro Black" charset="0"/>
              </a:rPr>
              <a:t>make big data simple.</a:t>
            </a:r>
          </a:p>
        </p:txBody>
      </p:sp>
    </p:spTree>
    <p:extLst>
      <p:ext uri="{BB962C8B-B14F-4D97-AF65-F5344CB8AC3E}">
        <p14:creationId xmlns:p14="http://schemas.microsoft.com/office/powerpoint/2010/main" val="65096884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API in Spark 1.6</a:t>
            </a:r>
            <a:endParaRPr lang="en-US" dirty="0"/>
          </a:p>
        </p:txBody>
      </p:sp>
      <p:sp>
        <p:nvSpPr>
          <p:cNvPr id="3" name="Content Placeholder 2"/>
          <p:cNvSpPr>
            <a:spLocks noGrp="1"/>
          </p:cNvSpPr>
          <p:nvPr>
            <p:ph idx="1"/>
          </p:nvPr>
        </p:nvSpPr>
        <p:spPr>
          <a:xfrm>
            <a:off x="477431" y="1312863"/>
            <a:ext cx="8235176" cy="3394075"/>
          </a:xfrm>
        </p:spPr>
        <p:txBody>
          <a:bodyPr/>
          <a:lstStyle/>
          <a:p>
            <a:r>
              <a:rPr lang="en-US" dirty="0"/>
              <a:t>T</a:t>
            </a:r>
            <a:r>
              <a:rPr lang="en-US" dirty="0" smtClean="0"/>
              <a:t>yped interface over </a:t>
            </a:r>
            <a:r>
              <a:rPr lang="en-US" dirty="0" err="1" smtClean="0"/>
              <a:t>DataFrames</a:t>
            </a:r>
            <a:r>
              <a:rPr lang="en-US" dirty="0"/>
              <a:t> </a:t>
            </a:r>
            <a:r>
              <a:rPr lang="en-US" dirty="0" smtClean="0"/>
              <a:t>/ Tungsten</a:t>
            </a:r>
          </a:p>
          <a:p>
            <a:endParaRPr lang="en-US" sz="2600" dirty="0" smtClean="0"/>
          </a:p>
          <a:p>
            <a:r>
              <a:rPr lang="en-US" sz="1500" dirty="0" smtClean="0">
                <a:solidFill>
                  <a:schemeClr val="accent1">
                    <a:lumMod val="75000"/>
                  </a:schemeClr>
                </a:solidFill>
                <a:latin typeface="Consolas" charset="0"/>
                <a:ea typeface="Consolas" charset="0"/>
                <a:cs typeface="Consolas" charset="0"/>
              </a:rPr>
              <a:t>case class</a:t>
            </a:r>
            <a:r>
              <a:rPr lang="en-US" sz="1500" dirty="0" smtClean="0">
                <a:latin typeface="Consolas" charset="0"/>
                <a:ea typeface="Consolas" charset="0"/>
                <a:cs typeface="Consolas" charset="0"/>
              </a:rPr>
              <a:t> Person(name: String, age: </a:t>
            </a:r>
            <a:r>
              <a:rPr lang="en-US" sz="1500" dirty="0" err="1" smtClean="0">
                <a:latin typeface="Consolas" charset="0"/>
                <a:ea typeface="Consolas" charset="0"/>
                <a:cs typeface="Consolas" charset="0"/>
              </a:rPr>
              <a:t>Int</a:t>
            </a:r>
            <a:r>
              <a:rPr lang="en-US" sz="1500" dirty="0" smtClean="0">
                <a:latin typeface="Consolas" charset="0"/>
                <a:ea typeface="Consolas" charset="0"/>
                <a:cs typeface="Consolas" charset="0"/>
              </a:rPr>
              <a:t>)</a:t>
            </a:r>
            <a:br>
              <a:rPr lang="en-US" sz="1500" dirty="0" smtClean="0">
                <a:latin typeface="Consolas" charset="0"/>
                <a:ea typeface="Consolas" charset="0"/>
                <a:cs typeface="Consolas" charset="0"/>
              </a:rPr>
            </a:br>
            <a:endParaRPr lang="en-US" sz="1000" dirty="0" smtClean="0">
              <a:latin typeface="Consolas" charset="0"/>
              <a:ea typeface="Consolas" charset="0"/>
              <a:cs typeface="Consolas" charset="0"/>
            </a:endParaRPr>
          </a:p>
          <a:p>
            <a:r>
              <a:rPr lang="en-US" sz="1500" dirty="0" err="1" smtClean="0">
                <a:solidFill>
                  <a:srgbClr val="167A88"/>
                </a:solidFill>
                <a:latin typeface="Consolas" charset="0"/>
                <a:ea typeface="Consolas" charset="0"/>
                <a:cs typeface="Consolas" charset="0"/>
              </a:rPr>
              <a:t>val</a:t>
            </a:r>
            <a:r>
              <a:rPr lang="en-US" sz="1500" dirty="0" smtClean="0">
                <a:latin typeface="Consolas" charset="0"/>
                <a:ea typeface="Consolas" charset="0"/>
                <a:cs typeface="Consolas" charset="0"/>
              </a:rPr>
              <a:t> </a:t>
            </a:r>
            <a:r>
              <a:rPr lang="en-US" sz="1500" dirty="0" err="1" smtClean="0">
                <a:latin typeface="Consolas" charset="0"/>
                <a:ea typeface="Consolas" charset="0"/>
                <a:cs typeface="Consolas" charset="0"/>
              </a:rPr>
              <a:t>dataframe</a:t>
            </a:r>
            <a:r>
              <a:rPr lang="en-US" sz="1500" dirty="0" smtClean="0">
                <a:latin typeface="Consolas" charset="0"/>
                <a:ea typeface="Consolas" charset="0"/>
                <a:cs typeface="Consolas" charset="0"/>
              </a:rPr>
              <a:t> = </a:t>
            </a:r>
            <a:r>
              <a:rPr lang="en-US" sz="1500" dirty="0" err="1" smtClean="0">
                <a:latin typeface="Consolas" charset="0"/>
                <a:ea typeface="Consolas" charset="0"/>
                <a:cs typeface="Consolas" charset="0"/>
              </a:rPr>
              <a:t>read.json</a:t>
            </a:r>
            <a:r>
              <a:rPr lang="en-US" sz="1500" dirty="0" smtClean="0">
                <a:latin typeface="Consolas" charset="0"/>
                <a:ea typeface="Consolas" charset="0"/>
                <a:cs typeface="Consolas" charset="0"/>
              </a:rPr>
              <a:t>(</a:t>
            </a:r>
            <a:r>
              <a:rPr lang="en-US" sz="1500" dirty="0" smtClean="0">
                <a:solidFill>
                  <a:schemeClr val="accent2">
                    <a:lumMod val="75000"/>
                  </a:schemeClr>
                </a:solidFill>
                <a:latin typeface="Consolas" charset="0"/>
                <a:ea typeface="Consolas" charset="0"/>
                <a:cs typeface="Consolas" charset="0"/>
              </a:rPr>
              <a:t>“</a:t>
            </a:r>
            <a:r>
              <a:rPr lang="en-US" sz="1500" dirty="0" err="1" smtClean="0">
                <a:solidFill>
                  <a:schemeClr val="accent2">
                    <a:lumMod val="75000"/>
                  </a:schemeClr>
                </a:solidFill>
                <a:latin typeface="Consolas" charset="0"/>
                <a:ea typeface="Consolas" charset="0"/>
                <a:cs typeface="Consolas" charset="0"/>
              </a:rPr>
              <a:t>people.json</a:t>
            </a:r>
            <a:r>
              <a:rPr lang="en-US" sz="1500" dirty="0" smtClean="0">
                <a:solidFill>
                  <a:schemeClr val="accent2">
                    <a:lumMod val="75000"/>
                  </a:schemeClr>
                </a:solidFill>
                <a:latin typeface="Consolas" charset="0"/>
                <a:ea typeface="Consolas" charset="0"/>
                <a:cs typeface="Consolas" charset="0"/>
              </a:rPr>
              <a:t>”</a:t>
            </a:r>
            <a:r>
              <a:rPr lang="en-US" sz="1500" dirty="0" smtClean="0">
                <a:latin typeface="Consolas" charset="0"/>
                <a:ea typeface="Consolas" charset="0"/>
                <a:cs typeface="Consolas" charset="0"/>
              </a:rPr>
              <a:t>)</a:t>
            </a:r>
          </a:p>
          <a:p>
            <a:r>
              <a:rPr lang="en-US" sz="1500" dirty="0" err="1" smtClean="0">
                <a:solidFill>
                  <a:srgbClr val="167A88"/>
                </a:solidFill>
                <a:latin typeface="Consolas" charset="0"/>
                <a:ea typeface="Consolas" charset="0"/>
                <a:cs typeface="Consolas" charset="0"/>
              </a:rPr>
              <a:t>val</a:t>
            </a:r>
            <a:r>
              <a:rPr lang="en-US" sz="1500" dirty="0" smtClean="0">
                <a:solidFill>
                  <a:srgbClr val="167A88"/>
                </a:solidFill>
                <a:latin typeface="Consolas" charset="0"/>
                <a:ea typeface="Consolas" charset="0"/>
                <a:cs typeface="Consolas" charset="0"/>
              </a:rPr>
              <a:t> </a:t>
            </a:r>
            <a:r>
              <a:rPr lang="en-US" sz="1500" dirty="0" smtClean="0">
                <a:latin typeface="Consolas" charset="0"/>
                <a:ea typeface="Consolas" charset="0"/>
                <a:cs typeface="Consolas" charset="0"/>
              </a:rPr>
              <a:t>ds: Dataset[Person] = </a:t>
            </a:r>
            <a:r>
              <a:rPr lang="en-US" sz="1500" dirty="0" err="1" smtClean="0">
                <a:latin typeface="Consolas" charset="0"/>
                <a:ea typeface="Consolas" charset="0"/>
                <a:cs typeface="Consolas" charset="0"/>
              </a:rPr>
              <a:t>dataframe.as</a:t>
            </a:r>
            <a:r>
              <a:rPr lang="en-US" sz="1500" dirty="0" smtClean="0">
                <a:latin typeface="Consolas" charset="0"/>
                <a:ea typeface="Consolas" charset="0"/>
                <a:cs typeface="Consolas" charset="0"/>
              </a:rPr>
              <a:t>[Person]</a:t>
            </a:r>
            <a:br>
              <a:rPr lang="en-US" sz="1500" dirty="0" smtClean="0">
                <a:latin typeface="Consolas" charset="0"/>
                <a:ea typeface="Consolas" charset="0"/>
                <a:cs typeface="Consolas" charset="0"/>
              </a:rPr>
            </a:br>
            <a:endParaRPr lang="en-US" sz="1000" dirty="0" smtClean="0">
              <a:latin typeface="Consolas" charset="0"/>
              <a:ea typeface="Consolas" charset="0"/>
              <a:cs typeface="Consolas" charset="0"/>
            </a:endParaRPr>
          </a:p>
          <a:p>
            <a:r>
              <a:rPr lang="en-US" sz="1500" dirty="0" err="1" smtClean="0">
                <a:latin typeface="Consolas" charset="0"/>
                <a:ea typeface="Consolas" charset="0"/>
                <a:cs typeface="Consolas" charset="0"/>
              </a:rPr>
              <a:t>ds.filter</a:t>
            </a:r>
            <a:r>
              <a:rPr lang="en-US" sz="1500" dirty="0" smtClean="0">
                <a:latin typeface="Consolas" charset="0"/>
                <a:ea typeface="Consolas" charset="0"/>
                <a:cs typeface="Consolas" charset="0"/>
              </a:rPr>
              <a:t>(p =&gt; </a:t>
            </a:r>
            <a:r>
              <a:rPr lang="en-US" sz="1500" dirty="0" err="1" smtClean="0">
                <a:latin typeface="Consolas" charset="0"/>
                <a:ea typeface="Consolas" charset="0"/>
                <a:cs typeface="Consolas" charset="0"/>
              </a:rPr>
              <a:t>p.name.startsWith</a:t>
            </a:r>
            <a:r>
              <a:rPr lang="en-US" sz="1500" dirty="0" smtClean="0">
                <a:latin typeface="Consolas" charset="0"/>
                <a:ea typeface="Consolas" charset="0"/>
                <a:cs typeface="Consolas" charset="0"/>
              </a:rPr>
              <a:t>(</a:t>
            </a:r>
            <a:r>
              <a:rPr lang="en-US" sz="1500" dirty="0" smtClean="0">
                <a:solidFill>
                  <a:srgbClr val="B63D0F"/>
                </a:solidFill>
                <a:latin typeface="Consolas" charset="0"/>
                <a:ea typeface="Consolas" charset="0"/>
                <a:cs typeface="Consolas" charset="0"/>
              </a:rPr>
              <a:t>“M”</a:t>
            </a:r>
            <a:r>
              <a:rPr lang="en-US" sz="1500" dirty="0" smtClean="0">
                <a:latin typeface="Consolas" charset="0"/>
                <a:ea typeface="Consolas" charset="0"/>
                <a:cs typeface="Consolas" charset="0"/>
              </a:rPr>
              <a:t>))</a:t>
            </a:r>
            <a:br>
              <a:rPr lang="en-US" sz="1500" dirty="0" smtClean="0">
                <a:latin typeface="Consolas" charset="0"/>
                <a:ea typeface="Consolas" charset="0"/>
                <a:cs typeface="Consolas" charset="0"/>
              </a:rPr>
            </a:br>
            <a:r>
              <a:rPr lang="en-US" sz="1500" dirty="0" smtClean="0">
                <a:latin typeface="Consolas" charset="0"/>
                <a:ea typeface="Consolas" charset="0"/>
                <a:cs typeface="Consolas" charset="0"/>
              </a:rPr>
              <a:t>  .</a:t>
            </a:r>
            <a:r>
              <a:rPr lang="en-US" sz="1500" dirty="0" err="1" smtClean="0">
                <a:latin typeface="Consolas" charset="0"/>
                <a:ea typeface="Consolas" charset="0"/>
                <a:cs typeface="Consolas" charset="0"/>
              </a:rPr>
              <a:t>groupBy</a:t>
            </a:r>
            <a:r>
              <a:rPr lang="en-US" sz="1500" dirty="0" smtClean="0">
                <a:latin typeface="Consolas" charset="0"/>
                <a:ea typeface="Consolas" charset="0"/>
                <a:cs typeface="Consolas" charset="0"/>
              </a:rPr>
              <a:t>(</a:t>
            </a:r>
            <a:r>
              <a:rPr lang="en-US" sz="1500" dirty="0" smtClean="0">
                <a:solidFill>
                  <a:srgbClr val="B63D0F"/>
                </a:solidFill>
                <a:latin typeface="Consolas" charset="0"/>
                <a:ea typeface="Consolas" charset="0"/>
                <a:cs typeface="Consolas" charset="0"/>
              </a:rPr>
              <a:t>“name”</a:t>
            </a:r>
            <a:r>
              <a:rPr lang="en-US" sz="1500" dirty="0" smtClean="0">
                <a:latin typeface="Consolas" charset="0"/>
                <a:ea typeface="Consolas" charset="0"/>
                <a:cs typeface="Consolas" charset="0"/>
              </a:rPr>
              <a:t>)</a:t>
            </a:r>
            <a:br>
              <a:rPr lang="en-US" sz="1500" dirty="0" smtClean="0">
                <a:latin typeface="Consolas" charset="0"/>
                <a:ea typeface="Consolas" charset="0"/>
                <a:cs typeface="Consolas" charset="0"/>
              </a:rPr>
            </a:br>
            <a:r>
              <a:rPr lang="en-US" sz="1500" dirty="0" smtClean="0">
                <a:latin typeface="Consolas" charset="0"/>
                <a:ea typeface="Consolas" charset="0"/>
                <a:cs typeface="Consolas" charset="0"/>
              </a:rPr>
              <a:t>  .</a:t>
            </a:r>
            <a:r>
              <a:rPr lang="en-US" sz="1500" dirty="0" err="1" smtClean="0">
                <a:latin typeface="Consolas" charset="0"/>
                <a:ea typeface="Consolas" charset="0"/>
                <a:cs typeface="Consolas" charset="0"/>
              </a:rPr>
              <a:t>avg</a:t>
            </a:r>
            <a:r>
              <a:rPr lang="en-US" sz="1500" dirty="0" smtClean="0">
                <a:latin typeface="Consolas" charset="0"/>
                <a:ea typeface="Consolas" charset="0"/>
                <a:cs typeface="Consolas" charset="0"/>
              </a:rPr>
              <a:t>(</a:t>
            </a:r>
            <a:r>
              <a:rPr lang="en-US" sz="1500" dirty="0" smtClean="0">
                <a:solidFill>
                  <a:srgbClr val="B63D0F"/>
                </a:solidFill>
                <a:latin typeface="Consolas" charset="0"/>
                <a:ea typeface="Consolas" charset="0"/>
                <a:cs typeface="Consolas" charset="0"/>
              </a:rPr>
              <a:t>“age”</a:t>
            </a:r>
            <a:r>
              <a:rPr lang="en-US" sz="1500" dirty="0" smtClean="0">
                <a:latin typeface="Consolas" charset="0"/>
                <a:ea typeface="Consolas" charset="0"/>
                <a:cs typeface="Consolas" charset="0"/>
              </a:rPr>
              <a:t>)</a:t>
            </a:r>
            <a:endParaRPr lang="en-US" sz="1500" dirty="0">
              <a:latin typeface="Consolas" charset="0"/>
              <a:ea typeface="Consolas" charset="0"/>
              <a:cs typeface="Consolas" charset="0"/>
            </a:endParaRPr>
          </a:p>
        </p:txBody>
      </p:sp>
    </p:spTree>
    <p:extLst>
      <p:ext uri="{BB962C8B-B14F-4D97-AF65-F5344CB8AC3E}">
        <p14:creationId xmlns:p14="http://schemas.microsoft.com/office/powerpoint/2010/main" val="111599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“Encoder” to specify type information</a:t>
            </a:r>
            <a:br>
              <a:rPr lang="en-US" dirty="0" smtClean="0"/>
            </a:br>
            <a:r>
              <a:rPr lang="en-US" dirty="0" smtClean="0"/>
              <a:t>so Spark can translate it into </a:t>
            </a:r>
            <a:r>
              <a:rPr lang="en-US" dirty="0" err="1" smtClean="0"/>
              <a:t>DataFrame</a:t>
            </a:r>
            <a:r>
              <a:rPr lang="en-US" dirty="0" smtClean="0"/>
              <a:t/>
            </a:r>
            <a:br>
              <a:rPr lang="en-US" dirty="0" smtClean="0"/>
            </a:br>
            <a:r>
              <a:rPr lang="en-US" dirty="0" smtClean="0"/>
              <a:t>and generate optimized memory layouts</a:t>
            </a:r>
          </a:p>
          <a:p>
            <a:endParaRPr lang="en-US" dirty="0" smtClean="0"/>
          </a:p>
          <a:p>
            <a:endParaRPr lang="en-US" dirty="0" smtClean="0"/>
          </a:p>
          <a:p>
            <a:r>
              <a:rPr lang="en-US" dirty="0" smtClean="0"/>
              <a:t>Checkout SPARK-9999</a:t>
            </a:r>
          </a:p>
        </p:txBody>
      </p:sp>
      <p:grpSp>
        <p:nvGrpSpPr>
          <p:cNvPr id="20" name="Group 19"/>
          <p:cNvGrpSpPr/>
          <p:nvPr/>
        </p:nvGrpSpPr>
        <p:grpSpPr>
          <a:xfrm>
            <a:off x="6650725" y="1441602"/>
            <a:ext cx="1395470" cy="2142861"/>
            <a:chOff x="7133610" y="2458743"/>
            <a:chExt cx="1395470" cy="2142861"/>
          </a:xfrm>
        </p:grpSpPr>
        <p:sp>
          <p:nvSpPr>
            <p:cNvPr id="7" name="Rectangle 6"/>
            <p:cNvSpPr/>
            <p:nvPr/>
          </p:nvSpPr>
          <p:spPr>
            <a:xfrm>
              <a:off x="7133610" y="2458743"/>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Dataset[T]</a:t>
              </a:r>
              <a:endParaRPr lang="en-US" sz="1300" dirty="0">
                <a:latin typeface="Source Sans Pro Light"/>
                <a:cs typeface="Source Sans Pro"/>
              </a:endParaRPr>
            </a:p>
          </p:txBody>
        </p:sp>
        <p:sp>
          <p:nvSpPr>
            <p:cNvPr id="10" name="Rectangle 9"/>
            <p:cNvSpPr/>
            <p:nvPr/>
          </p:nvSpPr>
          <p:spPr>
            <a:xfrm>
              <a:off x="7133610" y="4050447"/>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err="1" smtClean="0">
                  <a:latin typeface="Source Sans Pro Light"/>
                  <a:cs typeface="Source Sans Pro"/>
                </a:rPr>
                <a:t>DataFrame</a:t>
              </a:r>
              <a:endParaRPr lang="en-US" sz="1300" dirty="0">
                <a:latin typeface="Source Sans Pro Light"/>
                <a:cs typeface="Source Sans Pro"/>
              </a:endParaRPr>
            </a:p>
          </p:txBody>
        </p:sp>
        <p:cxnSp>
          <p:nvCxnSpPr>
            <p:cNvPr id="15" name="Straight Arrow Connector 14"/>
            <p:cNvCxnSpPr>
              <a:stCxn id="7" idx="2"/>
              <a:endCxn id="10" idx="0"/>
            </p:cNvCxnSpPr>
            <p:nvPr/>
          </p:nvCxnSpPr>
          <p:spPr>
            <a:xfrm>
              <a:off x="7613658" y="3009900"/>
              <a:ext cx="0" cy="1040547"/>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658329" y="3360896"/>
              <a:ext cx="870751" cy="338554"/>
            </a:xfrm>
            <a:prstGeom prst="rect">
              <a:avLst/>
            </a:prstGeom>
            <a:noFill/>
          </p:spPr>
          <p:txBody>
            <a:bodyPr wrap="none" rtlCol="0">
              <a:spAutoFit/>
            </a:bodyPr>
            <a:lstStyle/>
            <a:p>
              <a:r>
                <a:rPr lang="en-US" sz="1600" dirty="0" smtClean="0">
                  <a:latin typeface="Source Sans Pro Light" charset="0"/>
                  <a:ea typeface="Source Sans Pro Light" charset="0"/>
                  <a:cs typeface="Source Sans Pro Light" charset="0"/>
                </a:rPr>
                <a:t>encoder</a:t>
              </a:r>
              <a:endParaRPr lang="en-US" sz="1600" dirty="0">
                <a:latin typeface="Source Sans Pro Light" charset="0"/>
                <a:ea typeface="Source Sans Pro Light" charset="0"/>
                <a:cs typeface="Source Sans Pro Light" charset="0"/>
              </a:endParaRPr>
            </a:p>
          </p:txBody>
        </p:sp>
      </p:grpSp>
    </p:spTree>
    <p:extLst>
      <p:ext uri="{BB962C8B-B14F-4D97-AF65-F5344CB8AC3E}">
        <p14:creationId xmlns:p14="http://schemas.microsoft.com/office/powerpoint/2010/main" val="676350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6750" y="3520345"/>
            <a:ext cx="6706776" cy="484632"/>
          </a:xfrm>
          <a:prstGeom prst="rect">
            <a:avLst/>
          </a:prstGeom>
          <a:solidFill>
            <a:schemeClr val="accent1"/>
          </a:solidFill>
          <a:ln>
            <a:noFill/>
            <a:headEnd type="none" w="med" len="med"/>
            <a:tailEnd type="none"/>
          </a:ln>
          <a:effectLst/>
        </p:spPr>
        <p:style>
          <a:lnRef idx="1">
            <a:schemeClr val="accent2"/>
          </a:lnRef>
          <a:fillRef idx="3">
            <a:schemeClr val="accent2"/>
          </a:fillRef>
          <a:effectRef idx="2">
            <a:schemeClr val="accent2"/>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100" kern="0" noProof="0" dirty="0" smtClean="0">
                <a:solidFill>
                  <a:sysClr val="window" lastClr="FFFFFF"/>
                </a:solidFill>
                <a:latin typeface="Source Sans Pro Light"/>
                <a:cs typeface="Source Sans Pro Light"/>
              </a:rPr>
              <a:t>Tungsten Execution</a:t>
            </a:r>
            <a:endParaRPr kumimoji="0" lang="en-US" sz="2100" b="0" i="0" u="none" strike="noStrike" kern="0" cap="none" spc="0" normalizeH="0" baseline="0" noProof="0" dirty="0">
              <a:ln>
                <a:noFill/>
              </a:ln>
              <a:solidFill>
                <a:sysClr val="window" lastClr="FFFFFF"/>
              </a:solidFill>
              <a:effectLst/>
              <a:uLnTx/>
              <a:uFillTx/>
              <a:latin typeface="Source Sans Pro Light"/>
              <a:ea typeface="+mn-ea"/>
              <a:cs typeface="Source Sans Pro Light"/>
            </a:endParaRPr>
          </a:p>
        </p:txBody>
      </p:sp>
      <p:sp>
        <p:nvSpPr>
          <p:cNvPr id="6" name="Rectangle 5"/>
          <p:cNvSpPr/>
          <p:nvPr/>
        </p:nvSpPr>
        <p:spPr>
          <a:xfrm>
            <a:off x="2594924" y="1546362"/>
            <a:ext cx="1244124" cy="1165583"/>
          </a:xfrm>
          <a:prstGeom prst="rect">
            <a:avLst/>
          </a:prstGeom>
          <a:solidFill>
            <a:srgbClr val="3CBFD2"/>
          </a:solidFill>
          <a:ln>
            <a:no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defTabSz="914400">
              <a:defRPr/>
            </a:pPr>
            <a:r>
              <a:rPr kumimoji="0" lang="en-US" sz="2100" b="0" i="0" u="none" strike="noStrike" kern="0" cap="none" spc="0" normalizeH="0" noProof="0" dirty="0" smtClean="0">
                <a:ln>
                  <a:noFill/>
                </a:ln>
                <a:solidFill>
                  <a:sysClr val="window" lastClr="FFFFFF"/>
                </a:solidFill>
                <a:effectLst/>
                <a:uLnTx/>
                <a:uFillTx/>
                <a:latin typeface="Source Sans Pro Light"/>
                <a:cs typeface="Source Sans Pro Light"/>
              </a:rPr>
              <a:t>Python</a:t>
            </a:r>
            <a:endParaRPr kumimoji="0" lang="en-US" sz="1600" b="0" i="0" u="none" strike="noStrike" kern="0" cap="none" spc="0" normalizeH="0" baseline="0" noProof="0" dirty="0">
              <a:ln>
                <a:noFill/>
              </a:ln>
              <a:solidFill>
                <a:sysClr val="window" lastClr="FFFFFF"/>
              </a:solidFill>
              <a:effectLst/>
              <a:uLnTx/>
              <a:uFillTx/>
              <a:latin typeface="Source Sans Pro Light"/>
              <a:cs typeface="Source Sans Pro Light"/>
            </a:endParaRPr>
          </a:p>
        </p:txBody>
      </p:sp>
      <p:sp>
        <p:nvSpPr>
          <p:cNvPr id="7" name="Rectangle 6"/>
          <p:cNvSpPr/>
          <p:nvPr/>
        </p:nvSpPr>
        <p:spPr>
          <a:xfrm>
            <a:off x="1232803" y="1546362"/>
            <a:ext cx="1244124" cy="1165583"/>
          </a:xfrm>
          <a:prstGeom prst="rect">
            <a:avLst/>
          </a:prstGeom>
          <a:solidFill>
            <a:srgbClr val="3CBFD2"/>
          </a:solidFill>
          <a:ln>
            <a:no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100" kern="0" dirty="0" smtClean="0">
                <a:solidFill>
                  <a:sysClr val="window" lastClr="FFFFFF"/>
                </a:solidFill>
                <a:latin typeface="Source Sans Pro Light"/>
                <a:cs typeface="Source Sans Pro Light"/>
              </a:rPr>
              <a:t>SQL</a:t>
            </a:r>
            <a:endParaRPr lang="en-US" sz="1600" kern="0" dirty="0">
              <a:solidFill>
                <a:sysClr val="window" lastClr="FFFFFF"/>
              </a:solidFill>
              <a:latin typeface="Source Sans Pro Light"/>
              <a:cs typeface="Source Sans Pro Light"/>
            </a:endParaRPr>
          </a:p>
        </p:txBody>
      </p:sp>
      <p:sp>
        <p:nvSpPr>
          <p:cNvPr id="8" name="Rectangle 7"/>
          <p:cNvSpPr/>
          <p:nvPr/>
        </p:nvSpPr>
        <p:spPr>
          <a:xfrm>
            <a:off x="3949723" y="1546362"/>
            <a:ext cx="1244124" cy="1165583"/>
          </a:xfrm>
          <a:prstGeom prst="rect">
            <a:avLst/>
          </a:prstGeom>
          <a:solidFill>
            <a:srgbClr val="3CBFD2"/>
          </a:solidFill>
          <a:ln>
            <a:no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smtClean="0">
                <a:ln>
                  <a:noFill/>
                </a:ln>
                <a:solidFill>
                  <a:sysClr val="window" lastClr="FFFFFF"/>
                </a:solidFill>
                <a:effectLst/>
                <a:uLnTx/>
                <a:uFillTx/>
                <a:latin typeface="Source Sans Pro Light"/>
                <a:cs typeface="Source Sans Pro Light"/>
              </a:rPr>
              <a:t>R</a:t>
            </a:r>
          </a:p>
        </p:txBody>
      </p:sp>
      <p:sp>
        <p:nvSpPr>
          <p:cNvPr id="9" name="Rectangle 8"/>
          <p:cNvSpPr/>
          <p:nvPr/>
        </p:nvSpPr>
        <p:spPr>
          <a:xfrm>
            <a:off x="5316243" y="1546362"/>
            <a:ext cx="1244124" cy="1165583"/>
          </a:xfrm>
          <a:prstGeom prst="rect">
            <a:avLst/>
          </a:prstGeom>
          <a:solidFill>
            <a:srgbClr val="3CBFD2"/>
          </a:solidFill>
          <a:ln>
            <a:no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smtClean="0">
                <a:ln>
                  <a:noFill/>
                </a:ln>
                <a:solidFill>
                  <a:sysClr val="window" lastClr="FFFFFF"/>
                </a:solidFill>
                <a:effectLst/>
                <a:uLnTx/>
                <a:uFillTx/>
                <a:latin typeface="Source Sans Pro Light"/>
                <a:cs typeface="Source Sans Pro Light"/>
              </a:rPr>
              <a:t>Streaming</a:t>
            </a:r>
          </a:p>
        </p:txBody>
      </p:sp>
      <p:sp>
        <p:nvSpPr>
          <p:cNvPr id="12" name="Rectangle 11"/>
          <p:cNvSpPr/>
          <p:nvPr/>
        </p:nvSpPr>
        <p:spPr>
          <a:xfrm>
            <a:off x="1236750" y="2882522"/>
            <a:ext cx="6706776" cy="484632"/>
          </a:xfrm>
          <a:prstGeom prst="rect">
            <a:avLst/>
          </a:prstGeom>
          <a:solidFill>
            <a:schemeClr val="accent1"/>
          </a:solidFill>
          <a:ln>
            <a:noFill/>
            <a:headEnd type="none" w="med" len="med"/>
            <a:tailEnd type="none"/>
          </a:ln>
          <a:effectLst/>
        </p:spPr>
        <p:style>
          <a:lnRef idx="1">
            <a:schemeClr val="accent2"/>
          </a:lnRef>
          <a:fillRef idx="3">
            <a:schemeClr val="accent2"/>
          </a:fillRef>
          <a:effectRef idx="2">
            <a:schemeClr val="accent2"/>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100" kern="0" err="1" smtClean="0">
                <a:solidFill>
                  <a:sysClr val="window" lastClr="FFFFFF"/>
                </a:solidFill>
                <a:latin typeface="Source Sans Pro Light"/>
                <a:cs typeface="Source Sans Pro Light"/>
              </a:rPr>
              <a:t>DataFrame</a:t>
            </a:r>
            <a:r>
              <a:rPr lang="en-US" sz="2100" kern="0" smtClean="0">
                <a:solidFill>
                  <a:sysClr val="window" lastClr="FFFFFF"/>
                </a:solidFill>
                <a:latin typeface="Source Sans Pro Light"/>
                <a:cs typeface="Source Sans Pro Light"/>
              </a:rPr>
              <a:t> (&amp; Dataset)</a:t>
            </a:r>
            <a:endParaRPr kumimoji="0" lang="en-US" sz="2100" b="0" i="0" u="none" strike="noStrike" kern="0" cap="none" spc="0" normalizeH="0" baseline="0" noProof="0" dirty="0">
              <a:ln>
                <a:noFill/>
              </a:ln>
              <a:solidFill>
                <a:sysClr val="window" lastClr="FFFFFF"/>
              </a:solidFill>
              <a:effectLst/>
              <a:uLnTx/>
              <a:uFillTx/>
              <a:latin typeface="Source Sans Pro Light"/>
              <a:ea typeface="+mn-ea"/>
              <a:cs typeface="Source Sans Pro Light"/>
            </a:endParaRPr>
          </a:p>
        </p:txBody>
      </p:sp>
      <p:sp>
        <p:nvSpPr>
          <p:cNvPr id="10" name="Rectangle 9"/>
          <p:cNvSpPr/>
          <p:nvPr/>
        </p:nvSpPr>
        <p:spPr>
          <a:xfrm>
            <a:off x="6680510" y="1549344"/>
            <a:ext cx="1244124" cy="1165583"/>
          </a:xfrm>
          <a:prstGeom prst="rect">
            <a:avLst/>
          </a:prstGeom>
          <a:solidFill>
            <a:srgbClr val="3CBFD2"/>
          </a:solidFill>
          <a:ln>
            <a:no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smtClean="0">
                <a:ln>
                  <a:noFill/>
                </a:ln>
                <a:solidFill>
                  <a:sysClr val="window" lastClr="FFFFFF"/>
                </a:solidFill>
                <a:effectLst/>
                <a:uLnTx/>
                <a:uFillTx/>
                <a:latin typeface="Source Sans Pro Light"/>
                <a:cs typeface="Source Sans Pro Light"/>
              </a:rPr>
              <a:t>Advanced</a:t>
            </a:r>
          </a:p>
          <a:p>
            <a:pPr marL="0" marR="0" lvl="0" indent="0" algn="ctr" defTabSz="914400" eaLnBrk="1" fontAlgn="auto" latinLnBrk="0" hangingPunct="1">
              <a:lnSpc>
                <a:spcPct val="100000"/>
              </a:lnSpc>
              <a:spcBef>
                <a:spcPts val="0"/>
              </a:spcBef>
              <a:spcAft>
                <a:spcPts val="0"/>
              </a:spcAft>
              <a:buClrTx/>
              <a:buSzTx/>
              <a:buFontTx/>
              <a:buNone/>
              <a:tabLst/>
              <a:defRPr/>
            </a:pPr>
            <a:r>
              <a:rPr lang="en-US" sz="2100" kern="0" dirty="0" smtClean="0">
                <a:solidFill>
                  <a:sysClr val="window" lastClr="FFFFFF"/>
                </a:solidFill>
                <a:latin typeface="Source Sans Pro Light"/>
                <a:cs typeface="Source Sans Pro Light"/>
              </a:rPr>
              <a:t>Analytics</a:t>
            </a:r>
            <a:endParaRPr kumimoji="0" lang="en-US" sz="2100" b="0" i="0" u="none" strike="noStrike" kern="0" cap="none" spc="0" normalizeH="0" baseline="0" noProof="0" dirty="0" smtClean="0">
              <a:ln>
                <a:noFill/>
              </a:ln>
              <a:solidFill>
                <a:sysClr val="window" lastClr="FFFFFF"/>
              </a:solidFill>
              <a:effectLst/>
              <a:uLnTx/>
              <a:uFillTx/>
              <a:latin typeface="Source Sans Pro Light"/>
              <a:cs typeface="Source Sans Pro Light"/>
            </a:endParaRPr>
          </a:p>
        </p:txBody>
      </p:sp>
    </p:spTree>
    <p:extLst>
      <p:ext uri="{BB962C8B-B14F-4D97-AF65-F5344CB8AC3E}">
        <p14:creationId xmlns:p14="http://schemas.microsoft.com/office/powerpoint/2010/main" val="419833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smtClean="0"/>
              <a:t>Unified memory management </a:t>
            </a:r>
            <a:r>
              <a:rPr lang="en-US" sz="4200" dirty="0" smtClean="0"/>
              <a:t/>
            </a:r>
            <a:br>
              <a:rPr lang="en-US" sz="4200" dirty="0" smtClean="0"/>
            </a:br>
            <a:r>
              <a:rPr lang="en-US" sz="3200" dirty="0" smtClean="0"/>
              <a:t>SPARK-10000</a:t>
            </a:r>
            <a:endParaRPr lang="en-US" sz="4200" dirty="0"/>
          </a:p>
        </p:txBody>
      </p:sp>
    </p:spTree>
    <p:extLst>
      <p:ext uri="{BB962C8B-B14F-4D97-AF65-F5344CB8AC3E}">
        <p14:creationId xmlns:p14="http://schemas.microsoft.com/office/powerpoint/2010/main" val="871272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in Spark: Current</a:t>
            </a:r>
            <a:endParaRPr lang="en-US" dirty="0"/>
          </a:p>
        </p:txBody>
      </p:sp>
      <p:sp>
        <p:nvSpPr>
          <p:cNvPr id="3" name="Content Placeholder 2"/>
          <p:cNvSpPr>
            <a:spLocks noGrp="1"/>
          </p:cNvSpPr>
          <p:nvPr>
            <p:ph idx="1"/>
          </p:nvPr>
        </p:nvSpPr>
        <p:spPr>
          <a:xfrm>
            <a:off x="169863" y="1211263"/>
            <a:ext cx="8850312" cy="3394075"/>
          </a:xfrm>
        </p:spPr>
        <p:txBody>
          <a:bodyPr/>
          <a:lstStyle/>
          <a:p>
            <a:pPr>
              <a:buFont typeface="Arial" charset="0"/>
              <a:buChar char="•"/>
            </a:pPr>
            <a:r>
              <a:rPr lang="en-US" dirty="0" smtClean="0"/>
              <a:t>Two separate memory managers: </a:t>
            </a:r>
          </a:p>
          <a:p>
            <a:pPr lvl="1">
              <a:buFont typeface="Arial" charset="0"/>
              <a:buChar char="•"/>
            </a:pPr>
            <a:r>
              <a:rPr lang="en-US" dirty="0"/>
              <a:t>E</a:t>
            </a:r>
            <a:r>
              <a:rPr lang="en-US" dirty="0" smtClean="0"/>
              <a:t>xecution memory: computation of shuffles, joins, sorts, aggregations</a:t>
            </a:r>
          </a:p>
          <a:p>
            <a:pPr lvl="1">
              <a:buFont typeface="Arial" charset="0"/>
              <a:buChar char="•"/>
            </a:pPr>
            <a:r>
              <a:rPr lang="en-US" dirty="0" smtClean="0"/>
              <a:t>Storage memory: caching and propagating internal data sources across cluster</a:t>
            </a:r>
          </a:p>
          <a:p>
            <a:pPr>
              <a:buFont typeface="Arial" charset="0"/>
              <a:buChar char="•"/>
            </a:pPr>
            <a:r>
              <a:rPr lang="en-US" dirty="0" smtClean="0"/>
              <a:t>Issues with this:</a:t>
            </a:r>
          </a:p>
          <a:p>
            <a:pPr lvl="1">
              <a:buFont typeface="Arial" charset="0"/>
              <a:buChar char="•"/>
            </a:pPr>
            <a:r>
              <a:rPr lang="en-US" dirty="0" smtClean="0"/>
              <a:t>Manual intervention to avoid unnecessary spilling</a:t>
            </a:r>
          </a:p>
          <a:p>
            <a:pPr lvl="1">
              <a:buFont typeface="Arial" charset="0"/>
              <a:buChar char="•"/>
            </a:pPr>
            <a:r>
              <a:rPr lang="en-US" dirty="0" smtClean="0"/>
              <a:t>No pre-defined defaults for all workloads</a:t>
            </a:r>
          </a:p>
          <a:p>
            <a:pPr lvl="1">
              <a:buFont typeface="Arial" charset="0"/>
              <a:buChar char="•"/>
            </a:pPr>
            <a:r>
              <a:rPr lang="en-US" dirty="0" smtClean="0"/>
              <a:t>Need to partition the execution (shuffle) memory and cache memory fractions</a:t>
            </a:r>
          </a:p>
          <a:p>
            <a:pPr>
              <a:buFont typeface="Arial" charset="0"/>
              <a:buChar char="•"/>
            </a:pPr>
            <a:r>
              <a:rPr lang="en-US" dirty="0" smtClean="0"/>
              <a:t>Goal: Unify these two memory regions and borrow from each other	</a:t>
            </a:r>
          </a:p>
          <a:p>
            <a:pPr>
              <a:buFont typeface="Arial" charset="0"/>
              <a:buChar char="•"/>
            </a:pPr>
            <a:endParaRPr lang="en-US" dirty="0"/>
          </a:p>
        </p:txBody>
      </p:sp>
    </p:spTree>
    <p:extLst>
      <p:ext uri="{BB962C8B-B14F-4D97-AF65-F5344CB8AC3E}">
        <p14:creationId xmlns:p14="http://schemas.microsoft.com/office/powerpoint/2010/main" val="1718517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in Spark: Proposed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Can cross between execution and storage memory</a:t>
            </a:r>
          </a:p>
          <a:p>
            <a:pPr lvl="1">
              <a:buFont typeface="Arial" charset="0"/>
              <a:buChar char="•"/>
            </a:pPr>
            <a:r>
              <a:rPr lang="en-US" dirty="0" smtClean="0"/>
              <a:t>When execution memory exceeds its own region, it can borrow as much of the storage space as is free and vice versa</a:t>
            </a:r>
          </a:p>
          <a:p>
            <a:pPr lvl="1">
              <a:buFont typeface="Arial" charset="0"/>
              <a:buChar char="•"/>
            </a:pPr>
            <a:r>
              <a:rPr lang="en-US" dirty="0" smtClean="0"/>
              <a:t>Borrowed storage memory can be evicted at any time (though not execution memory at this time)</a:t>
            </a:r>
          </a:p>
          <a:p>
            <a:pPr>
              <a:buFont typeface="Arial" charset="0"/>
              <a:buChar char="•"/>
            </a:pPr>
            <a:r>
              <a:rPr lang="en-US" dirty="0" smtClean="0"/>
              <a:t>New configurations to be introduced</a:t>
            </a:r>
          </a:p>
        </p:txBody>
      </p:sp>
      <p:sp>
        <p:nvSpPr>
          <p:cNvPr id="4" name="TextBox 3"/>
          <p:cNvSpPr txBox="1"/>
          <p:nvPr/>
        </p:nvSpPr>
        <p:spPr>
          <a:xfrm>
            <a:off x="2353733" y="5858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11381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in Spark: Proposed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Under memory pressure</a:t>
            </a:r>
          </a:p>
          <a:p>
            <a:pPr lvl="1">
              <a:buFont typeface="Arial" charset="0"/>
              <a:buChar char="•"/>
            </a:pPr>
            <a:r>
              <a:rPr lang="en-US" dirty="0"/>
              <a:t>E</a:t>
            </a:r>
            <a:r>
              <a:rPr lang="en-US" dirty="0" smtClean="0"/>
              <a:t>vict cached data</a:t>
            </a:r>
          </a:p>
          <a:p>
            <a:pPr lvl="1">
              <a:buFont typeface="Arial" charset="0"/>
              <a:buChar char="•"/>
            </a:pPr>
            <a:r>
              <a:rPr lang="en-US" dirty="0" smtClean="0"/>
              <a:t>Evict storage memory</a:t>
            </a:r>
          </a:p>
          <a:p>
            <a:pPr lvl="1">
              <a:buFont typeface="Arial" charset="0"/>
              <a:buChar char="•"/>
            </a:pPr>
            <a:r>
              <a:rPr lang="en-US" dirty="0" smtClean="0"/>
              <a:t>Evict execution memory</a:t>
            </a:r>
          </a:p>
          <a:p>
            <a:pPr>
              <a:buFont typeface="Arial" charset="0"/>
              <a:buChar char="•"/>
            </a:pPr>
            <a:r>
              <a:rPr lang="en-US" dirty="0" smtClean="0"/>
              <a:t>Notes:</a:t>
            </a:r>
          </a:p>
          <a:p>
            <a:pPr lvl="1">
              <a:buFont typeface="Arial" charset="0"/>
              <a:buChar char="•"/>
            </a:pPr>
            <a:r>
              <a:rPr lang="en-US" dirty="0" smtClean="0"/>
              <a:t>Dynamically allocated reserved storage region that </a:t>
            </a:r>
            <a:r>
              <a:rPr lang="en-US" dirty="0" err="1" smtClean="0"/>
              <a:t>exection</a:t>
            </a:r>
            <a:r>
              <a:rPr lang="en-US" dirty="0" smtClean="0"/>
              <a:t> memory cannot borrow from</a:t>
            </a:r>
          </a:p>
          <a:p>
            <a:pPr lvl="1">
              <a:buFont typeface="Arial" charset="0"/>
              <a:buChar char="•"/>
            </a:pPr>
            <a:r>
              <a:rPr lang="en-US" dirty="0" smtClean="0"/>
              <a:t>Cached data evicted only if actual storage exceeds the dynamically allocated reserved storage region</a:t>
            </a:r>
            <a:endParaRPr lang="en-US" dirty="0"/>
          </a:p>
        </p:txBody>
      </p:sp>
      <p:sp>
        <p:nvSpPr>
          <p:cNvPr id="4" name="TextBox 3"/>
          <p:cNvSpPr txBox="1"/>
          <p:nvPr/>
        </p:nvSpPr>
        <p:spPr>
          <a:xfrm>
            <a:off x="2353733" y="5858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5136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in Spark: Proposed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Allows for better memory management for multi-tenancy and applications relying heavily on caching</a:t>
            </a:r>
          </a:p>
          <a:p>
            <a:pPr>
              <a:buFont typeface="Arial" charset="0"/>
              <a:buChar char="•"/>
            </a:pPr>
            <a:r>
              <a:rPr lang="en-US" dirty="0" smtClean="0"/>
              <a:t>No cap on storage memory nor on execution memory</a:t>
            </a:r>
          </a:p>
          <a:p>
            <a:pPr>
              <a:buFont typeface="Arial" charset="0"/>
              <a:buChar char="•"/>
            </a:pPr>
            <a:r>
              <a:rPr lang="en-US" dirty="0" smtClean="0"/>
              <a:t>Dynamic </a:t>
            </a:r>
            <a:r>
              <a:rPr lang="en-US" dirty="0"/>
              <a:t>allocation </a:t>
            </a:r>
            <a:r>
              <a:rPr lang="en-US" dirty="0" smtClean="0"/>
              <a:t>of reserved storage memory will not require user </a:t>
            </a:r>
            <a:r>
              <a:rPr lang="en-US" dirty="0"/>
              <a:t>configuration</a:t>
            </a:r>
          </a:p>
          <a:p>
            <a:pPr>
              <a:buFont typeface="Arial" charset="0"/>
              <a:buChar char="•"/>
            </a:pPr>
            <a:endParaRPr lang="en-US" dirty="0"/>
          </a:p>
        </p:txBody>
      </p:sp>
      <p:sp>
        <p:nvSpPr>
          <p:cNvPr id="4" name="TextBox 3"/>
          <p:cNvSpPr txBox="1"/>
          <p:nvPr/>
        </p:nvSpPr>
        <p:spPr>
          <a:xfrm>
            <a:off x="2353733" y="5858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7529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200" dirty="0" smtClean="0"/>
              <a:t>Other </a:t>
            </a:r>
            <a:r>
              <a:rPr lang="en-US" sz="4200" dirty="0" err="1" smtClean="0"/>
              <a:t>Jiras</a:t>
            </a:r>
            <a:endParaRPr lang="en-US" sz="4200" dirty="0"/>
          </a:p>
        </p:txBody>
      </p:sp>
    </p:spTree>
    <p:extLst>
      <p:ext uri="{BB962C8B-B14F-4D97-AF65-F5344CB8AC3E}">
        <p14:creationId xmlns:p14="http://schemas.microsoft.com/office/powerpoint/2010/main" val="67509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Newslab Thin" charset="0"/>
                <a:ea typeface="Newslab Thin" charset="0"/>
                <a:cs typeface="Newslab Thin" charset="0"/>
              </a:rPr>
              <a:t>SPARK-11787 Parquet Performance</a:t>
            </a:r>
            <a:endParaRPr lang="en-US" dirty="0">
              <a:latin typeface="Newslab Thin" charset="0"/>
              <a:ea typeface="Newslab Thin" charset="0"/>
              <a:cs typeface="Newslab Thin" charset="0"/>
            </a:endParaRPr>
          </a:p>
        </p:txBody>
      </p:sp>
      <p:sp>
        <p:nvSpPr>
          <p:cNvPr id="3" name="Content Placeholder 2"/>
          <p:cNvSpPr>
            <a:spLocks noGrp="1"/>
          </p:cNvSpPr>
          <p:nvPr>
            <p:ph idx="1"/>
          </p:nvPr>
        </p:nvSpPr>
        <p:spPr/>
        <p:txBody>
          <a:bodyPr/>
          <a:lstStyle/>
          <a:p>
            <a:pPr>
              <a:buFont typeface="Arial" charset="0"/>
              <a:buChar char="•"/>
            </a:pPr>
            <a:r>
              <a:rPr lang="en-US" dirty="0" smtClean="0"/>
              <a:t>Instead of default of Parquet-MR project’s </a:t>
            </a:r>
            <a:r>
              <a:rPr lang="en-US" dirty="0" err="1" smtClean="0"/>
              <a:t>ParquetReader</a:t>
            </a:r>
            <a:r>
              <a:rPr lang="en-US" dirty="0" smtClean="0"/>
              <a:t> general converter mechanism, uses Parquet-</a:t>
            </a:r>
            <a:r>
              <a:rPr lang="en-US" dirty="0" err="1" smtClean="0"/>
              <a:t>columar</a:t>
            </a:r>
            <a:r>
              <a:rPr lang="en-US" dirty="0" smtClean="0"/>
              <a:t> lower level APIs and custom </a:t>
            </a:r>
            <a:r>
              <a:rPr lang="en-US" dirty="0" err="1" smtClean="0"/>
              <a:t>ParquetReader</a:t>
            </a:r>
            <a:r>
              <a:rPr lang="en-US" dirty="0" smtClean="0"/>
              <a:t> to directly assemble </a:t>
            </a:r>
            <a:r>
              <a:rPr lang="en-US" dirty="0" err="1" smtClean="0"/>
              <a:t>UnsafeRows</a:t>
            </a:r>
            <a:endParaRPr lang="en-US" dirty="0" smtClean="0"/>
          </a:p>
          <a:p>
            <a:pPr>
              <a:buFont typeface="Arial" charset="0"/>
              <a:buChar char="•"/>
            </a:pPr>
            <a:r>
              <a:rPr lang="en-US" dirty="0" smtClean="0"/>
              <a:t>To improve performance against TPC-DS</a:t>
            </a:r>
          </a:p>
          <a:p>
            <a:pPr lvl="1">
              <a:buFont typeface="Arial" charset="0"/>
              <a:buChar char="•"/>
            </a:pPr>
            <a:r>
              <a:rPr lang="en-US" dirty="0" smtClean="0"/>
              <a:t>1 column: 11.3M rows/s &gt;&gt; 18.2M rows/s</a:t>
            </a:r>
          </a:p>
          <a:p>
            <a:pPr lvl="1">
              <a:buFont typeface="Arial" charset="0"/>
              <a:buChar char="•"/>
            </a:pPr>
            <a:r>
              <a:rPr lang="en-US" dirty="0" smtClean="0"/>
              <a:t>5 columns: 2.9M rows/s &gt;&gt; 4.5M rows/s</a:t>
            </a:r>
            <a:endParaRPr lang="en-US" dirty="0"/>
          </a:p>
        </p:txBody>
      </p:sp>
    </p:spTree>
    <p:extLst>
      <p:ext uri="{BB962C8B-B14F-4D97-AF65-F5344CB8AC3E}">
        <p14:creationId xmlns:p14="http://schemas.microsoft.com/office/powerpoint/2010/main" val="98241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Why is Project Tungsten so important for Spark</a:t>
            </a:r>
            <a:r>
              <a:rPr lang="en-US" dirty="0" smtClean="0"/>
              <a:t>?</a:t>
            </a:r>
            <a:endParaRPr lang="en-US" dirty="0"/>
          </a:p>
          <a:p>
            <a:pPr>
              <a:buFont typeface="Arial" charset="0"/>
              <a:buChar char="•"/>
            </a:pPr>
            <a:r>
              <a:rPr lang="en-US" dirty="0"/>
              <a:t>Best practices when transitioning from traditional data warehouses to Spark SQL</a:t>
            </a:r>
          </a:p>
          <a:p>
            <a:pPr>
              <a:buFont typeface="Arial" charset="0"/>
              <a:buChar char="•"/>
            </a:pPr>
            <a:r>
              <a:rPr lang="en-US" dirty="0"/>
              <a:t>Python vs. Scala: which one is better?</a:t>
            </a:r>
          </a:p>
          <a:p>
            <a:pPr>
              <a:buFont typeface="Arial" charset="0"/>
              <a:buChar char="•"/>
            </a:pPr>
            <a:r>
              <a:rPr lang="en-US" dirty="0"/>
              <a:t>What is included in Spark 1.6?</a:t>
            </a:r>
          </a:p>
          <a:p>
            <a:pPr marL="0" indent="0"/>
            <a:endParaRPr lang="en-US" dirty="0"/>
          </a:p>
        </p:txBody>
      </p:sp>
    </p:spTree>
    <p:extLst>
      <p:ext uri="{BB962C8B-B14F-4D97-AF65-F5344CB8AC3E}">
        <p14:creationId xmlns:p14="http://schemas.microsoft.com/office/powerpoint/2010/main" val="1694904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SPARK-10810 Improve Session Management for SQL</a:t>
            </a:r>
            <a:endParaRPr lang="en-US" sz="2800" dirty="0"/>
          </a:p>
        </p:txBody>
      </p:sp>
      <p:sp>
        <p:nvSpPr>
          <p:cNvPr id="3" name="Content Placeholder 2"/>
          <p:cNvSpPr>
            <a:spLocks noGrp="1"/>
          </p:cNvSpPr>
          <p:nvPr>
            <p:ph idx="1"/>
          </p:nvPr>
        </p:nvSpPr>
        <p:spPr>
          <a:xfrm>
            <a:off x="169863" y="1112177"/>
            <a:ext cx="8850312" cy="3394075"/>
          </a:xfrm>
        </p:spPr>
        <p:txBody>
          <a:bodyPr/>
          <a:lstStyle/>
          <a:p>
            <a:r>
              <a:rPr lang="en-US" sz="2000" dirty="0"/>
              <a:t>The following state should be isolated for each session:</a:t>
            </a:r>
          </a:p>
          <a:p>
            <a:pPr marL="742950" lvl="1" indent="-457200">
              <a:buFont typeface="+mj-lt"/>
              <a:buAutoNum type="alphaLcPeriod"/>
            </a:pPr>
            <a:r>
              <a:rPr lang="en-US" sz="1800" dirty="0" smtClean="0"/>
              <a:t>Current </a:t>
            </a:r>
            <a:r>
              <a:rPr lang="en-US" sz="1800" dirty="0"/>
              <a:t>selected Hive database</a:t>
            </a:r>
          </a:p>
          <a:p>
            <a:pPr marL="742950" lvl="1" indent="-457200">
              <a:buFont typeface="+mj-lt"/>
              <a:buAutoNum type="alphaLcPeriod"/>
            </a:pPr>
            <a:r>
              <a:rPr lang="en-US" sz="1800" dirty="0" err="1" smtClean="0"/>
              <a:t>SQLConf</a:t>
            </a:r>
            <a:r>
              <a:rPr lang="en-US" sz="1800" dirty="0" smtClean="0"/>
              <a:t> </a:t>
            </a:r>
            <a:r>
              <a:rPr lang="en-US" sz="1800" dirty="0"/>
              <a:t>and </a:t>
            </a:r>
            <a:r>
              <a:rPr lang="en-US" sz="1800" dirty="0" err="1"/>
              <a:t>HiveConf</a:t>
            </a:r>
            <a:r>
              <a:rPr lang="en-US" sz="1800" dirty="0"/>
              <a:t> values</a:t>
            </a:r>
          </a:p>
          <a:p>
            <a:pPr marL="742950" lvl="1" indent="-457200">
              <a:buFont typeface="+mj-lt"/>
              <a:buAutoNum type="alphaLcPeriod"/>
            </a:pPr>
            <a:r>
              <a:rPr lang="en-US" sz="1800" dirty="0" smtClean="0"/>
              <a:t>Temporary </a:t>
            </a:r>
            <a:r>
              <a:rPr lang="en-US" sz="1800" dirty="0"/>
              <a:t>tables</a:t>
            </a:r>
          </a:p>
          <a:p>
            <a:pPr marL="742950" lvl="1" indent="-457200">
              <a:buFont typeface="+mj-lt"/>
              <a:buAutoNum type="alphaLcPeriod"/>
            </a:pPr>
            <a:r>
              <a:rPr lang="en-US" sz="1800" dirty="0" smtClean="0"/>
              <a:t>UDF </a:t>
            </a:r>
            <a:r>
              <a:rPr lang="en-US" sz="1800" dirty="0"/>
              <a:t>and UDAF </a:t>
            </a:r>
            <a:r>
              <a:rPr lang="en-US" sz="1800" dirty="0" smtClean="0"/>
              <a:t>definitions</a:t>
            </a:r>
          </a:p>
          <a:p>
            <a:pPr marL="285750" lvl="1" indent="0">
              <a:buNone/>
            </a:pPr>
            <a:endParaRPr lang="en-US" sz="1000" dirty="0"/>
          </a:p>
          <a:p>
            <a:r>
              <a:rPr lang="en-US" sz="2000" dirty="0" smtClean="0"/>
              <a:t>The </a:t>
            </a:r>
            <a:r>
              <a:rPr lang="en-US" sz="2000" dirty="0"/>
              <a:t>following state should NOT be isolated between sessions</a:t>
            </a:r>
          </a:p>
          <a:p>
            <a:pPr marL="742950" lvl="1" indent="-457200">
              <a:buAutoNum type="alphaLcPeriod"/>
            </a:pPr>
            <a:r>
              <a:rPr lang="en-US" sz="1800" dirty="0" smtClean="0"/>
              <a:t>Cached </a:t>
            </a:r>
            <a:r>
              <a:rPr lang="en-US" sz="1800" dirty="0"/>
              <a:t>tables should be accessible if the table is accessible from the session.</a:t>
            </a:r>
          </a:p>
          <a:p>
            <a:pPr marL="742950" lvl="1" indent="-457200">
              <a:buAutoNum type="alphaLcPeriod"/>
            </a:pPr>
            <a:r>
              <a:rPr lang="en-US" sz="1800" dirty="0" smtClean="0"/>
              <a:t>Libraries </a:t>
            </a:r>
            <a:r>
              <a:rPr lang="en-US" sz="1800" dirty="0"/>
              <a:t>added to </a:t>
            </a:r>
            <a:r>
              <a:rPr lang="en-US" sz="1800" dirty="0" err="1"/>
              <a:t>SQLContext</a:t>
            </a:r>
            <a:r>
              <a:rPr lang="en-US" sz="1800" dirty="0"/>
              <a:t> will be accessible by all </a:t>
            </a:r>
            <a:r>
              <a:rPr lang="en-US" sz="1800" dirty="0" smtClean="0"/>
              <a:t>sessions</a:t>
            </a:r>
          </a:p>
          <a:p>
            <a:pPr marL="285750" lvl="1" indent="0">
              <a:buNone/>
            </a:pPr>
            <a:endParaRPr lang="en-US" sz="1000" dirty="0" smtClean="0"/>
          </a:p>
          <a:p>
            <a:r>
              <a:rPr lang="en-US" sz="2000" dirty="0" smtClean="0"/>
              <a:t>The </a:t>
            </a:r>
            <a:r>
              <a:rPr lang="en-US" sz="2000" dirty="0"/>
              <a:t>behavior should be backward compatible</a:t>
            </a:r>
          </a:p>
        </p:txBody>
      </p:sp>
    </p:spTree>
    <p:extLst>
      <p:ext uri="{BB962C8B-B14F-4D97-AF65-F5344CB8AC3E}">
        <p14:creationId xmlns:p14="http://schemas.microsoft.com/office/powerpoint/2010/main" val="92294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200" dirty="0" smtClean="0"/>
              <a:t>Project Tungsten:</a:t>
            </a:r>
            <a:br>
              <a:rPr lang="en-US" sz="4200" dirty="0" smtClean="0"/>
            </a:br>
            <a:r>
              <a:rPr lang="en-US" sz="3600" dirty="0" smtClean="0"/>
              <a:t>Why is it so important?</a:t>
            </a:r>
            <a:endParaRPr lang="en-US" sz="3600" dirty="0"/>
          </a:p>
        </p:txBody>
      </p:sp>
    </p:spTree>
    <p:extLst>
      <p:ext uri="{BB962C8B-B14F-4D97-AF65-F5344CB8AC3E}">
        <p14:creationId xmlns:p14="http://schemas.microsoft.com/office/powerpoint/2010/main" val="1815622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DataFrame</a:t>
            </a:r>
            <a:r>
              <a:rPr lang="en-US" dirty="0" smtClean="0"/>
              <a:t> Execution</a:t>
            </a:r>
            <a:endParaRPr lang="en-US" dirty="0"/>
          </a:p>
        </p:txBody>
      </p:sp>
      <p:sp>
        <p:nvSpPr>
          <p:cNvPr id="6" name="Rectangle 5"/>
          <p:cNvSpPr/>
          <p:nvPr/>
        </p:nvSpPr>
        <p:spPr>
          <a:xfrm>
            <a:off x="1705284" y="1382728"/>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err="1" smtClean="0">
                <a:latin typeface="Source Sans Pro Light"/>
                <a:cs typeface="Source Sans Pro"/>
              </a:rPr>
              <a:t>DataFrame</a:t>
            </a:r>
            <a:endParaRPr lang="en-US" sz="1300" dirty="0" smtClean="0">
              <a:latin typeface="Source Sans Pro Light"/>
              <a:cs typeface="Source Sans Pro"/>
            </a:endParaRPr>
          </a:p>
          <a:p>
            <a:pPr algn="ctr"/>
            <a:r>
              <a:rPr lang="en-US" sz="1300" dirty="0" smtClean="0">
                <a:latin typeface="Source Sans Pro Light"/>
                <a:cs typeface="Source Sans Pro"/>
              </a:rPr>
              <a:t>frontend</a:t>
            </a:r>
            <a:endParaRPr lang="en-US" sz="1300" dirty="0">
              <a:latin typeface="Source Sans Pro Light"/>
              <a:cs typeface="Source Sans Pro"/>
            </a:endParaRPr>
          </a:p>
        </p:txBody>
      </p:sp>
      <p:sp>
        <p:nvSpPr>
          <p:cNvPr id="7" name="Rounded Rectangle 6"/>
          <p:cNvSpPr/>
          <p:nvPr/>
        </p:nvSpPr>
        <p:spPr>
          <a:xfrm>
            <a:off x="1677623" y="2655919"/>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Logical Plan</a:t>
            </a:r>
            <a:endParaRPr lang="en-US" sz="1300" dirty="0">
              <a:latin typeface="Source Sans Pro Light"/>
              <a:cs typeface="Source Sans Pro"/>
            </a:endParaRPr>
          </a:p>
        </p:txBody>
      </p:sp>
      <p:sp>
        <p:nvSpPr>
          <p:cNvPr id="9" name="Rounded Rectangle 8"/>
          <p:cNvSpPr/>
          <p:nvPr/>
        </p:nvSpPr>
        <p:spPr>
          <a:xfrm>
            <a:off x="1675944" y="4050280"/>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Physical execution</a:t>
            </a:r>
            <a:endParaRPr lang="en-US" sz="1300" dirty="0">
              <a:latin typeface="Source Sans Pro Light"/>
              <a:cs typeface="Source Sans Pro"/>
            </a:endParaRPr>
          </a:p>
        </p:txBody>
      </p:sp>
      <p:cxnSp>
        <p:nvCxnSpPr>
          <p:cNvPr id="12" name="Straight Arrow Connector 11"/>
          <p:cNvCxnSpPr>
            <a:stCxn id="7" idx="2"/>
            <a:endCxn id="9" idx="0"/>
          </p:cNvCxnSpPr>
          <p:nvPr/>
        </p:nvCxnSpPr>
        <p:spPr>
          <a:xfrm flipH="1">
            <a:off x="2183282" y="3267924"/>
            <a:ext cx="1679" cy="78235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2"/>
            <a:endCxn id="7" idx="0"/>
          </p:cNvCxnSpPr>
          <p:nvPr/>
        </p:nvCxnSpPr>
        <p:spPr>
          <a:xfrm flipH="1">
            <a:off x="2184961" y="1933885"/>
            <a:ext cx="371" cy="722034"/>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32299" y="3394945"/>
            <a:ext cx="889987" cy="523220"/>
          </a:xfrm>
          <a:prstGeom prst="rect">
            <a:avLst/>
          </a:prstGeom>
          <a:noFill/>
        </p:spPr>
        <p:txBody>
          <a:bodyPr wrap="none" rtlCol="0">
            <a:spAutoFit/>
          </a:bodyPr>
          <a:lstStyle/>
          <a:p>
            <a:pPr algn="ctr"/>
            <a:r>
              <a:rPr lang="en-US" sz="1400" dirty="0" smtClean="0">
                <a:latin typeface="Source Sans Pro Light"/>
                <a:cs typeface="Source Sans Pro Light"/>
              </a:rPr>
              <a:t>Catalyst</a:t>
            </a:r>
          </a:p>
          <a:p>
            <a:pPr algn="ctr"/>
            <a:r>
              <a:rPr lang="en-US" sz="1400" dirty="0" smtClean="0">
                <a:latin typeface="Source Sans Pro Light"/>
                <a:cs typeface="Source Sans Pro Light"/>
              </a:rPr>
              <a:t>optimizer</a:t>
            </a:r>
            <a:endParaRPr lang="en-US" sz="1400" dirty="0">
              <a:latin typeface="Source Sans Pro Light"/>
              <a:cs typeface="Source Sans Pro Light"/>
            </a:endParaRPr>
          </a:p>
        </p:txBody>
      </p:sp>
      <p:sp>
        <p:nvSpPr>
          <p:cNvPr id="33" name="TextBox 32"/>
          <p:cNvSpPr txBox="1"/>
          <p:nvPr/>
        </p:nvSpPr>
        <p:spPr>
          <a:xfrm>
            <a:off x="3970687" y="2770995"/>
            <a:ext cx="4461294" cy="369332"/>
          </a:xfrm>
          <a:prstGeom prst="rect">
            <a:avLst/>
          </a:prstGeom>
          <a:noFill/>
        </p:spPr>
        <p:txBody>
          <a:bodyPr wrap="none" rtlCol="0">
            <a:spAutoFit/>
          </a:bodyPr>
          <a:lstStyle/>
          <a:p>
            <a:pPr algn="r"/>
            <a:r>
              <a:rPr lang="en-US" dirty="0">
                <a:latin typeface="Source Sans Pro Light"/>
                <a:cs typeface="Source Sans Pro Light"/>
              </a:rPr>
              <a:t>I</a:t>
            </a:r>
            <a:r>
              <a:rPr lang="en-US" dirty="0" smtClean="0">
                <a:latin typeface="Source Sans Pro Light"/>
                <a:cs typeface="Source Sans Pro Light"/>
              </a:rPr>
              <a:t>ntermediate representation for computation </a:t>
            </a:r>
            <a:endParaRPr lang="en-US" dirty="0">
              <a:latin typeface="Source Sans Pro Light"/>
              <a:cs typeface="Source Sans Pro Light"/>
            </a:endParaRPr>
          </a:p>
        </p:txBody>
      </p:sp>
    </p:spTree>
    <p:extLst>
      <p:ext uri="{BB962C8B-B14F-4D97-AF65-F5344CB8AC3E}">
        <p14:creationId xmlns:p14="http://schemas.microsoft.com/office/powerpoint/2010/main" val="258790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8"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DataFrame</a:t>
            </a:r>
            <a:r>
              <a:rPr lang="en-US" dirty="0" smtClean="0"/>
              <a:t> Execution</a:t>
            </a:r>
            <a:endParaRPr lang="en-US" dirty="0"/>
          </a:p>
        </p:txBody>
      </p:sp>
      <p:sp>
        <p:nvSpPr>
          <p:cNvPr id="6" name="Rectangle 5"/>
          <p:cNvSpPr/>
          <p:nvPr/>
        </p:nvSpPr>
        <p:spPr>
          <a:xfrm>
            <a:off x="284368" y="1382728"/>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Python</a:t>
            </a:r>
          </a:p>
          <a:p>
            <a:pPr algn="ctr"/>
            <a:r>
              <a:rPr lang="en-US" sz="1300" dirty="0" smtClean="0">
                <a:latin typeface="Source Sans Pro Light"/>
                <a:cs typeface="Source Sans Pro"/>
              </a:rPr>
              <a:t>DF</a:t>
            </a:r>
            <a:endParaRPr lang="en-US" sz="1300" dirty="0">
              <a:latin typeface="Source Sans Pro Light"/>
              <a:cs typeface="Source Sans Pro"/>
            </a:endParaRPr>
          </a:p>
        </p:txBody>
      </p:sp>
      <p:sp>
        <p:nvSpPr>
          <p:cNvPr id="7" name="Rounded Rectangle 6"/>
          <p:cNvSpPr/>
          <p:nvPr/>
        </p:nvSpPr>
        <p:spPr>
          <a:xfrm>
            <a:off x="1677623" y="2655919"/>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Logical Plan</a:t>
            </a:r>
            <a:endParaRPr lang="en-US" sz="1300" dirty="0">
              <a:latin typeface="Source Sans Pro Light"/>
              <a:cs typeface="Source Sans Pro"/>
            </a:endParaRPr>
          </a:p>
        </p:txBody>
      </p:sp>
      <p:sp>
        <p:nvSpPr>
          <p:cNvPr id="9" name="Rounded Rectangle 8"/>
          <p:cNvSpPr/>
          <p:nvPr/>
        </p:nvSpPr>
        <p:spPr>
          <a:xfrm>
            <a:off x="1675944" y="4050280"/>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Physical</a:t>
            </a:r>
            <a:endParaRPr lang="en-US" sz="1300" dirty="0">
              <a:latin typeface="Source Sans Pro Light"/>
              <a:cs typeface="Source Sans Pro"/>
            </a:endParaRPr>
          </a:p>
          <a:p>
            <a:pPr algn="ctr"/>
            <a:r>
              <a:rPr lang="en-US" sz="1300" dirty="0" smtClean="0">
                <a:latin typeface="Source Sans Pro Light"/>
                <a:cs typeface="Source Sans Pro"/>
              </a:rPr>
              <a:t>execution</a:t>
            </a:r>
            <a:endParaRPr lang="en-US" sz="1300" dirty="0">
              <a:latin typeface="Source Sans Pro Light"/>
              <a:cs typeface="Source Sans Pro"/>
            </a:endParaRPr>
          </a:p>
        </p:txBody>
      </p:sp>
      <p:cxnSp>
        <p:nvCxnSpPr>
          <p:cNvPr id="12" name="Straight Arrow Connector 11"/>
          <p:cNvCxnSpPr>
            <a:stCxn id="7" idx="2"/>
            <a:endCxn id="9" idx="0"/>
          </p:cNvCxnSpPr>
          <p:nvPr/>
        </p:nvCxnSpPr>
        <p:spPr>
          <a:xfrm flipH="1">
            <a:off x="2183282" y="3267924"/>
            <a:ext cx="1679" cy="78235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2"/>
            <a:endCxn id="7" idx="0"/>
          </p:cNvCxnSpPr>
          <p:nvPr/>
        </p:nvCxnSpPr>
        <p:spPr>
          <a:xfrm>
            <a:off x="764416" y="1933885"/>
            <a:ext cx="1420545" cy="722034"/>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32299" y="3394945"/>
            <a:ext cx="889987" cy="523220"/>
          </a:xfrm>
          <a:prstGeom prst="rect">
            <a:avLst/>
          </a:prstGeom>
          <a:noFill/>
        </p:spPr>
        <p:txBody>
          <a:bodyPr wrap="none" rtlCol="0">
            <a:spAutoFit/>
          </a:bodyPr>
          <a:lstStyle/>
          <a:p>
            <a:pPr algn="ctr"/>
            <a:r>
              <a:rPr lang="en-US" sz="1400" dirty="0" smtClean="0">
                <a:latin typeface="Source Sans Pro Light"/>
                <a:cs typeface="Source Sans Pro Light"/>
              </a:rPr>
              <a:t>Catalyst</a:t>
            </a:r>
          </a:p>
          <a:p>
            <a:pPr algn="ctr"/>
            <a:r>
              <a:rPr lang="en-US" sz="1400" dirty="0" smtClean="0">
                <a:latin typeface="Source Sans Pro Light"/>
                <a:cs typeface="Source Sans Pro Light"/>
              </a:rPr>
              <a:t>optimizer</a:t>
            </a:r>
            <a:endParaRPr lang="en-US" sz="1400" dirty="0">
              <a:latin typeface="Source Sans Pro Light"/>
              <a:cs typeface="Source Sans Pro Light"/>
            </a:endParaRPr>
          </a:p>
        </p:txBody>
      </p:sp>
      <p:sp>
        <p:nvSpPr>
          <p:cNvPr id="10" name="Rectangle 9"/>
          <p:cNvSpPr/>
          <p:nvPr/>
        </p:nvSpPr>
        <p:spPr>
          <a:xfrm>
            <a:off x="1700503" y="1384242"/>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Java/</a:t>
            </a:r>
            <a:r>
              <a:rPr lang="en-US" sz="1300" dirty="0" err="1" smtClean="0">
                <a:latin typeface="Source Sans Pro Light"/>
                <a:cs typeface="Source Sans Pro"/>
              </a:rPr>
              <a:t>Scala</a:t>
            </a:r>
            <a:endParaRPr lang="en-US" sz="1300" dirty="0" smtClean="0">
              <a:latin typeface="Source Sans Pro Light"/>
              <a:cs typeface="Source Sans Pro"/>
            </a:endParaRPr>
          </a:p>
          <a:p>
            <a:pPr algn="ctr"/>
            <a:r>
              <a:rPr lang="en-US" sz="1300" dirty="0" smtClean="0">
                <a:latin typeface="Source Sans Pro Light"/>
                <a:cs typeface="Source Sans Pro"/>
              </a:rPr>
              <a:t>DF</a:t>
            </a:r>
            <a:endParaRPr lang="en-US" sz="1300" dirty="0">
              <a:latin typeface="Source Sans Pro Light"/>
              <a:cs typeface="Source Sans Pro"/>
            </a:endParaRPr>
          </a:p>
        </p:txBody>
      </p:sp>
      <p:sp>
        <p:nvSpPr>
          <p:cNvPr id="11" name="Rectangle 10"/>
          <p:cNvSpPr/>
          <p:nvPr/>
        </p:nvSpPr>
        <p:spPr>
          <a:xfrm>
            <a:off x="3085201" y="1385756"/>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R</a:t>
            </a:r>
          </a:p>
          <a:p>
            <a:pPr algn="ctr"/>
            <a:r>
              <a:rPr lang="en-US" sz="1300" dirty="0" smtClean="0">
                <a:latin typeface="Source Sans Pro Light"/>
                <a:cs typeface="Source Sans Pro"/>
              </a:rPr>
              <a:t>DF</a:t>
            </a:r>
            <a:endParaRPr lang="en-US" sz="1300" dirty="0">
              <a:latin typeface="Source Sans Pro Light"/>
              <a:cs typeface="Source Sans Pro"/>
            </a:endParaRPr>
          </a:p>
        </p:txBody>
      </p:sp>
      <p:cxnSp>
        <p:nvCxnSpPr>
          <p:cNvPr id="13" name="Straight Arrow Connector 12"/>
          <p:cNvCxnSpPr>
            <a:stCxn id="10" idx="2"/>
            <a:endCxn id="7" idx="0"/>
          </p:cNvCxnSpPr>
          <p:nvPr/>
        </p:nvCxnSpPr>
        <p:spPr>
          <a:xfrm>
            <a:off x="2180551" y="1935399"/>
            <a:ext cx="4410" cy="720520"/>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2"/>
            <a:endCxn id="7" idx="0"/>
          </p:cNvCxnSpPr>
          <p:nvPr/>
        </p:nvCxnSpPr>
        <p:spPr>
          <a:xfrm flipH="1">
            <a:off x="2184961" y="1936913"/>
            <a:ext cx="1380288" cy="71900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970687" y="2770995"/>
            <a:ext cx="4461294" cy="369332"/>
          </a:xfrm>
          <a:prstGeom prst="rect">
            <a:avLst/>
          </a:prstGeom>
          <a:noFill/>
        </p:spPr>
        <p:txBody>
          <a:bodyPr wrap="none" rtlCol="0">
            <a:spAutoFit/>
          </a:bodyPr>
          <a:lstStyle/>
          <a:p>
            <a:pPr algn="r"/>
            <a:r>
              <a:rPr lang="en-US" dirty="0">
                <a:latin typeface="Source Sans Pro Light"/>
                <a:cs typeface="Source Sans Pro Light"/>
              </a:rPr>
              <a:t>I</a:t>
            </a:r>
            <a:r>
              <a:rPr lang="en-US" dirty="0" smtClean="0">
                <a:latin typeface="Source Sans Pro Light"/>
                <a:cs typeface="Source Sans Pro Light"/>
              </a:rPr>
              <a:t>ntermediate representation for computation </a:t>
            </a:r>
            <a:endParaRPr lang="en-US" dirty="0">
              <a:latin typeface="Source Sans Pro Light"/>
              <a:cs typeface="Source Sans Pro Light"/>
            </a:endParaRPr>
          </a:p>
        </p:txBody>
      </p:sp>
      <p:sp>
        <p:nvSpPr>
          <p:cNvPr id="20" name="TextBox 19"/>
          <p:cNvSpPr txBox="1"/>
          <p:nvPr/>
        </p:nvSpPr>
        <p:spPr>
          <a:xfrm>
            <a:off x="4693531" y="1460925"/>
            <a:ext cx="3739943" cy="369332"/>
          </a:xfrm>
          <a:prstGeom prst="rect">
            <a:avLst/>
          </a:prstGeom>
          <a:noFill/>
        </p:spPr>
        <p:txBody>
          <a:bodyPr wrap="none" rtlCol="0">
            <a:spAutoFit/>
          </a:bodyPr>
          <a:lstStyle/>
          <a:p>
            <a:pPr algn="r"/>
            <a:r>
              <a:rPr lang="en-US" dirty="0" smtClean="0">
                <a:latin typeface="Source Sans Pro Light"/>
                <a:cs typeface="Source Sans Pro Light"/>
              </a:rPr>
              <a:t>Simple wrappers to create logical plan</a:t>
            </a:r>
            <a:endParaRPr lang="en-US" dirty="0">
              <a:latin typeface="Source Sans Pro Light"/>
              <a:cs typeface="Source Sans Pro Light"/>
            </a:endParaRPr>
          </a:p>
        </p:txBody>
      </p:sp>
    </p:spTree>
    <p:extLst>
      <p:ext uri="{BB962C8B-B14F-4D97-AF65-F5344CB8AC3E}">
        <p14:creationId xmlns:p14="http://schemas.microsoft.com/office/powerpoint/2010/main" val="4002559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Logical Plan: Simpler Frontend</a:t>
            </a:r>
            <a:endParaRPr lang="en-US" dirty="0"/>
          </a:p>
        </p:txBody>
      </p:sp>
      <p:sp>
        <p:nvSpPr>
          <p:cNvPr id="4" name="Content Placeholder 3"/>
          <p:cNvSpPr>
            <a:spLocks noGrp="1"/>
          </p:cNvSpPr>
          <p:nvPr>
            <p:ph idx="1"/>
          </p:nvPr>
        </p:nvSpPr>
        <p:spPr/>
        <p:txBody>
          <a:bodyPr/>
          <a:lstStyle/>
          <a:p>
            <a:r>
              <a:rPr lang="en-US" dirty="0"/>
              <a:t>Python : ~2000 line of code (built over a weekend)</a:t>
            </a:r>
          </a:p>
          <a:p>
            <a:endParaRPr lang="en-US" dirty="0" smtClean="0"/>
          </a:p>
          <a:p>
            <a:r>
              <a:rPr lang="en-US" dirty="0" smtClean="0"/>
              <a:t>R </a:t>
            </a:r>
            <a:r>
              <a:rPr lang="en-US" dirty="0"/>
              <a:t>: ~1000 line of code</a:t>
            </a:r>
          </a:p>
          <a:p>
            <a:endParaRPr lang="en-US" dirty="0" smtClean="0"/>
          </a:p>
          <a:p>
            <a:r>
              <a:rPr lang="en-US" dirty="0" smtClean="0"/>
              <a:t>i.e. much easier to add new language bindings (Julia, </a:t>
            </a:r>
            <a:r>
              <a:rPr lang="en-US" dirty="0" err="1" smtClean="0"/>
              <a:t>Clojure</a:t>
            </a:r>
            <a:r>
              <a:rPr lang="en-US" dirty="0" smtClean="0"/>
              <a:t>, …)</a:t>
            </a:r>
            <a:endParaRPr lang="en-US" dirty="0"/>
          </a:p>
        </p:txBody>
      </p:sp>
    </p:spTree>
    <p:extLst>
      <p:ext uri="{BB962C8B-B14F-4D97-AF65-F5344CB8AC3E}">
        <p14:creationId xmlns:p14="http://schemas.microsoft.com/office/powerpoint/2010/main" val="3276737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914770940"/>
              </p:ext>
            </p:extLst>
          </p:nvPr>
        </p:nvGraphicFramePr>
        <p:xfrm>
          <a:off x="169863" y="1312863"/>
          <a:ext cx="8850312" cy="3732103"/>
        </p:xfrm>
        <a:graphic>
          <a:graphicData uri="http://schemas.openxmlformats.org/drawingml/2006/chart">
            <c:chart xmlns:c="http://schemas.openxmlformats.org/drawingml/2006/chart" xmlns:r="http://schemas.openxmlformats.org/officeDocument/2006/relationships" r:id="rId2"/>
          </a:graphicData>
        </a:graphic>
      </p:graphicFrame>
      <p:sp>
        <p:nvSpPr>
          <p:cNvPr id="6" name="Left Brace 5"/>
          <p:cNvSpPr/>
          <p:nvPr/>
        </p:nvSpPr>
        <p:spPr>
          <a:xfrm>
            <a:off x="1238147" y="3191201"/>
            <a:ext cx="304800" cy="651101"/>
          </a:xfrm>
          <a:prstGeom prst="leftBrace">
            <a:avLst/>
          </a:prstGeom>
          <a:ln w="12700">
            <a:solidFill>
              <a:srgbClr val="606060"/>
            </a:solidFill>
          </a:ln>
          <a:effectLst/>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0" name="TextBox 9"/>
          <p:cNvSpPr txBox="1"/>
          <p:nvPr/>
        </p:nvSpPr>
        <p:spPr>
          <a:xfrm>
            <a:off x="433723" y="3343601"/>
            <a:ext cx="556563" cy="338554"/>
          </a:xfrm>
          <a:prstGeom prst="rect">
            <a:avLst/>
          </a:prstGeom>
          <a:noFill/>
        </p:spPr>
        <p:txBody>
          <a:bodyPr wrap="none" rtlCol="0">
            <a:spAutoFit/>
          </a:bodyPr>
          <a:lstStyle/>
          <a:p>
            <a:r>
              <a:rPr lang="en-US" sz="1600" dirty="0" smtClean="0">
                <a:latin typeface="Source Sans Pro Light"/>
                <a:cs typeface="Source Sans Pro Light"/>
              </a:rPr>
              <a:t>RDD</a:t>
            </a:r>
            <a:endParaRPr lang="en-US" sz="1600" dirty="0">
              <a:latin typeface="Source Sans Pro Light"/>
              <a:cs typeface="Source Sans Pro Light"/>
            </a:endParaRPr>
          </a:p>
        </p:txBody>
      </p:sp>
    </p:spTree>
    <p:extLst>
      <p:ext uri="{BB962C8B-B14F-4D97-AF65-F5344CB8AC3E}">
        <p14:creationId xmlns:p14="http://schemas.microsoft.com/office/powerpoint/2010/main" val="1358394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12798</TotalTime>
  <Words>1379</Words>
  <Application>Microsoft Macintosh PowerPoint</Application>
  <PresentationFormat>On-screen Show (16:9)</PresentationFormat>
  <Paragraphs>259</Paragraphs>
  <Slides>40</Slides>
  <Notes>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6" baseType="lpstr">
      <vt:lpstr>Calibri</vt:lpstr>
      <vt:lpstr>Consolas</vt:lpstr>
      <vt:lpstr>Lucida Grande</vt:lpstr>
      <vt:lpstr>MS PGothic</vt:lpstr>
      <vt:lpstr>ＭＳ Ｐゴシック</vt:lpstr>
      <vt:lpstr>Newslab Book</vt:lpstr>
      <vt:lpstr>Newslab Light</vt:lpstr>
      <vt:lpstr>Newslab Thin</vt:lpstr>
      <vt:lpstr>Source Sans Pro</vt:lpstr>
      <vt:lpstr>Source Sans Pro Black</vt:lpstr>
      <vt:lpstr>Source Sans Pro Light</vt:lpstr>
      <vt:lpstr>Source Sans Pro Semibold</vt:lpstr>
      <vt:lpstr>Wingdings</vt:lpstr>
      <vt:lpstr>Arial</vt:lpstr>
      <vt:lpstr>DB_deck_16x9_example</vt:lpstr>
      <vt:lpstr>Excel.Chart.8</vt:lpstr>
      <vt:lpstr>Toronto Apache Spark #3: Remote Q&amp;A session</vt:lpstr>
      <vt:lpstr>About Me: Denny Lee</vt:lpstr>
      <vt:lpstr>We are Databricks, the company behind Spark</vt:lpstr>
      <vt:lpstr>Questions</vt:lpstr>
      <vt:lpstr>Project Tungsten: Why is it so important?</vt:lpstr>
      <vt:lpstr>Spark DataFrame Execution</vt:lpstr>
      <vt:lpstr>Spark DataFrame Execution</vt:lpstr>
      <vt:lpstr>Benefit of Logical Plan: Simpler Frontend</vt:lpstr>
      <vt:lpstr>Performance</vt:lpstr>
      <vt:lpstr>Benefit of Logical Plan: Performance Parity Across Languages</vt:lpstr>
      <vt:lpstr>Hardware Trends</vt:lpstr>
      <vt:lpstr>Hardware Trends</vt:lpstr>
      <vt:lpstr>Hardware Trends</vt:lpstr>
      <vt:lpstr>Hardware Trends</vt:lpstr>
      <vt:lpstr>Project Tungsten</vt:lpstr>
      <vt:lpstr>From DataFrame to Tungsten</vt:lpstr>
      <vt:lpstr>NYC Taxi Dataset</vt:lpstr>
      <vt:lpstr>Transitioning from traditional data warehouses to Spark SQL</vt:lpstr>
      <vt:lpstr>Transitioning to the Cloud</vt:lpstr>
      <vt:lpstr>Transitioning to the Cloud</vt:lpstr>
      <vt:lpstr>Transitioning to Spark</vt:lpstr>
      <vt:lpstr>Transitioning DW to Spark</vt:lpstr>
      <vt:lpstr>Python vs. Scala: which one is better?</vt:lpstr>
      <vt:lpstr>It depends....</vt:lpstr>
      <vt:lpstr>Performance Parity Across Languages</vt:lpstr>
      <vt:lpstr>General Rule of Thumb</vt:lpstr>
      <vt:lpstr>Apache Spark 1.6: What is included?</vt:lpstr>
      <vt:lpstr>Major Features of Spark 1.6</vt:lpstr>
      <vt:lpstr>Dataset API SPARK-9999</vt:lpstr>
      <vt:lpstr>Dataset API in Spark 1.6</vt:lpstr>
      <vt:lpstr>Dataset</vt:lpstr>
      <vt:lpstr>PowerPoint Presentation</vt:lpstr>
      <vt:lpstr>Unified memory management  SPARK-10000</vt:lpstr>
      <vt:lpstr>Memory Management in Spark: Current</vt:lpstr>
      <vt:lpstr>Memory Management in Spark: Proposed</vt:lpstr>
      <vt:lpstr>Memory Management in Spark: Proposed</vt:lpstr>
      <vt:lpstr>Memory Management in Spark: Proposed</vt:lpstr>
      <vt:lpstr>Other Jiras</vt:lpstr>
      <vt:lpstr>SPARK-11787 Parquet Performance</vt:lpstr>
      <vt:lpstr>SPARK-10810 Improve Session Management for SQL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Denny Lee</cp:lastModifiedBy>
  <cp:revision>987</cp:revision>
  <dcterms:created xsi:type="dcterms:W3CDTF">2015-02-13T19:56:21Z</dcterms:created>
  <dcterms:modified xsi:type="dcterms:W3CDTF">2015-11-25T20:02:46Z</dcterms:modified>
</cp:coreProperties>
</file>