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9" r:id="rId3"/>
    <p:sldId id="261" r:id="rId4"/>
    <p:sldId id="263" r:id="rId5"/>
    <p:sldId id="265" r:id="rId6"/>
    <p:sldId id="267" r:id="rId7"/>
    <p:sldId id="270" r:id="rId8"/>
    <p:sldId id="271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1812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4178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  <a:endParaRPr lang="en-GB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rk-jobserver/spark-jobserver/blob/master/doc/EMR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lee@loyalt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Toronto Apache Spark (TAS)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Spark as a Service</a:t>
            </a:r>
            <a:endParaRPr lang="en-GB" dirty="0"/>
          </a:p>
        </p:txBody>
      </p:sp>
      <p:grpSp>
        <p:nvGrpSpPr>
          <p:cNvPr id="36" name="Shape 36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37" name="Shape 37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dirty="0" smtClean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38" name="Shape 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Shape 39"/>
          <p:cNvSpPr txBox="1"/>
          <p:nvPr/>
        </p:nvSpPr>
        <p:spPr>
          <a:xfrm>
            <a:off x="3371250" y="3624800"/>
            <a:ext cx="2358299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 dirty="0"/>
              <a:t>by </a:t>
            </a:r>
            <a:r>
              <a:rPr lang="en-GB" sz="1800" dirty="0" smtClean="0"/>
              <a:t>Sansom Lee</a:t>
            </a:r>
            <a:endParaRPr lang="en-GB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 smtClean="0"/>
              <a:t>Introduction</a:t>
            </a:r>
            <a:endParaRPr lang="en-GB" sz="2400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Sansom Lee</a:t>
            </a:r>
          </a:p>
          <a:p>
            <a:r>
              <a:rPr lang="en-GB" sz="1800" dirty="0" smtClean="0"/>
              <a:t>Ideating and Experimenting @ </a:t>
            </a:r>
            <a:r>
              <a:rPr lang="en-GB" sz="1800" dirty="0" err="1" smtClean="0"/>
              <a:t>LoyaltyOne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  <a:p>
            <a:pPr lvl="0">
              <a:spcBef>
                <a:spcPts val="0"/>
              </a:spcBef>
              <a:buNone/>
            </a:pPr>
            <a:endParaRPr lang="en-GB" sz="2000" dirty="0"/>
          </a:p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  <p:grpSp>
        <p:nvGrpSpPr>
          <p:cNvPr id="64" name="Shape 64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65" name="Shape 65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66" name="Shape 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Background – Spark </a:t>
            </a:r>
            <a:r>
              <a:rPr lang="en-US" sz="2400" dirty="0" err="1" smtClean="0"/>
              <a:t>Jobserver</a:t>
            </a:r>
            <a:endParaRPr lang="en-GB" sz="2400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mtClean="0"/>
              <a:t>Developed by </a:t>
            </a:r>
            <a:r>
              <a:rPr lang="en-US" dirty="0"/>
              <a:t>the good folks at </a:t>
            </a:r>
            <a:r>
              <a:rPr lang="en-US" dirty="0" err="1" smtClean="0"/>
              <a:t>Ooyala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Sits above Spark clusters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Streamline Spark </a:t>
            </a:r>
            <a:r>
              <a:rPr lang="en-US" dirty="0"/>
              <a:t>job management </a:t>
            </a:r>
            <a:r>
              <a:rPr lang="en-US" dirty="0" smtClean="0"/>
              <a:t>through simple </a:t>
            </a:r>
            <a:r>
              <a:rPr lang="en-US" dirty="0"/>
              <a:t>REST </a:t>
            </a:r>
            <a:r>
              <a:rPr lang="en-US" dirty="0" smtClean="0"/>
              <a:t>interfaces</a:t>
            </a: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Ability to pre-load “Job Context” </a:t>
            </a:r>
            <a:r>
              <a:rPr lang="en-US" dirty="0" smtClean="0"/>
              <a:t>enables </a:t>
            </a:r>
            <a:r>
              <a:rPr lang="en-US" dirty="0"/>
              <a:t>reuse of RDDs for other </a:t>
            </a:r>
            <a:r>
              <a:rPr lang="en-US" dirty="0" smtClean="0"/>
              <a:t>jobs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Such reuse </a:t>
            </a:r>
            <a:r>
              <a:rPr lang="en-US" dirty="0" smtClean="0"/>
              <a:t>enables </a:t>
            </a:r>
            <a:r>
              <a:rPr lang="en-US" dirty="0"/>
              <a:t>fast analytics (queries)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82" name="Shape 82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83" name="Shape 83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Demo - Setup</a:t>
            </a:r>
            <a:endParaRPr lang="en-GB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AWS EMR, 3 </a:t>
            </a:r>
            <a:r>
              <a:rPr lang="en-US" dirty="0" smtClean="0"/>
              <a:t>x r3 instances</a:t>
            </a:r>
          </a:p>
          <a:p>
            <a:pPr lvl="0"/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Job server sits </a:t>
            </a:r>
            <a:r>
              <a:rPr lang="en-US" dirty="0" smtClean="0"/>
              <a:t>at master </a:t>
            </a:r>
            <a:r>
              <a:rPr lang="en-US" dirty="0"/>
              <a:t>node for simplicity </a:t>
            </a:r>
            <a:r>
              <a:rPr lang="en-US" dirty="0" smtClean="0"/>
              <a:t>sake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Follow this link for </a:t>
            </a:r>
            <a:r>
              <a:rPr lang="en-US" dirty="0" smtClean="0"/>
              <a:t>a no-brainer </a:t>
            </a:r>
            <a:r>
              <a:rPr lang="en-US" dirty="0"/>
              <a:t>EMR setup:</a:t>
            </a:r>
          </a:p>
          <a:p>
            <a:pPr lvl="8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github.com/spark-jobserver/spark-jobserver/blob/master/doc/EMR.md</a:t>
            </a:r>
            <a:endParaRPr lang="en-US" sz="1600" dirty="0" smtClean="0"/>
          </a:p>
          <a:p>
            <a:pPr lvl="1"/>
            <a:endParaRPr lang="en-US" dirty="0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100" name="Shape 100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101" name="Shape 101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 smtClean="0"/>
                <a:t>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Demo - Use Case</a:t>
            </a:r>
            <a:endParaRPr lang="en-GB" sz="2400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Loading Cycle App data from Bike Share Toronto Hackathon (2G</a:t>
            </a:r>
            <a:r>
              <a:rPr lang="en-US" dirty="0" smtClean="0"/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two classes - </a:t>
            </a:r>
            <a:r>
              <a:rPr lang="en-US" dirty="0" err="1"/>
              <a:t>CacheService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AnalyticService</a:t>
            </a:r>
            <a:r>
              <a:rPr lang="en-US" dirty="0"/>
              <a:t> </a:t>
            </a:r>
            <a:endParaRPr lang="en-US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Pre-Load RDD using </a:t>
            </a:r>
            <a:r>
              <a:rPr lang="en-US" dirty="0" err="1" smtClean="0"/>
              <a:t>CacheService</a:t>
            </a:r>
            <a:r>
              <a:rPr lang="en-US" dirty="0" smtClean="0"/>
              <a:t> job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 Cache</a:t>
            </a:r>
          </a:p>
          <a:p>
            <a:pPr lvl="1"/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Query RDD using </a:t>
            </a:r>
            <a:r>
              <a:rPr lang="en-US" dirty="0" err="1"/>
              <a:t>AnalyticService</a:t>
            </a:r>
            <a:r>
              <a:rPr lang="en-US" dirty="0"/>
              <a:t> job</a:t>
            </a:r>
          </a:p>
          <a:p>
            <a:pPr lvl="1"/>
            <a:r>
              <a:rPr lang="en-US" dirty="0" smtClean="0"/>
              <a:t>	- Count</a:t>
            </a:r>
            <a:endParaRPr lang="en-US" dirty="0"/>
          </a:p>
          <a:p>
            <a:pPr lvl="1"/>
            <a:r>
              <a:rPr lang="en-US" dirty="0" smtClean="0"/>
              <a:t>	- Latitude </a:t>
            </a:r>
            <a:r>
              <a:rPr lang="en-US" dirty="0"/>
              <a:t>and Longitude range</a:t>
            </a:r>
            <a:endParaRPr dirty="0"/>
          </a:p>
        </p:txBody>
      </p:sp>
      <p:grpSp>
        <p:nvGrpSpPr>
          <p:cNvPr id="118" name="Shape 118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119" name="Shape 119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 smtClean="0">
                  <a:solidFill>
                    <a:schemeClr val="dk1"/>
                  </a:solidFill>
                </a:rPr>
                <a:t>(TAS</a:t>
              </a:r>
              <a:r>
                <a:rPr lang="en-GB" dirty="0">
                  <a:solidFill>
                    <a:schemeClr val="dk1"/>
                  </a:solidFill>
                </a:rPr>
                <a:t>)</a:t>
              </a:r>
            </a:p>
          </p:txBody>
        </p:sp>
        <p:pic>
          <p:nvPicPr>
            <p:cNvPr id="120" name="Shape 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Demo – Job Management</a:t>
            </a:r>
            <a:endParaRPr lang="en-GB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Load the application </a:t>
            </a:r>
            <a:r>
              <a:rPr lang="en-US" dirty="0" smtClean="0"/>
              <a:t>jar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smtClean="0"/>
              <a:t>a Job </a:t>
            </a:r>
            <a:r>
              <a:rPr lang="en-US" dirty="0"/>
              <a:t>context</a:t>
            </a:r>
          </a:p>
          <a:p>
            <a:pPr lvl="0"/>
            <a:endParaRPr lang="en-US" dirty="0"/>
          </a:p>
        </p:txBody>
      </p:sp>
      <p:grpSp>
        <p:nvGrpSpPr>
          <p:cNvPr id="136" name="Shape 136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137" name="Shape 137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6" y="2952750"/>
            <a:ext cx="821188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6" y="1428750"/>
            <a:ext cx="795853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Demo – Cache RDD</a:t>
            </a:r>
            <a:endParaRPr lang="en-GB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/>
              <a:t>Run our demo job </a:t>
            </a:r>
            <a:r>
              <a:rPr lang="en-US" sz="2000" dirty="0" err="1"/>
              <a:t>CacheService</a:t>
            </a:r>
            <a:r>
              <a:rPr lang="en-US" sz="2000" dirty="0"/>
              <a:t> to cache Bike Share data in </a:t>
            </a:r>
            <a:r>
              <a:rPr lang="en-US" sz="2000" dirty="0" smtClean="0"/>
              <a:t>RDD</a:t>
            </a:r>
            <a:endParaRPr lang="en-US" sz="2000" dirty="0"/>
          </a:p>
          <a:p>
            <a:pPr lvl="0"/>
            <a:endParaRPr lang="en-US" dirty="0"/>
          </a:p>
        </p:txBody>
      </p:sp>
      <p:grpSp>
        <p:nvGrpSpPr>
          <p:cNvPr id="136" name="Shape 136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137" name="Shape 137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4" y="1220528"/>
            <a:ext cx="5181600" cy="394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71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3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Demo – Fast Query</a:t>
            </a:r>
            <a:endParaRPr lang="en-GB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800575"/>
            <a:ext cx="8229600" cy="412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Query with another </a:t>
            </a:r>
            <a:r>
              <a:rPr lang="en-US" sz="2000" dirty="0"/>
              <a:t>job </a:t>
            </a:r>
            <a:r>
              <a:rPr lang="en-US" sz="2000" dirty="0" err="1"/>
              <a:t>AnalyticService</a:t>
            </a:r>
            <a:r>
              <a:rPr lang="en-US" sz="2000" dirty="0"/>
              <a:t> </a:t>
            </a:r>
            <a:r>
              <a:rPr lang="en-US" sz="2000" dirty="0" smtClean="0"/>
              <a:t>by using the shared RDD</a:t>
            </a:r>
            <a:endParaRPr lang="en-US" dirty="0"/>
          </a:p>
        </p:txBody>
      </p:sp>
      <p:grpSp>
        <p:nvGrpSpPr>
          <p:cNvPr id="136" name="Shape 136"/>
          <p:cNvGrpSpPr/>
          <p:nvPr/>
        </p:nvGrpSpPr>
        <p:grpSpPr>
          <a:xfrm>
            <a:off x="7436725" y="3912650"/>
            <a:ext cx="1601400" cy="1151050"/>
            <a:chOff x="7436725" y="3912650"/>
            <a:chExt cx="1601400" cy="1151050"/>
          </a:xfrm>
        </p:grpSpPr>
        <p:sp>
          <p:nvSpPr>
            <p:cNvPr id="137" name="Shape 137"/>
            <p:cNvSpPr txBox="1"/>
            <p:nvPr/>
          </p:nvSpPr>
          <p:spPr>
            <a:xfrm>
              <a:off x="7436725" y="4697400"/>
              <a:ext cx="1601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27/1/2016 </a:t>
              </a:r>
              <a:r>
                <a:rPr lang="en-GB" dirty="0">
                  <a:solidFill>
                    <a:schemeClr val="dk1"/>
                  </a:solidFill>
                </a:rPr>
                <a:t>(TAS)</a:t>
              </a:r>
            </a:p>
          </p:txBody>
        </p:sp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3550" y="3912650"/>
              <a:ext cx="1340925" cy="784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4953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715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0"/>
            <a:ext cx="6877050" cy="497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52400" y="12763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-GB" sz="3600" b="1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-GB" sz="36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-GB" sz="3600" b="1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-GB" sz="36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2000" b="1" dirty="0" smtClean="0">
                <a:solidFill>
                  <a:schemeClr val="dk1"/>
                </a:solidFill>
              </a:rPr>
              <a:t>Thanks</a:t>
            </a:r>
            <a:r>
              <a:rPr lang="en-GB" sz="2000" b="1" dirty="0">
                <a:solidFill>
                  <a:schemeClr val="dk1"/>
                </a:solidFill>
              </a:rPr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000" dirty="0"/>
              <a:t>My Contact Info: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 sz="2000" dirty="0" smtClean="0">
                <a:solidFill>
                  <a:schemeClr val="dk1"/>
                </a:solidFill>
                <a:hlinkClick r:id="rId4"/>
              </a:rPr>
              <a:t>slee@loyalty.com</a:t>
            </a:r>
            <a:endParaRPr lang="en-GB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206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light-gradient</vt:lpstr>
      <vt:lpstr>Toronto Apache Spark (TAS)</vt:lpstr>
      <vt:lpstr>Introduction</vt:lpstr>
      <vt:lpstr>Background – Spark Jobserver</vt:lpstr>
      <vt:lpstr>Demo - Setup</vt:lpstr>
      <vt:lpstr>Demo - Use Case</vt:lpstr>
      <vt:lpstr>Demo – Job Management</vt:lpstr>
      <vt:lpstr>Demo – Cache RDD</vt:lpstr>
      <vt:lpstr>Demo – Fast Query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Apache Spark (TAS)</dc:title>
  <cp:lastModifiedBy>Sansom Lee</cp:lastModifiedBy>
  <cp:revision>60</cp:revision>
  <dcterms:modified xsi:type="dcterms:W3CDTF">2016-01-27T21:19:40Z</dcterms:modified>
</cp:coreProperties>
</file>