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4" r:id="rId3"/>
    <p:sldId id="263" r:id="rId4"/>
    <p:sldId id="277" r:id="rId5"/>
    <p:sldId id="313" r:id="rId6"/>
    <p:sldId id="305" r:id="rId7"/>
    <p:sldId id="269" r:id="rId8"/>
    <p:sldId id="311" r:id="rId9"/>
    <p:sldId id="312" r:id="rId10"/>
    <p:sldId id="309" r:id="rId11"/>
    <p:sldId id="310" r:id="rId12"/>
    <p:sldId id="315" r:id="rId13"/>
    <p:sldId id="306" r:id="rId14"/>
    <p:sldId id="307" r:id="rId15"/>
    <p:sldId id="314" r:id="rId16"/>
    <p:sldId id="308" r:id="rId17"/>
    <p:sldId id="301" r:id="rId18"/>
    <p:sldId id="302" r:id="rId19"/>
    <p:sldId id="300" r:id="rId20"/>
    <p:sldId id="31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6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FCF2A-4C77-4A41-8DC9-8B4930482888}" type="datetimeFigureOut">
              <a:rPr lang="en-CA" smtClean="0"/>
              <a:t>2021-09-17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7A406-E01D-41C9-AB4B-17027DCEC63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7196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25F81-6A4B-4DD1-872C-AA6DCF0E85ED}" type="datetimeFigureOut">
              <a:rPr lang="en-CA" smtClean="0"/>
              <a:t>2021-09-17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5DB0F-024D-42DE-BC4E-83BE6583943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95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alphaModFix amt="84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124744"/>
            <a:ext cx="11582320" cy="453650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Sans Serif" panose="020B0604020202020204" pitchFamily="34" charset="0"/>
              </a:defRPr>
            </a:lvl1pPr>
            <a:lvl2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Sans Serif" panose="020B0604020202020204" pitchFamily="34" charset="0"/>
              </a:defRPr>
            </a:lvl2pPr>
            <a:lvl3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Sans Serif" panose="020B0604020202020204" pitchFamily="34" charset="0"/>
              </a:defRPr>
            </a:lvl3pPr>
            <a:lvl4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Sans Serif" panose="020B0604020202020204" pitchFamily="34" charset="0"/>
              </a:defRPr>
            </a:lvl4pPr>
            <a:lvl5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Sans Serif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112966" y="116632"/>
            <a:ext cx="9727450" cy="792087"/>
          </a:xfrm>
          <a:noFill/>
          <a:ln w="28575"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/>
          <a:lstStyle>
            <a:lvl1pPr>
              <a:defRPr sz="40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19336" y="5805264"/>
            <a:ext cx="11953328" cy="914400"/>
          </a:xfrm>
          <a:noFill/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Sans Serif" panose="020B0604020202020204" pitchFamily="34" charset="0"/>
              </a:defRPr>
            </a:lvl1pPr>
          </a:lstStyle>
          <a:p>
            <a:r>
              <a:rPr lang="en-CA" dirty="0"/>
              <a:t>Click To Edit note section</a:t>
            </a:r>
          </a:p>
        </p:txBody>
      </p:sp>
    </p:spTree>
    <p:extLst>
      <p:ext uri="{BB962C8B-B14F-4D97-AF65-F5344CB8AC3E}">
        <p14:creationId xmlns:p14="http://schemas.microsoft.com/office/powerpoint/2010/main" val="1551922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First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9336" y="5613540"/>
            <a:ext cx="11953328" cy="1080120"/>
          </a:xfr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 algn="l">
              <a:buNone/>
              <a:defRPr sz="3600" b="1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Enter the title of the presentation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937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Agenda">
    <p:bg>
      <p:bgPr>
        <a:blipFill dpi="0" rotWithShape="1">
          <a:blip r:embed="rId2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124744"/>
            <a:ext cx="11582320" cy="453650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Sans Serif" panose="020B0604020202020204" pitchFamily="34" charset="0"/>
              </a:defRPr>
            </a:lvl1pPr>
            <a:lvl2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Sans Serif" panose="020B0604020202020204" pitchFamily="34" charset="0"/>
              </a:defRPr>
            </a:lvl2pPr>
            <a:lvl3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Sans Serif" panose="020B0604020202020204" pitchFamily="34" charset="0"/>
              </a:defRPr>
            </a:lvl3pPr>
            <a:lvl4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Sans Serif" panose="020B0604020202020204" pitchFamily="34" charset="0"/>
              </a:defRPr>
            </a:lvl4pPr>
            <a:lvl5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Sans Serif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itle 27"/>
          <p:cNvSpPr txBox="1">
            <a:spLocks/>
          </p:cNvSpPr>
          <p:nvPr userDrawn="1"/>
        </p:nvSpPr>
        <p:spPr>
          <a:xfrm>
            <a:off x="119336" y="116632"/>
            <a:ext cx="9727450" cy="792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Agenda</a:t>
            </a:r>
            <a:endParaRPr lang="en-CA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9336" y="5805264"/>
            <a:ext cx="11952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 will be focusing on the above agenda</a:t>
            </a:r>
          </a:p>
        </p:txBody>
      </p:sp>
    </p:spTree>
    <p:extLst>
      <p:ext uri="{BB962C8B-B14F-4D97-AF65-F5344CB8AC3E}">
        <p14:creationId xmlns:p14="http://schemas.microsoft.com/office/powerpoint/2010/main" val="3858246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7">
            <a:extLst>
              <a:ext uri="{FF2B5EF4-FFF2-40B4-BE49-F238E27FC236}">
                <a16:creationId xmlns:a16="http://schemas.microsoft.com/office/drawing/2014/main" id="{0637B69E-D33A-4C40-B538-BF647BEFEE84}"/>
              </a:ext>
            </a:extLst>
          </p:cNvPr>
          <p:cNvSpPr txBox="1">
            <a:spLocks/>
          </p:cNvSpPr>
          <p:nvPr userDrawn="1"/>
        </p:nvSpPr>
        <p:spPr>
          <a:xfrm>
            <a:off x="111600" y="115200"/>
            <a:ext cx="9727450" cy="792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CA" dirty="0"/>
              <a:t>IoTCoast2Coast</a:t>
            </a:r>
          </a:p>
        </p:txBody>
      </p:sp>
      <p:pic>
        <p:nvPicPr>
          <p:cNvPr id="8" name="Picture 7" descr="https://deepakkaushikdotcom.files.wordpress.com/2019/03/deepakkaushik.jpg?w=195&amp;h=195">
            <a:extLst>
              <a:ext uri="{FF2B5EF4-FFF2-40B4-BE49-F238E27FC236}">
                <a16:creationId xmlns:a16="http://schemas.microsoft.com/office/drawing/2014/main" id="{A07949C0-29B0-4963-8552-2A5465BB3447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80928"/>
            <a:ext cx="2764155" cy="276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s://deepakkaushikdotcom.files.wordpress.com/2019/03/nik1-1.jpg?w=194">
            <a:extLst>
              <a:ext uri="{FF2B5EF4-FFF2-40B4-BE49-F238E27FC236}">
                <a16:creationId xmlns:a16="http://schemas.microsoft.com/office/drawing/2014/main" id="{849DD7F9-898A-4449-9210-8AB14074A6E3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328" y="1124744"/>
            <a:ext cx="2694305" cy="27501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BFE5AD-C831-4AA3-8091-FC29773B9A8D}"/>
              </a:ext>
            </a:extLst>
          </p:cNvPr>
          <p:cNvSpPr txBox="1"/>
          <p:nvPr userDrawn="1"/>
        </p:nvSpPr>
        <p:spPr>
          <a:xfrm>
            <a:off x="5975389" y="2062589"/>
            <a:ext cx="3005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Deepak@IoTCoast2Coast.com</a:t>
            </a:r>
          </a:p>
          <a:p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Saskatoon, (306) 881-0074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24A27D-DADF-47CD-910F-B0F26D776713}"/>
              </a:ext>
            </a:extLst>
          </p:cNvPr>
          <p:cNvSpPr txBox="1"/>
          <p:nvPr userDrawn="1"/>
        </p:nvSpPr>
        <p:spPr>
          <a:xfrm>
            <a:off x="9159447" y="3874929"/>
            <a:ext cx="2685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Nik@IoTCoast2Coast.com</a:t>
            </a:r>
          </a:p>
          <a:p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Toronto, (647) 621-2242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3F7386-02FF-467B-8808-227F4423CE50}"/>
              </a:ext>
            </a:extLst>
          </p:cNvPr>
          <p:cNvSpPr txBox="1"/>
          <p:nvPr userDrawn="1"/>
        </p:nvSpPr>
        <p:spPr>
          <a:xfrm>
            <a:off x="119336" y="5805264"/>
            <a:ext cx="11952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Stream Big Data and Secure Your Data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16631D7-DDBC-4591-A5EA-5A1E4164AAE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4320" y="1124744"/>
            <a:ext cx="11582320" cy="45365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marL="0" indent="0">
              <a:buNone/>
            </a:pPr>
            <a:r>
              <a:rPr lang="en-CA" sz="3000" dirty="0"/>
              <a:t>Founders</a:t>
            </a:r>
          </a:p>
          <a:p>
            <a:endParaRPr lang="en-CA" sz="2000" dirty="0"/>
          </a:p>
          <a:p>
            <a:r>
              <a:rPr lang="en-CA" sz="2000" dirty="0"/>
              <a:t>Nik - Shahriar Nikkhah</a:t>
            </a:r>
          </a:p>
          <a:p>
            <a:pPr lvl="1"/>
            <a:r>
              <a:rPr lang="en-CA" sz="2000" dirty="0"/>
              <a:t>Snr. Data Engineer</a:t>
            </a:r>
          </a:p>
          <a:p>
            <a:pPr lvl="1"/>
            <a:r>
              <a:rPr lang="en-CA" sz="2000" dirty="0"/>
              <a:t>Snr. IoT Consultant</a:t>
            </a:r>
          </a:p>
          <a:p>
            <a:pPr lvl="1"/>
            <a:r>
              <a:rPr lang="en-CA" sz="2000" dirty="0"/>
              <a:t>C# Corner MVP</a:t>
            </a:r>
          </a:p>
          <a:p>
            <a:endParaRPr lang="en-CA" sz="4400" dirty="0"/>
          </a:p>
          <a:p>
            <a:r>
              <a:rPr lang="en-CA" sz="2000" dirty="0"/>
              <a:t>Deepak Kaushik</a:t>
            </a:r>
          </a:p>
          <a:p>
            <a:pPr lvl="1"/>
            <a:r>
              <a:rPr lang="en-CA" sz="2000" dirty="0"/>
              <a:t>Snr. Cloud Architect</a:t>
            </a:r>
          </a:p>
          <a:p>
            <a:pPr lvl="1"/>
            <a:r>
              <a:rPr lang="en-CA" sz="2000" dirty="0"/>
              <a:t>Microsoft MVP</a:t>
            </a:r>
          </a:p>
          <a:p>
            <a:pPr lvl="1"/>
            <a:r>
              <a:rPr lang="en-CA" sz="2000" dirty="0"/>
              <a:t>C# Corner MVP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6933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3DE8A-8AA7-4C35-9CB2-2C0A70637A26}" type="datetimeFigureOut">
              <a:rPr lang="en-CA" smtClean="0"/>
              <a:t>2021-09-17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F84FB-6A51-481B-BD62-A6B5F4B0037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616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6" r:id="rId2"/>
    <p:sldLayoutId id="2147483664" r:id="rId3"/>
    <p:sldLayoutId id="214748367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mp"/><Relationship Id="rId3" Type="http://schemas.microsoft.com/office/2007/relationships/hdphoto" Target="../media/hdphoto1.wdp"/><Relationship Id="rId7" Type="http://schemas.openxmlformats.org/officeDocument/2006/relationships/image" Target="../media/image13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tmp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7" Type="http://schemas.openxmlformats.org/officeDocument/2006/relationships/image" Target="../media/image19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tmp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tmp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-sharpcorner.com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-sharpcorner.com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rest/api/billing/enterprise/billing-enterprise-api-pricesheet" TargetMode="External"/><Relationship Id="rId3" Type="http://schemas.microsoft.com/office/2007/relationships/hdphoto" Target="../media/hdphoto1.wdp"/><Relationship Id="rId7" Type="http://schemas.openxmlformats.org/officeDocument/2006/relationships/hyperlink" Target="https://docs.microsoft.com/en-us/power-bi/connect-data/desktop-connect-azure-cost-managemen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zure.microsoft.com/en-ca/services/cost-management/#overview" TargetMode="External"/><Relationship Id="rId5" Type="http://schemas.openxmlformats.org/officeDocument/2006/relationships/hyperlink" Target="https://docs.microsoft.com/en-us/assessments/?mode=pre-assessment&amp;session=0d9db826-6310-4eb3-9fd3-520e17f94032" TargetMode="External"/><Relationship Id="rId4" Type="http://schemas.openxmlformats.org/officeDocument/2006/relationships/hyperlink" Target="https://azure.microsoft.com/en-us/blog/introducing-the-microsoft-azure-wellarchitected-framework/" TargetMode="External"/><Relationship Id="rId9" Type="http://schemas.openxmlformats.org/officeDocument/2006/relationships/hyperlink" Target="https://azure.microsoft.com/en-ca/services/devtest-lab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solidFill>
            <a:schemeClr val="accent1">
              <a:lumMod val="50000"/>
              <a:alpha val="20000"/>
            </a:schemeClr>
          </a:solidFill>
        </p:spPr>
        <p:txBody>
          <a:bodyPr>
            <a:normAutofit fontScale="55000" lnSpcReduction="20000"/>
          </a:bodyPr>
          <a:lstStyle/>
          <a:p>
            <a:r>
              <a:rPr lang="en-US" dirty="0"/>
              <a:t>How to optimize Cloud cost?</a:t>
            </a:r>
          </a:p>
          <a:p>
            <a:r>
              <a:rPr lang="en-US" dirty="0"/>
              <a:t>Azure Well Architected Framework      (AWAF) </a:t>
            </a:r>
          </a:p>
          <a:p>
            <a:r>
              <a:rPr lang="en-US" sz="3600" b="1" dirty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Azure Cost Optimization</a:t>
            </a:r>
            <a:r>
              <a:rPr lang="en-CA" dirty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330F9-56E6-4E92-A8E3-4F5D6D065064}"/>
              </a:ext>
            </a:extLst>
          </p:cNvPr>
          <p:cNvSpPr txBox="1"/>
          <p:nvPr/>
        </p:nvSpPr>
        <p:spPr>
          <a:xfrm>
            <a:off x="136154" y="109630"/>
            <a:ext cx="4464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aseline="0" dirty="0">
                <a:solidFill>
                  <a:schemeClr val="bg1"/>
                </a:solidFill>
              </a:rPr>
              <a:t>Presented by : Nik – Shahriar Nikkhah </a:t>
            </a:r>
          </a:p>
          <a:p>
            <a:r>
              <a:rPr lang="en-CA" sz="2000" dirty="0">
                <a:solidFill>
                  <a:schemeClr val="bg1"/>
                </a:solidFill>
              </a:rPr>
              <a:t>                 </a:t>
            </a:r>
            <a:endParaRPr lang="en-CA" sz="2000" baseline="0" dirty="0">
              <a:solidFill>
                <a:schemeClr val="bg1"/>
              </a:solidFill>
            </a:endParaRPr>
          </a:p>
          <a:p>
            <a:r>
              <a:rPr lang="en-CA" sz="2000" baseline="0" dirty="0">
                <a:solidFill>
                  <a:schemeClr val="bg1"/>
                </a:solidFill>
              </a:rPr>
              <a:t>Date :  2021-09-16</a:t>
            </a:r>
          </a:p>
        </p:txBody>
      </p:sp>
    </p:spTree>
    <p:extLst>
      <p:ext uri="{BB962C8B-B14F-4D97-AF65-F5344CB8AC3E}">
        <p14:creationId xmlns:p14="http://schemas.microsoft.com/office/powerpoint/2010/main" val="3443318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9639D-6AF9-4E73-8972-541B8B00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264DD1-9766-4940-BB1A-FEE4CC4B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AWAF Review (Assess your services)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89D68-D56B-4FCD-AF35-05478DD657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dirty="0"/>
              <a:t>https://docs.microsoft.com/en-ca/</a:t>
            </a:r>
            <a:r>
              <a:rPr lang="en-CA" dirty="0">
                <a:highlight>
                  <a:srgbClr val="FF0000"/>
                </a:highlight>
              </a:rPr>
              <a:t>learn/paths</a:t>
            </a:r>
            <a:r>
              <a:rPr lang="en-CA" dirty="0"/>
              <a:t>/azure-well-architected-framework/</a:t>
            </a:r>
          </a:p>
          <a:p>
            <a:endParaRPr lang="en-CA" dirty="0"/>
          </a:p>
          <a:p>
            <a:r>
              <a:rPr lang="en-CA" dirty="0"/>
              <a:t>https://azure.microsoft.com/en-us/blog/introducing-the-microsoft-azure-wellarchitected-framework/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D0882FB-2C61-44A6-954D-6B93A1CCD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042823"/>
            <a:ext cx="10069681" cy="462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10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9639D-6AF9-4E73-8972-541B8B00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technical and nontechnical questions 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264DD1-9766-4940-BB1A-FEE4CC4B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AWAF Review (Cost Optimization)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89D68-D56B-4FCD-AF35-05478DD657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Using AWAF for best practices to improve cloud deployment.</a:t>
            </a:r>
          </a:p>
          <a:p>
            <a:r>
              <a:rPr lang="en-CA" dirty="0"/>
              <a:t>Make your own checklist.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1DE70-D627-49A7-8677-DC9A28879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638843"/>
            <a:ext cx="9151388" cy="91613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BCEB4C3-92B8-4F63-8FAA-40BB7189FF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43" y="2707672"/>
            <a:ext cx="5904656" cy="287797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DE06E72-5542-4CD6-B022-B34E08492F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2662216"/>
            <a:ext cx="1397072" cy="304815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7D7936CA-4B81-4D7D-BCAC-52CAF81722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784" y="2297582"/>
            <a:ext cx="2997879" cy="327587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955EE52A-890F-43BF-99C0-ECA72F742CB5}"/>
              </a:ext>
            </a:extLst>
          </p:cNvPr>
          <p:cNvGrpSpPr/>
          <p:nvPr/>
        </p:nvGrpSpPr>
        <p:grpSpPr>
          <a:xfrm>
            <a:off x="345520" y="1663355"/>
            <a:ext cx="8774816" cy="3800645"/>
            <a:chOff x="345520" y="1663355"/>
            <a:chExt cx="8774816" cy="3800645"/>
          </a:xfrm>
        </p:grpSpPr>
        <p:pic>
          <p:nvPicPr>
            <p:cNvPr id="17" name="Picture 16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AAD6F4E5-ADDD-4E01-AEB9-DCA9D9E80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520" y="1663355"/>
              <a:ext cx="8379737" cy="3800645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9BCA690-C27D-4B19-8A66-B8B882103E97}"/>
                </a:ext>
              </a:extLst>
            </p:cNvPr>
            <p:cNvCxnSpPr>
              <a:cxnSpLocks/>
            </p:cNvCxnSpPr>
            <p:nvPr/>
          </p:nvCxnSpPr>
          <p:spPr>
            <a:xfrm>
              <a:off x="6960096" y="2065778"/>
              <a:ext cx="2160240" cy="150723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D71A8E-C210-45FD-9078-58CC356AD74D}"/>
              </a:ext>
            </a:extLst>
          </p:cNvPr>
          <p:cNvCxnSpPr>
            <a:cxnSpLocks/>
          </p:cNvCxnSpPr>
          <p:nvPr/>
        </p:nvCxnSpPr>
        <p:spPr>
          <a:xfrm flipV="1">
            <a:off x="7665024" y="2579490"/>
            <a:ext cx="1455312" cy="1723533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66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9639D-6AF9-4E73-8972-541B8B00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Advisor</a:t>
            </a:r>
          </a:p>
          <a:p>
            <a:r>
              <a:rPr lang="en-US" dirty="0"/>
              <a:t>Azure Migrate tool (Preassessment tool)</a:t>
            </a:r>
          </a:p>
          <a:p>
            <a:r>
              <a:rPr lang="en-US" dirty="0"/>
              <a:t>Azure Cost Management Tool (Power BI from MS)</a:t>
            </a:r>
          </a:p>
          <a:p>
            <a:r>
              <a:rPr lang="en-US" dirty="0"/>
              <a:t>API calls (Postman)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List/Custom your AWAF Costs</a:t>
            </a:r>
          </a:p>
          <a:p>
            <a:r>
              <a:rPr lang="en-CA" dirty="0"/>
              <a:t>Third party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264DD1-9766-4940-BB1A-FEE4CC4B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Optimization Solutions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89D68-D56B-4FCD-AF35-05478DD657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CA" dirty="0"/>
              <a:t>Customize your AWAF for each service</a:t>
            </a:r>
          </a:p>
        </p:txBody>
      </p:sp>
    </p:spTree>
    <p:extLst>
      <p:ext uri="{BB962C8B-B14F-4D97-AF65-F5344CB8AC3E}">
        <p14:creationId xmlns:p14="http://schemas.microsoft.com/office/powerpoint/2010/main" val="2118916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264DD1-9766-4940-BB1A-FEE4CC4B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Extracting Service Inventory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89D68-D56B-4FCD-AF35-05478DD657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CA" dirty="0"/>
              <a:t>Azure Cost Management, Cost Alert, Azure Advisor, Tag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80AFBA-A7D0-4827-8905-B9641BEA4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.</a:t>
            </a:r>
          </a:p>
        </p:txBody>
      </p:sp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918614A-8D8F-4744-8944-D54086AEF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196752"/>
            <a:ext cx="8239570" cy="172819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34" name="Picture 33" descr="Table, Excel&#10;&#10;Description automatically generated">
            <a:extLst>
              <a:ext uri="{FF2B5EF4-FFF2-40B4-BE49-F238E27FC236}">
                <a16:creationId xmlns:a16="http://schemas.microsoft.com/office/drawing/2014/main" id="{EA64ACE2-73A9-4466-A468-53D62D039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91" y="3076273"/>
            <a:ext cx="6115106" cy="150485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FB827D9-92E0-4712-B4E8-598B22D98B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91" y="4673993"/>
            <a:ext cx="9533365" cy="105926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3A729CE-1060-48E5-9D9C-66387D56E10D}"/>
              </a:ext>
            </a:extLst>
          </p:cNvPr>
          <p:cNvGrpSpPr/>
          <p:nvPr/>
        </p:nvGrpSpPr>
        <p:grpSpPr>
          <a:xfrm>
            <a:off x="407368" y="1107233"/>
            <a:ext cx="11449272" cy="4149300"/>
            <a:chOff x="407368" y="1107233"/>
            <a:chExt cx="11449272" cy="4149300"/>
          </a:xfrm>
        </p:grpSpPr>
        <p:pic>
          <p:nvPicPr>
            <p:cNvPr id="14" name="Picture 13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9E0CB30C-7D89-44CD-B2BF-7840D0F9C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8231" y="1107233"/>
              <a:ext cx="8618409" cy="4149300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1B86C3-1121-44B0-82BC-D1CF3CA24634}"/>
                </a:ext>
              </a:extLst>
            </p:cNvPr>
            <p:cNvSpPr/>
            <p:nvPr/>
          </p:nvSpPr>
          <p:spPr>
            <a:xfrm>
              <a:off x="6910639" y="2259361"/>
              <a:ext cx="2016224" cy="7200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99B010-79F7-4204-8EC5-FF1A965FE996}"/>
                </a:ext>
              </a:extLst>
            </p:cNvPr>
            <p:cNvSpPr/>
            <p:nvPr/>
          </p:nvSpPr>
          <p:spPr>
            <a:xfrm>
              <a:off x="6910639" y="3716289"/>
              <a:ext cx="1666301" cy="7200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360475-0F46-4595-A52B-1AC9763005A8}"/>
                </a:ext>
              </a:extLst>
            </p:cNvPr>
            <p:cNvSpPr/>
            <p:nvPr/>
          </p:nvSpPr>
          <p:spPr>
            <a:xfrm>
              <a:off x="6982647" y="5139681"/>
              <a:ext cx="2016224" cy="7200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BC35422-0017-48C4-A074-DDAD880B6955}"/>
                </a:ext>
              </a:extLst>
            </p:cNvPr>
            <p:cNvSpPr/>
            <p:nvPr/>
          </p:nvSpPr>
          <p:spPr>
            <a:xfrm>
              <a:off x="407368" y="1700808"/>
              <a:ext cx="2437304" cy="12241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42C84-A240-4DDC-A800-8FDE84835BFE}"/>
              </a:ext>
            </a:extLst>
          </p:cNvPr>
          <p:cNvGrpSpPr/>
          <p:nvPr/>
        </p:nvGrpSpPr>
        <p:grpSpPr>
          <a:xfrm>
            <a:off x="274320" y="1349031"/>
            <a:ext cx="11707448" cy="4249288"/>
            <a:chOff x="199242" y="1010003"/>
            <a:chExt cx="11707448" cy="4249288"/>
          </a:xfrm>
        </p:grpSpPr>
        <p:pic>
          <p:nvPicPr>
            <p:cNvPr id="22" name="Picture 21" descr="Text&#10;&#10;Description automatically generated">
              <a:extLst>
                <a:ext uri="{FF2B5EF4-FFF2-40B4-BE49-F238E27FC236}">
                  <a16:creationId xmlns:a16="http://schemas.microsoft.com/office/drawing/2014/main" id="{631CB0C7-9A96-4AF9-AF90-77B6D7E7E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242" y="1010003"/>
              <a:ext cx="11707448" cy="4246530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AEDD9DAB-E1E8-4336-AE19-E035B28D84CD}"/>
                </a:ext>
              </a:extLst>
            </p:cNvPr>
            <p:cNvSpPr/>
            <p:nvPr/>
          </p:nvSpPr>
          <p:spPr>
            <a:xfrm rot="7786399">
              <a:off x="7559565" y="4930197"/>
              <a:ext cx="224419" cy="432791"/>
            </a:xfrm>
            <a:prstGeom prst="downArrow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D4A54CB9-436E-4420-BE77-4A8CCD0133FF}"/>
                </a:ext>
              </a:extLst>
            </p:cNvPr>
            <p:cNvSpPr/>
            <p:nvPr/>
          </p:nvSpPr>
          <p:spPr>
            <a:xfrm rot="7786399">
              <a:off x="8327373" y="4930686"/>
              <a:ext cx="224419" cy="432791"/>
            </a:xfrm>
            <a:prstGeom prst="downArrow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ED244212-1A36-4DB2-A463-95B4EBF5363E}"/>
                </a:ext>
              </a:extLst>
            </p:cNvPr>
            <p:cNvSpPr/>
            <p:nvPr/>
          </p:nvSpPr>
          <p:spPr>
            <a:xfrm rot="7786399">
              <a:off x="9387145" y="4923284"/>
              <a:ext cx="224419" cy="432791"/>
            </a:xfrm>
            <a:prstGeom prst="downArrow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99A71328-77EE-449C-B9E1-B4B683E2DA02}"/>
                </a:ext>
              </a:extLst>
            </p:cNvPr>
            <p:cNvSpPr/>
            <p:nvPr/>
          </p:nvSpPr>
          <p:spPr>
            <a:xfrm rot="7786399">
              <a:off x="8327374" y="3617969"/>
              <a:ext cx="224419" cy="432791"/>
            </a:xfrm>
            <a:prstGeom prst="downArrow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885894B9-8AA7-4556-96A6-8D0A4E619A31}"/>
                </a:ext>
              </a:extLst>
            </p:cNvPr>
            <p:cNvSpPr/>
            <p:nvPr/>
          </p:nvSpPr>
          <p:spPr>
            <a:xfrm rot="2416554">
              <a:off x="7653048" y="4217333"/>
              <a:ext cx="224419" cy="432791"/>
            </a:xfrm>
            <a:prstGeom prst="downArrow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B2B0C065-40A5-4D2C-883A-7466917F99C6}"/>
                </a:ext>
              </a:extLst>
            </p:cNvPr>
            <p:cNvSpPr/>
            <p:nvPr/>
          </p:nvSpPr>
          <p:spPr>
            <a:xfrm rot="5400000">
              <a:off x="3075971" y="4105123"/>
              <a:ext cx="224419" cy="432791"/>
            </a:xfrm>
            <a:prstGeom prst="downArrow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2F4A7DC7-D2B6-4FE0-B3EB-879326DD72ED}"/>
                </a:ext>
              </a:extLst>
            </p:cNvPr>
            <p:cNvSpPr/>
            <p:nvPr/>
          </p:nvSpPr>
          <p:spPr>
            <a:xfrm rot="7786399">
              <a:off x="11277922" y="3617970"/>
              <a:ext cx="224419" cy="432791"/>
            </a:xfrm>
            <a:prstGeom prst="downArrow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EADBBA23-E81A-49A9-8AA6-2ACA6A78A688}"/>
                </a:ext>
              </a:extLst>
            </p:cNvPr>
            <p:cNvSpPr/>
            <p:nvPr/>
          </p:nvSpPr>
          <p:spPr>
            <a:xfrm rot="7786399">
              <a:off x="4707818" y="3771409"/>
              <a:ext cx="224419" cy="432791"/>
            </a:xfrm>
            <a:prstGeom prst="downArrow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40274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9639D-6AF9-4E73-8972-541B8B00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App Service (Web Apps, API Apps, or Mobile Apps), an app always runs in an App Service plan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264DD1-9766-4940-BB1A-FEE4CC4B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App Service Plan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89D68-D56B-4FCD-AF35-05478DD657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CA" dirty="0"/>
              <a:t>--</a:t>
            </a:r>
          </a:p>
        </p:txBody>
      </p:sp>
      <p:pic>
        <p:nvPicPr>
          <p:cNvPr id="9" name="Picture 8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12256D73-DB81-4DAB-82E1-C7813A147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045" y="2132856"/>
            <a:ext cx="6140450" cy="45466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" name="Picture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B67E554A-2D24-4E1C-AB96-0D4D138BD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14" y="2125608"/>
            <a:ext cx="5270500" cy="442595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038D563-4E85-4E11-A542-D266A4E727AE}"/>
              </a:ext>
            </a:extLst>
          </p:cNvPr>
          <p:cNvGrpSpPr/>
          <p:nvPr/>
        </p:nvGrpSpPr>
        <p:grpSpPr>
          <a:xfrm>
            <a:off x="211048" y="2104872"/>
            <a:ext cx="11769904" cy="4556288"/>
            <a:chOff x="222344" y="2125112"/>
            <a:chExt cx="11769904" cy="4556288"/>
          </a:xfrm>
        </p:grpSpPr>
        <p:pic>
          <p:nvPicPr>
            <p:cNvPr id="11" name="Picture 10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DC695403-CCCC-4AD0-83B8-52025DC9B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3979" y="2125112"/>
              <a:ext cx="6338269" cy="3628659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pic>
          <p:nvPicPr>
            <p:cNvPr id="13" name="Picture 12" descr="Graphical user interface, website&#10;&#10;Description automatically generated">
              <a:extLst>
                <a:ext uri="{FF2B5EF4-FFF2-40B4-BE49-F238E27FC236}">
                  <a16:creationId xmlns:a16="http://schemas.microsoft.com/office/drawing/2014/main" id="{E8F990D5-A2E3-4728-BD1B-48347DC25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344" y="2132856"/>
              <a:ext cx="5322476" cy="454854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18059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9639D-6AF9-4E73-8972-541B8B00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1,300 + Services</a:t>
            </a:r>
          </a:p>
          <a:p>
            <a:r>
              <a:rPr lang="en-US" dirty="0"/>
              <a:t>Premium subscription for dev???</a:t>
            </a:r>
          </a:p>
          <a:p>
            <a:r>
              <a:rPr lang="en-US" dirty="0"/>
              <a:t>Join the … Azure DevTest Labs (Less SLA -- 60%)</a:t>
            </a:r>
          </a:p>
          <a:p>
            <a:r>
              <a:rPr lang="en-US" dirty="0"/>
              <a:t>Total coast CAD $1,000,000</a:t>
            </a:r>
          </a:p>
          <a:p>
            <a:r>
              <a:rPr lang="en-US" dirty="0"/>
              <a:t>Saved 40% CAD   $600,000</a:t>
            </a:r>
          </a:p>
          <a:p>
            <a:endParaRPr lang="en-US" dirty="0"/>
          </a:p>
          <a:p>
            <a:r>
              <a:rPr lang="en-US" dirty="0"/>
              <a:t>P2 ($1,597) </a:t>
            </a:r>
            <a:r>
              <a:rPr lang="en-US" dirty="0">
                <a:sym typeface="Wingdings" panose="05000000000000000000" pitchFamily="2" charset="2"/>
              </a:rPr>
              <a:t>--&gt; B1 ($9.90) – </a:t>
            </a:r>
            <a:r>
              <a:rPr lang="en-US" dirty="0"/>
              <a:t>150 times saving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264DD1-9766-4940-BB1A-FEE4CC4B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Saving Plan Scenario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89D68-D56B-4FCD-AF35-05478DD657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CA" dirty="0"/>
              <a:t>Tag your services</a:t>
            </a:r>
          </a:p>
        </p:txBody>
      </p:sp>
    </p:spTree>
    <p:extLst>
      <p:ext uri="{BB962C8B-B14F-4D97-AF65-F5344CB8AC3E}">
        <p14:creationId xmlns:p14="http://schemas.microsoft.com/office/powerpoint/2010/main" val="1609511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9639D-6AF9-4E73-8972-541B8B00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Azure Cache for Redis helps your application stay responsive even as user load increases.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does so by leveraging the low latency, high-throughput capabilities of the Redis engine. </a:t>
            </a:r>
          </a:p>
          <a:p>
            <a:r>
              <a:rPr lang="en-US" dirty="0"/>
              <a:t>This separate distributed cache layer allows your data tier to scale independently for more efficient use of compute resources in your application layer.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264DD1-9766-4940-BB1A-FEE4CC4B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 utilize resources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89D68-D56B-4FCD-AF35-05478DD657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CA" dirty="0"/>
              <a:t>Measure the CPU, Memory, Storage, Growth, Usage, Passthrough… Group(Dev, UAT, Prod), Location, tier, Tag, Update your check list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3197313-A72A-491C-BAFC-6F4249D5F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1672624"/>
            <a:ext cx="3105150" cy="13081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BB8FF10-53F4-4931-8ADE-D1CF909E1F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1" y="1031738"/>
            <a:ext cx="10729192" cy="463733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568AB97-DCA5-493A-9D58-FDCA1BCC6F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846" y="1031738"/>
            <a:ext cx="6532565" cy="297830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9880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9639D-6AF9-4E73-8972-541B8B00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Diponkar</a:t>
            </a:r>
            <a:r>
              <a:rPr lang="en-CA" dirty="0"/>
              <a:t> Paul</a:t>
            </a:r>
          </a:p>
          <a:p>
            <a:r>
              <a:rPr lang="en-US" dirty="0"/>
              <a:t>Toronto Data Professionals Community</a:t>
            </a:r>
          </a:p>
          <a:p>
            <a:r>
              <a:rPr lang="en-US" dirty="0"/>
              <a:t>Toronto SQL PASS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 Sharp Corner </a:t>
            </a:r>
          </a:p>
          <a:p>
            <a:pPr marL="0" indent="0">
              <a:buNone/>
            </a:pPr>
            <a:r>
              <a:rPr lang="en-CA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https://www.c-sharpcorner.com/</a:t>
            </a:r>
            <a:endParaRPr lang="en-CA" dirty="0">
              <a:solidFill>
                <a:srgbClr val="FFC000"/>
              </a:solidFill>
            </a:endParaRPr>
          </a:p>
          <a:p>
            <a:r>
              <a:rPr lang="en-CA" dirty="0"/>
              <a:t>IoTCoast2Coast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264DD1-9766-4940-BB1A-FEE4CC4B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89D68-D56B-4FCD-AF35-05478DD657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 And thank YOU for attending.</a:t>
            </a:r>
          </a:p>
        </p:txBody>
      </p:sp>
    </p:spTree>
    <p:extLst>
      <p:ext uri="{BB962C8B-B14F-4D97-AF65-F5344CB8AC3E}">
        <p14:creationId xmlns:p14="http://schemas.microsoft.com/office/powerpoint/2010/main" val="803714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8EF5405-A11F-4879-BDAA-A9D8D8BB7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3000" dirty="0"/>
              <a:t>Founders</a:t>
            </a:r>
          </a:p>
          <a:p>
            <a:endParaRPr lang="en-CA" sz="2000" dirty="0"/>
          </a:p>
          <a:p>
            <a:r>
              <a:rPr lang="en-CA" sz="2000" dirty="0"/>
              <a:t>Nik - Shahriar Nikkhah</a:t>
            </a:r>
          </a:p>
          <a:p>
            <a:pPr lvl="1"/>
            <a:r>
              <a:rPr lang="en-CA" sz="2000" dirty="0"/>
              <a:t>Snr. Data Architect/Engineer</a:t>
            </a:r>
          </a:p>
          <a:p>
            <a:pPr lvl="1"/>
            <a:r>
              <a:rPr lang="en-CA" sz="2000" dirty="0"/>
              <a:t>Snr. IoT Consultant</a:t>
            </a:r>
          </a:p>
          <a:p>
            <a:pPr lvl="1"/>
            <a:r>
              <a:rPr lang="en-CA" sz="2000" dirty="0"/>
              <a:t>C# Corner MVP</a:t>
            </a:r>
          </a:p>
          <a:p>
            <a:endParaRPr lang="en-CA" sz="4400" dirty="0"/>
          </a:p>
          <a:p>
            <a:r>
              <a:rPr lang="en-CA" sz="2000" dirty="0"/>
              <a:t>Deepak Kaushik</a:t>
            </a:r>
          </a:p>
          <a:p>
            <a:pPr lvl="1"/>
            <a:r>
              <a:rPr lang="en-CA" sz="2000" dirty="0"/>
              <a:t>Snr. Cloud Architect</a:t>
            </a:r>
          </a:p>
          <a:p>
            <a:pPr lvl="1"/>
            <a:r>
              <a:rPr lang="en-CA" sz="2000" dirty="0"/>
              <a:t>Microsoft MVP</a:t>
            </a:r>
          </a:p>
          <a:p>
            <a:pPr lvl="1"/>
            <a:r>
              <a:rPr lang="en-CA" sz="2000" dirty="0"/>
              <a:t>C# Corner MVP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8667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5B7B37-74D6-45DD-BD11-80CDCA5194DB}"/>
              </a:ext>
            </a:extLst>
          </p:cNvPr>
          <p:cNvSpPr txBox="1"/>
          <p:nvPr/>
        </p:nvSpPr>
        <p:spPr>
          <a:xfrm>
            <a:off x="335360" y="260648"/>
            <a:ext cx="42484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6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442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9639D-6AF9-4E73-8972-541B8B00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err="1"/>
              <a:t>Diponkar</a:t>
            </a:r>
            <a:r>
              <a:rPr lang="en-CA" dirty="0"/>
              <a:t> Paul</a:t>
            </a:r>
          </a:p>
          <a:p>
            <a:r>
              <a:rPr lang="en-US" dirty="0"/>
              <a:t>Toronto Data Professionals Community</a:t>
            </a:r>
          </a:p>
          <a:p>
            <a:r>
              <a:rPr lang="en-US" dirty="0"/>
              <a:t>Toronto SQL PASS</a:t>
            </a:r>
          </a:p>
          <a:p>
            <a:r>
              <a:rPr lang="en-CA" dirty="0"/>
              <a:t>DSI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SQL Data Side Inc.</a:t>
            </a:r>
          </a:p>
          <a:p>
            <a:r>
              <a:rPr lang="en-CA" dirty="0"/>
              <a:t>IoTCoast2Coast.</a:t>
            </a:r>
          </a:p>
          <a:p>
            <a:r>
              <a:rPr lang="en-CA" dirty="0"/>
              <a:t>C Sharp Corner  </a:t>
            </a:r>
            <a:r>
              <a:rPr lang="en-CA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https://www.c-sharpcorner.com/</a:t>
            </a:r>
            <a:endParaRPr lang="en-CA" dirty="0">
              <a:solidFill>
                <a:srgbClr val="FFC000"/>
              </a:solidFill>
            </a:endParaRP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264DD1-9766-4940-BB1A-FEE4CC4B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89D68-D56B-4FCD-AF35-05478DD657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 And thank YOU for attending.</a:t>
            </a:r>
          </a:p>
        </p:txBody>
      </p:sp>
    </p:spTree>
    <p:extLst>
      <p:ext uri="{BB962C8B-B14F-4D97-AF65-F5344CB8AC3E}">
        <p14:creationId xmlns:p14="http://schemas.microsoft.com/office/powerpoint/2010/main" val="2657585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9639D-6AF9-4E73-8972-541B8B00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https://azure.microsoft.com/en-us/blog/introducing-the-microsoft-azure-wellarchitected-framework/</a:t>
            </a:r>
            <a:endParaRPr lang="en-US" sz="1200" dirty="0">
              <a:solidFill>
                <a:srgbClr val="FFFF00"/>
              </a:solidFill>
            </a:endParaRPr>
          </a:p>
          <a:p>
            <a:r>
              <a:rPr lang="en-US" sz="1200" dirty="0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https://docs.microsoft.com/en-us/assessments/?mode=pre-assessment&amp;session=0d9db826-6310-4eb3-9fd3-520e17f94032</a:t>
            </a:r>
            <a:endParaRPr lang="en-US" sz="1200" dirty="0">
              <a:solidFill>
                <a:srgbClr val="FFFF00"/>
              </a:solidFill>
            </a:endParaRPr>
          </a:p>
          <a:p>
            <a:r>
              <a:rPr lang="en-US" sz="1200" dirty="0">
                <a:solidFill>
                  <a:srgbClr val="FFFF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https://azure.microsoft.com/en-ca/services/cost-management/#overview</a:t>
            </a:r>
            <a:endParaRPr lang="en-US" sz="1200" dirty="0">
              <a:solidFill>
                <a:srgbClr val="FFFF00"/>
              </a:solidFill>
            </a:endParaRPr>
          </a:p>
          <a:p>
            <a:r>
              <a:rPr lang="en-US" sz="1200" dirty="0">
                <a:solidFill>
                  <a:srgbClr val="FFFF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https://docs.microsoft.com/en-us/power-bi/connect-data/desktop-connect-azure-cost-management</a:t>
            </a:r>
            <a:endParaRPr lang="en-US" sz="1200" dirty="0">
              <a:solidFill>
                <a:srgbClr val="FFFF00"/>
              </a:solidFill>
            </a:endParaRPr>
          </a:p>
          <a:p>
            <a:r>
              <a:rPr lang="en-US" sz="1200" dirty="0">
                <a:solidFill>
                  <a:srgbClr val="FFFF0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https://docs.microsoft.com/en-us/rest/api/billing/enterprise/billing-enterprise-api-pricesheet</a:t>
            </a:r>
            <a:endParaRPr lang="en-US" sz="1200" dirty="0">
              <a:solidFill>
                <a:srgbClr val="FFFF00"/>
              </a:solidFill>
            </a:endParaRPr>
          </a:p>
          <a:p>
            <a:r>
              <a:rPr lang="en-US" sz="1200" dirty="0">
                <a:solidFill>
                  <a:srgbClr val="FFFF0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https://azure.microsoft.com/en-ca/services/devtest-lab/</a:t>
            </a:r>
            <a:endParaRPr lang="en-US" sz="1200" dirty="0">
              <a:solidFill>
                <a:srgbClr val="FFFF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264DD1-9766-4940-BB1A-FEE4CC4B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89D68-D56B-4FCD-AF35-05478DD657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580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8EF5405-A11F-4879-BDAA-A9D8D8BB7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3000" dirty="0"/>
              <a:t>Founders</a:t>
            </a:r>
          </a:p>
          <a:p>
            <a:endParaRPr lang="en-CA" sz="2000" dirty="0"/>
          </a:p>
          <a:p>
            <a:r>
              <a:rPr lang="en-CA" sz="2000" dirty="0"/>
              <a:t>Nik - Shahriar Nikkhah</a:t>
            </a:r>
          </a:p>
          <a:p>
            <a:pPr lvl="1"/>
            <a:r>
              <a:rPr lang="en-CA" sz="2000" dirty="0"/>
              <a:t>Snr. Data Architect/Engineer</a:t>
            </a:r>
          </a:p>
          <a:p>
            <a:pPr lvl="1"/>
            <a:r>
              <a:rPr lang="en-CA" sz="2000" dirty="0"/>
              <a:t>Snr. IoT Consultant</a:t>
            </a:r>
          </a:p>
          <a:p>
            <a:pPr lvl="1"/>
            <a:r>
              <a:rPr lang="en-CA" sz="2000" dirty="0"/>
              <a:t>C# Corner MVP</a:t>
            </a:r>
          </a:p>
          <a:p>
            <a:endParaRPr lang="en-CA" sz="4400" dirty="0"/>
          </a:p>
          <a:p>
            <a:r>
              <a:rPr lang="en-CA" sz="2000" dirty="0"/>
              <a:t>Deepak Kaushik</a:t>
            </a:r>
          </a:p>
          <a:p>
            <a:pPr lvl="1"/>
            <a:r>
              <a:rPr lang="en-CA" sz="2000" dirty="0"/>
              <a:t>Snr. Cloud Architect</a:t>
            </a:r>
          </a:p>
          <a:p>
            <a:pPr lvl="1"/>
            <a:r>
              <a:rPr lang="en-CA" sz="2000" dirty="0"/>
              <a:t>Microsoft MVP</a:t>
            </a:r>
          </a:p>
          <a:p>
            <a:pPr lvl="1"/>
            <a:r>
              <a:rPr lang="en-CA" sz="2000" dirty="0"/>
              <a:t>C# Corner MVP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525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9639D-6AF9-4E73-8972-541B8B00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Five pillars of Azure Well-Architected Framework (AWAF)</a:t>
            </a:r>
          </a:p>
          <a:p>
            <a:r>
              <a:rPr lang="en-US" dirty="0"/>
              <a:t>Principles of “Cost Optimization”</a:t>
            </a:r>
          </a:p>
          <a:p>
            <a:r>
              <a:rPr lang="en-US" strike="sngStrike" dirty="0"/>
              <a:t>List of Cloud resources using KQL and CLI reports for cost optimization</a:t>
            </a:r>
            <a:r>
              <a:rPr lang="en-US" dirty="0"/>
              <a:t>. Extracting Service Inventory</a:t>
            </a:r>
          </a:p>
          <a:p>
            <a:r>
              <a:rPr lang="en-US" dirty="0"/>
              <a:t>Scenario: “</a:t>
            </a:r>
            <a:r>
              <a:rPr lang="en-US" dirty="0" err="1"/>
              <a:t>AppservicePlan</a:t>
            </a:r>
            <a:r>
              <a:rPr lang="en-US" dirty="0"/>
              <a:t>” using Azure CLI</a:t>
            </a:r>
          </a:p>
          <a:p>
            <a:r>
              <a:rPr lang="en-US" dirty="0"/>
              <a:t>Scenario: Under utilize resources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264DD1-9766-4940-BB1A-FEE4CC4B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89D68-D56B-4FCD-AF35-05478DD657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We will be focusing on the above agenda </a:t>
            </a:r>
          </a:p>
        </p:txBody>
      </p:sp>
    </p:spTree>
    <p:extLst>
      <p:ext uri="{BB962C8B-B14F-4D97-AF65-F5344CB8AC3E}">
        <p14:creationId xmlns:p14="http://schemas.microsoft.com/office/powerpoint/2010/main" val="417031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9639D-6AF9-4E73-8972-541B8B00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1,000 + Services (Prod + UAT)</a:t>
            </a:r>
          </a:p>
          <a:p>
            <a:r>
              <a:rPr lang="en-US" dirty="0"/>
              <a:t>300 + Services (Dev)</a:t>
            </a:r>
          </a:p>
          <a:p>
            <a:r>
              <a:rPr lang="en-US" dirty="0"/>
              <a:t>Total coast CAD $1,000,000</a:t>
            </a:r>
          </a:p>
          <a:p>
            <a:r>
              <a:rPr lang="en-US" dirty="0"/>
              <a:t>Saved 40% CAD   $600,000</a:t>
            </a:r>
          </a:p>
          <a:p>
            <a:r>
              <a:rPr lang="en-US" dirty="0"/>
              <a:t>Minimum environmental access</a:t>
            </a:r>
          </a:p>
          <a:p>
            <a:endParaRPr lang="en-US" dirty="0"/>
          </a:p>
          <a:p>
            <a:r>
              <a:rPr lang="en-US" dirty="0"/>
              <a:t>SKU    P2 ($1,597) </a:t>
            </a:r>
            <a:r>
              <a:rPr lang="en-US" dirty="0">
                <a:sym typeface="Wingdings" panose="05000000000000000000" pitchFamily="2" charset="2"/>
              </a:rPr>
              <a:t>--&gt; B1 ($9.90)</a:t>
            </a:r>
            <a:endParaRPr lang="en-US" dirty="0"/>
          </a:p>
          <a:p>
            <a:r>
              <a:rPr lang="en-US" dirty="0"/>
              <a:t>First Day goal… Save 50K or 5%</a:t>
            </a:r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264DD1-9766-4940-BB1A-FEE4CC4B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Saving Plan Scenario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89D68-D56B-4FCD-AF35-05478DD657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CA" dirty="0"/>
              <a:t>You have only one day for evaluation.</a:t>
            </a:r>
          </a:p>
        </p:txBody>
      </p:sp>
    </p:spTree>
    <p:extLst>
      <p:ext uri="{BB962C8B-B14F-4D97-AF65-F5344CB8AC3E}">
        <p14:creationId xmlns:p14="http://schemas.microsoft.com/office/powerpoint/2010/main" val="60663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9639D-6AF9-4E73-8972-541B8B00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AWAF Enables cloud adaptation success</a:t>
            </a:r>
          </a:p>
          <a:p>
            <a:r>
              <a:rPr lang="en-CA" dirty="0"/>
              <a:t>Design, Build, operationalize, Optimize cloud adoptions </a:t>
            </a:r>
          </a:p>
          <a:p>
            <a:endParaRPr lang="en-CA" dirty="0"/>
          </a:p>
          <a:p>
            <a:r>
              <a:rPr lang="en-CA" dirty="0"/>
              <a:t>AWAF is an ecosystem to help you to achieve business objectives</a:t>
            </a:r>
          </a:p>
          <a:p>
            <a:r>
              <a:rPr lang="en-CA" dirty="0"/>
              <a:t>Practices, Assessment, technical guidance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264DD1-9766-4940-BB1A-FEE4CC4BA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66" y="116632"/>
            <a:ext cx="10879578" cy="79208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“Azure Well Architected Framework”?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89D68-D56B-4FCD-AF35-05478DD657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CA" dirty="0"/>
              <a:t>WAF review evaluated work loads and identifies areas to focus on. </a:t>
            </a:r>
          </a:p>
        </p:txBody>
      </p:sp>
    </p:spTree>
    <p:extLst>
      <p:ext uri="{BB962C8B-B14F-4D97-AF65-F5344CB8AC3E}">
        <p14:creationId xmlns:p14="http://schemas.microsoft.com/office/powerpoint/2010/main" val="1046937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9639D-6AF9-4E73-8972-541B8B00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264DD1-9766-4940-BB1A-FEE4CC4B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Five pillars of AWAF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89D68-D56B-4FCD-AF35-05478DD657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CA" dirty="0"/>
              <a:t>Using AWAF before and after a turn key project. (Azure Advisor)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9AAEDCC-EDC4-4F1F-BDE9-47BF62B7F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52773"/>
              </p:ext>
            </p:extLst>
          </p:nvPr>
        </p:nvGraphicFramePr>
        <p:xfrm>
          <a:off x="243091" y="1102296"/>
          <a:ext cx="11613549" cy="4536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470">
                  <a:extLst>
                    <a:ext uri="{9D8B030D-6E8A-4147-A177-3AD203B41FA5}">
                      <a16:colId xmlns:a16="http://schemas.microsoft.com/office/drawing/2014/main" val="3206544359"/>
                    </a:ext>
                  </a:extLst>
                </a:gridCol>
                <a:gridCol w="9721079">
                  <a:extLst>
                    <a:ext uri="{9D8B030D-6E8A-4147-A177-3AD203B41FA5}">
                      <a16:colId xmlns:a16="http://schemas.microsoft.com/office/drawing/2014/main" val="370460428"/>
                    </a:ext>
                  </a:extLst>
                </a:gridCol>
              </a:tblGrid>
              <a:tr h="480336">
                <a:tc>
                  <a:txBody>
                    <a:bodyPr/>
                    <a:lstStyle/>
                    <a:p>
                      <a:r>
                        <a:rPr lang="en-CA" sz="2100" dirty="0"/>
                        <a:t>Pillar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1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59666"/>
                  </a:ext>
                </a:extLst>
              </a:tr>
              <a:tr h="426965">
                <a:tc>
                  <a:txBody>
                    <a:bodyPr/>
                    <a:lstStyle/>
                    <a:p>
                      <a:r>
                        <a:rPr lang="en-CA" sz="1800" dirty="0"/>
                        <a:t>Cost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Managing costs to maximize the value delivered.</a:t>
                      </a:r>
                      <a:endParaRPr lang="en-CA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478792"/>
                  </a:ext>
                </a:extLst>
              </a:tr>
              <a:tr h="1387637">
                <a:tc>
                  <a:txBody>
                    <a:bodyPr/>
                    <a:lstStyle/>
                    <a:p>
                      <a:r>
                        <a:rPr lang="en-CA" sz="1800" dirty="0"/>
                        <a:t>Operational 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Operations processes that keep a system running in production.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Deployments must be reliable and predictable. They should be automated to reduce the chance of human error.</a:t>
                      </a:r>
                      <a:endParaRPr lang="en-CA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844058"/>
                  </a:ext>
                </a:extLst>
              </a:tr>
              <a:tr h="1387637">
                <a:tc>
                  <a:txBody>
                    <a:bodyPr/>
                    <a:lstStyle/>
                    <a:p>
                      <a:r>
                        <a:rPr lang="en-CA" sz="1800" dirty="0"/>
                        <a:t>Performance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ability of a system to adapt to changes in load.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Vertical scaling    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:(scaling 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means increasing the capacity of a resource, 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Horizontal scaling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:(scaling 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is adding new instances of a resource</a:t>
                      </a:r>
                      <a:endParaRPr lang="en-CA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659329"/>
                  </a:ext>
                </a:extLst>
              </a:tr>
              <a:tr h="426965">
                <a:tc>
                  <a:txBody>
                    <a:bodyPr/>
                    <a:lstStyle/>
                    <a:p>
                      <a:r>
                        <a:rPr lang="en-CA" sz="1800" dirty="0"/>
                        <a:t>Reliability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ability of a system to recover from failures and continue to function.</a:t>
                      </a:r>
                      <a:endParaRPr lang="en-CA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51937"/>
                  </a:ext>
                </a:extLst>
              </a:tr>
              <a:tr h="426965">
                <a:tc>
                  <a:txBody>
                    <a:bodyPr/>
                    <a:lstStyle/>
                    <a:p>
                      <a:r>
                        <a:rPr lang="en-CA" sz="1800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Protecting applications and data from threats.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669802"/>
                  </a:ext>
                </a:extLst>
              </a:tr>
            </a:tbl>
          </a:graphicData>
        </a:graphic>
      </p:graphicFrame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01FB2D6-4BA9-4B3E-A909-DBAB85DBB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961694"/>
            <a:ext cx="6840760" cy="493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9639D-6AF9-4E73-8972-541B8B00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Business goals driven, Return on investment (ROI), stay within budget.</a:t>
            </a:r>
          </a:p>
          <a:p>
            <a:endParaRPr lang="en-CA" dirty="0"/>
          </a:p>
          <a:p>
            <a:r>
              <a:rPr lang="en-CA" dirty="0"/>
              <a:t>Keep within the cost</a:t>
            </a:r>
          </a:p>
          <a:p>
            <a:r>
              <a:rPr lang="en-CA" dirty="0"/>
              <a:t>Aim for scalable costs (automatic scaling)</a:t>
            </a:r>
          </a:p>
          <a:p>
            <a:r>
              <a:rPr lang="en-CA" dirty="0"/>
              <a:t>Pay for consumption</a:t>
            </a:r>
          </a:p>
          <a:p>
            <a:r>
              <a:rPr lang="en-CA" dirty="0"/>
              <a:t>Right resources and size</a:t>
            </a:r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264DD1-9766-4940-BB1A-FEE4CC4BA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66" y="116632"/>
            <a:ext cx="10879578" cy="792087"/>
          </a:xfrm>
        </p:spPr>
        <p:txBody>
          <a:bodyPr>
            <a:normAutofit/>
          </a:bodyPr>
          <a:lstStyle/>
          <a:p>
            <a:r>
              <a:rPr lang="en-US" dirty="0"/>
              <a:t>Principles of “Cost Optimization”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89D68-D56B-4FCD-AF35-05478DD657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principles of cost optimization are a series of important considerations that can help achieve both business objectives and cost justification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4133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9639D-6AF9-4E73-8972-541B8B00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PayAsYouGo</a:t>
            </a:r>
            <a:r>
              <a:rPr lang="en-CA" dirty="0"/>
              <a:t>, Reserve instances, Non-profit organization</a:t>
            </a:r>
          </a:p>
          <a:p>
            <a:r>
              <a:rPr lang="en-CA" dirty="0"/>
              <a:t>Benefit of licensing</a:t>
            </a:r>
          </a:p>
          <a:p>
            <a:r>
              <a:rPr lang="en-CA" dirty="0"/>
              <a:t>Right sizing, correct Architecting design (</a:t>
            </a:r>
            <a:r>
              <a:rPr lang="en-CA" b="1" u="sng" dirty="0"/>
              <a:t>Right time</a:t>
            </a:r>
            <a:r>
              <a:rPr lang="en-CA" dirty="0"/>
              <a:t>)</a:t>
            </a:r>
          </a:p>
          <a:p>
            <a:r>
              <a:rPr lang="en-CA" dirty="0"/>
              <a:t>Shutting down services, resizing (Dev, UAT, Prod)</a:t>
            </a:r>
          </a:p>
          <a:p>
            <a:r>
              <a:rPr lang="en-CA" dirty="0"/>
              <a:t>Impacts like lift and shift. ($</a:t>
            </a:r>
            <a:r>
              <a:rPr lang="en-CA" dirty="0">
                <a:sym typeface="Symbol" panose="05050102010706020507" pitchFamily="18" charset="2"/>
              </a:rPr>
              <a:t></a:t>
            </a:r>
            <a:r>
              <a:rPr lang="en-CA" dirty="0"/>
              <a:t>)</a:t>
            </a:r>
          </a:p>
          <a:p>
            <a:r>
              <a:rPr lang="en-CA" dirty="0"/>
              <a:t>Set Targets (Monthly budget), Variance by Teams groups.</a:t>
            </a:r>
          </a:p>
          <a:p>
            <a:r>
              <a:rPr lang="en-CA" dirty="0"/>
              <a:t>Memorize the cost of each service.</a:t>
            </a:r>
          </a:p>
          <a:p>
            <a:r>
              <a:rPr lang="en-CA" dirty="0"/>
              <a:t>Are you doing the right thing?</a:t>
            </a:r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264DD1-9766-4940-BB1A-FEE4CC4BA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66" y="116632"/>
            <a:ext cx="10879578" cy="792087"/>
          </a:xfrm>
        </p:spPr>
        <p:txBody>
          <a:bodyPr>
            <a:normAutofit/>
          </a:bodyPr>
          <a:lstStyle/>
          <a:p>
            <a:r>
              <a:rPr lang="en-US" dirty="0"/>
              <a:t>Cost Optimization Tips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89D68-D56B-4FCD-AF35-05478DD657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CA" dirty="0"/>
              <a:t>Check your cost optimization everyday, measure everyday.</a:t>
            </a:r>
          </a:p>
        </p:txBody>
      </p:sp>
    </p:spTree>
    <p:extLst>
      <p:ext uri="{BB962C8B-B14F-4D97-AF65-F5344CB8AC3E}">
        <p14:creationId xmlns:p14="http://schemas.microsoft.com/office/powerpoint/2010/main" val="2178036645"/>
      </p:ext>
    </p:extLst>
  </p:cSld>
  <p:clrMapOvr>
    <a:masterClrMapping/>
  </p:clrMapOvr>
</p:sld>
</file>

<file path=ppt/theme/theme1.xml><?xml version="1.0" encoding="utf-8"?>
<a:theme xmlns:a="http://schemas.openxmlformats.org/drawingml/2006/main" name="SQL Data Side Inc. (Theme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20509</TotalTime>
  <Words>970</Words>
  <Application>Microsoft Office PowerPoint</Application>
  <PresentationFormat>Widescreen</PresentationFormat>
  <Paragraphs>165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Microsoft YaHei UI</vt:lpstr>
      <vt:lpstr>Arial</vt:lpstr>
      <vt:lpstr>Calibri</vt:lpstr>
      <vt:lpstr>Calibri Light</vt:lpstr>
      <vt:lpstr>SQL Data Side Inc. (Theme)</vt:lpstr>
      <vt:lpstr>PowerPoint Presentation</vt:lpstr>
      <vt:lpstr>Thank you</vt:lpstr>
      <vt:lpstr>PowerPoint Presentation</vt:lpstr>
      <vt:lpstr>Agenda</vt:lpstr>
      <vt:lpstr>Saving Plan Scenario</vt:lpstr>
      <vt:lpstr>What is “Azure Well Architected Framework”?</vt:lpstr>
      <vt:lpstr>Five pillars of AWAF</vt:lpstr>
      <vt:lpstr>Principles of “Cost Optimization”</vt:lpstr>
      <vt:lpstr>Cost Optimization Tips</vt:lpstr>
      <vt:lpstr>AWAF Review (Assess your services)</vt:lpstr>
      <vt:lpstr>AWAF Review (Cost Optimization)</vt:lpstr>
      <vt:lpstr>Cost Optimization Solutions</vt:lpstr>
      <vt:lpstr>Extracting Service Inventory</vt:lpstr>
      <vt:lpstr>Azure App Service Plan</vt:lpstr>
      <vt:lpstr>Saving Plan Scenario</vt:lpstr>
      <vt:lpstr>Under utilize resources</vt:lpstr>
      <vt:lpstr>Thank you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(Shahriar Nikkhah)</dc:creator>
  <cp:lastModifiedBy>Nik - Shahriar Nikkhah</cp:lastModifiedBy>
  <cp:revision>292</cp:revision>
  <dcterms:created xsi:type="dcterms:W3CDTF">2017-05-21T16:34:28Z</dcterms:created>
  <dcterms:modified xsi:type="dcterms:W3CDTF">2021-09-17T14:37:11Z</dcterms:modified>
</cp:coreProperties>
</file>