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40" r:id="rId3"/>
    <p:sldId id="355" r:id="rId4"/>
    <p:sldId id="354" r:id="rId5"/>
    <p:sldId id="353" r:id="rId6"/>
    <p:sldId id="356" r:id="rId7"/>
    <p:sldId id="358" r:id="rId8"/>
    <p:sldId id="347" r:id="rId9"/>
    <p:sldId id="357" r:id="rId10"/>
    <p:sldId id="34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Berry" initials="DB" lastIdx="1" clrIdx="0">
    <p:extLst/>
  </p:cmAuthor>
  <p:cmAuthor id="2" name="Dylan Berry" initials="DB [2]" lastIdx="1" clrIdx="1">
    <p:extLst/>
  </p:cmAuthor>
  <p:cmAuthor id="3" name="Dylan Berry" initials="DB [3]" lastIdx="1" clrIdx="2">
    <p:extLst/>
  </p:cmAuthor>
  <p:cmAuthor id="4" name="Dylan Berry" initials="DB [4]" lastIdx="1" clrIdx="3">
    <p:extLst/>
  </p:cmAuthor>
  <p:cmAuthor id="5" name="Dylan Berry" initials="DB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/>
    <p:restoredTop sz="88668"/>
  </p:normalViewPr>
  <p:slideViewPr>
    <p:cSldViewPr snapToGrid="0" snapToObjects="1">
      <p:cViewPr varScale="1">
        <p:scale>
          <a:sx n="101" d="100"/>
          <a:sy n="101" d="100"/>
        </p:scale>
        <p:origin x="208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54DF-74C0-E146-BAD7-48563FFA43F1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2F2D2-68CD-A44C-B834-D97B080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 Offline Client Data Compliance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7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6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83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1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6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 sz="1100"/>
            </a:lvl1pPr>
          </a:lstStyle>
          <a:p>
            <a:fld id="{18C79C5D-2A6F-F04D-97DA-BEF2467B64E4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 sz="3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ielCauser" TargetMode="External"/><Relationship Id="rId4" Type="http://schemas.openxmlformats.org/officeDocument/2006/relationships/hyperlink" Target="https://twitter.com/danielcaus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Toronto Mobile .NET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SqLite</a:t>
            </a:r>
            <a:r>
              <a:rPr lang="en-CA" dirty="0"/>
              <a:t> Challenges – Starting up data in your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48" y="2874015"/>
            <a:ext cx="886653" cy="15461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001" y="582388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19, 2019</a:t>
            </a:r>
          </a:p>
        </p:txBody>
      </p:sp>
    </p:spTree>
    <p:extLst>
      <p:ext uri="{BB962C8B-B14F-4D97-AF65-F5344CB8AC3E}">
        <p14:creationId xmlns:p14="http://schemas.microsoft.com/office/powerpoint/2010/main" val="193967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DA8F2-2D3F-8346-B61B-A67DEF5C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55893" cy="3710162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3"/>
              </a:rPr>
              <a:t>https://www.sqlite.org/index.html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https://twitter.com/danielcauser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https://github.com/DanielCauser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613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Daniel John Causer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496488" cy="3636511"/>
          </a:xfrm>
        </p:spPr>
        <p:txBody>
          <a:bodyPr>
            <a:noAutofit/>
          </a:bodyPr>
          <a:lstStyle/>
          <a:p>
            <a:r>
              <a:rPr lang="en-US" sz="2400" dirty="0"/>
              <a:t>8 Years Professional Development experience</a:t>
            </a:r>
          </a:p>
          <a:p>
            <a:r>
              <a:rPr lang="en-US" sz="2400" dirty="0"/>
              <a:t>Mobile Developer @ BSI Labs</a:t>
            </a:r>
          </a:p>
          <a:p>
            <a:r>
              <a:rPr lang="en-US" sz="2400" dirty="0"/>
              <a:t>Planet Xamarin Community Author</a:t>
            </a:r>
          </a:p>
          <a:p>
            <a:r>
              <a:rPr lang="en-US" sz="2400" dirty="0"/>
              <a:t>Xamarin Certified Developer</a:t>
            </a:r>
          </a:p>
          <a:p>
            <a:r>
              <a:rPr lang="en-US" sz="2400" dirty="0"/>
              <a:t>3 Years Mobile Development experience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danielcauser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549F9-A060-644A-851A-D83A29A3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405" y="2869406"/>
            <a:ext cx="1521534" cy="1527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10FAC-6522-7543-AFD9-949D8765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56" y="4895264"/>
            <a:ext cx="3046632" cy="10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1" y="440326"/>
            <a:ext cx="10571998" cy="97045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SqLite</a:t>
            </a:r>
            <a:r>
              <a:rPr lang="en-US" dirty="0"/>
              <a:t>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AD6D95-4EB7-6649-ABB6-86003EA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55893" cy="3710162"/>
          </a:xfrm>
        </p:spPr>
        <p:txBody>
          <a:bodyPr>
            <a:noAutofit/>
          </a:bodyPr>
          <a:lstStyle/>
          <a:p>
            <a:r>
              <a:rPr lang="en-US" sz="2400" dirty="0"/>
              <a:t>Most used Db Engine in the world.</a:t>
            </a:r>
          </a:p>
          <a:p>
            <a:r>
              <a:rPr lang="en-US" sz="2400" dirty="0"/>
              <a:t>Cross platform and Open source.</a:t>
            </a:r>
          </a:p>
          <a:p>
            <a:r>
              <a:rPr lang="en-US" sz="2400" dirty="0"/>
              <a:t>There are over 1 Trillion </a:t>
            </a:r>
            <a:r>
              <a:rPr lang="en-US" sz="2400" dirty="0" err="1"/>
              <a:t>SqLite</a:t>
            </a:r>
            <a:r>
              <a:rPr lang="en-US" sz="2400" dirty="0"/>
              <a:t> </a:t>
            </a:r>
            <a:r>
              <a:rPr lang="en-US" sz="2400" dirty="0" err="1"/>
              <a:t>dbs</a:t>
            </a:r>
            <a:r>
              <a:rPr lang="en-US" sz="2400" dirty="0"/>
              <a:t> in active use. </a:t>
            </a:r>
          </a:p>
          <a:p>
            <a:r>
              <a:rPr lang="en-US" sz="2400" dirty="0"/>
              <a:t>Main option for Client applications ( Android, iOS )</a:t>
            </a:r>
          </a:p>
        </p:txBody>
      </p:sp>
    </p:spTree>
    <p:extLst>
      <p:ext uri="{BB962C8B-B14F-4D97-AF65-F5344CB8AC3E}">
        <p14:creationId xmlns:p14="http://schemas.microsoft.com/office/powerpoint/2010/main" val="5964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1" y="440326"/>
            <a:ext cx="10571998" cy="970450"/>
          </a:xfrm>
        </p:spPr>
        <p:txBody>
          <a:bodyPr/>
          <a:lstStyle/>
          <a:p>
            <a:r>
              <a:rPr lang="en-US" dirty="0"/>
              <a:t>Starting up data?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AD6D95-4EB7-6649-ABB6-86003EA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55893" cy="3710162"/>
          </a:xfrm>
        </p:spPr>
        <p:txBody>
          <a:bodyPr>
            <a:noAutofit/>
          </a:bodyPr>
          <a:lstStyle/>
          <a:p>
            <a:r>
              <a:rPr lang="en-US" sz="2400" dirty="0"/>
              <a:t>Fetching all of the use’s data.</a:t>
            </a:r>
          </a:p>
          <a:p>
            <a:r>
              <a:rPr lang="en-US" sz="2400" dirty="0"/>
              <a:t>User experience first time using the app (Needs to be performant).</a:t>
            </a:r>
          </a:p>
          <a:p>
            <a:r>
              <a:rPr lang="en-US" sz="2400" dirty="0"/>
              <a:t>Big data schemas ( Lists of lists of lists ).</a:t>
            </a:r>
          </a:p>
          <a:p>
            <a:r>
              <a:rPr lang="en-US" sz="2400" dirty="0"/>
              <a:t>Master Tables – usually big (Countries, Products…).</a:t>
            </a:r>
          </a:p>
        </p:txBody>
      </p:sp>
    </p:spTree>
    <p:extLst>
      <p:ext uri="{BB962C8B-B14F-4D97-AF65-F5344CB8AC3E}">
        <p14:creationId xmlns:p14="http://schemas.microsoft.com/office/powerpoint/2010/main" val="422925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A725-3114-CA4E-86A7-4F08C8CD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Process 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04698-7317-2141-BC1F-822980056EC4}"/>
              </a:ext>
            </a:extLst>
          </p:cNvPr>
          <p:cNvGrpSpPr/>
          <p:nvPr/>
        </p:nvGrpSpPr>
        <p:grpSpPr>
          <a:xfrm>
            <a:off x="1855469" y="1988820"/>
            <a:ext cx="8481060" cy="4447315"/>
            <a:chOff x="376271" y="1086082"/>
            <a:chExt cx="8188021" cy="44064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AC72CC-1FBC-4744-9EFE-88FA0CB6972B}"/>
                </a:ext>
              </a:extLst>
            </p:cNvPr>
            <p:cNvSpPr/>
            <p:nvPr/>
          </p:nvSpPr>
          <p:spPr>
            <a:xfrm>
              <a:off x="5110487" y="3796178"/>
              <a:ext cx="920457" cy="92069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8759C4-9F73-1145-8681-6374DF66A074}"/>
                </a:ext>
              </a:extLst>
            </p:cNvPr>
            <p:cNvSpPr/>
            <p:nvPr/>
          </p:nvSpPr>
          <p:spPr>
            <a:xfrm>
              <a:off x="2899604" y="1728962"/>
              <a:ext cx="920457" cy="920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D939C0C-8F76-164D-A40A-30B31E360D47}"/>
                </a:ext>
              </a:extLst>
            </p:cNvPr>
            <p:cNvSpPr/>
            <p:nvPr/>
          </p:nvSpPr>
          <p:spPr>
            <a:xfrm>
              <a:off x="7342124" y="1689752"/>
              <a:ext cx="920457" cy="92069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4E541F4-E6C5-C94C-90D4-2B00706EDD74}"/>
                </a:ext>
              </a:extLst>
            </p:cNvPr>
            <p:cNvSpPr/>
            <p:nvPr/>
          </p:nvSpPr>
          <p:spPr>
            <a:xfrm>
              <a:off x="690978" y="1687676"/>
              <a:ext cx="920457" cy="9206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BABE75-E845-2240-B452-958A612D5BA3}"/>
                </a:ext>
              </a:extLst>
            </p:cNvPr>
            <p:cNvSpPr txBox="1"/>
            <p:nvPr/>
          </p:nvSpPr>
          <p:spPr>
            <a:xfrm>
              <a:off x="376271" y="2667530"/>
              <a:ext cx="1459387" cy="676995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cs typeface="Lato Regular"/>
                </a:rPr>
                <a:t>Db Requested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824BAB-AB8B-2240-AC92-BDBC5DCD4B90}"/>
                </a:ext>
              </a:extLst>
            </p:cNvPr>
            <p:cNvSpPr txBox="1"/>
            <p:nvPr/>
          </p:nvSpPr>
          <p:spPr>
            <a:xfrm>
              <a:off x="2722238" y="2770434"/>
              <a:ext cx="1289303" cy="461552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API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E74E82-62D4-C24C-A626-50E93BEE9D3B}"/>
                </a:ext>
              </a:extLst>
            </p:cNvPr>
            <p:cNvSpPr txBox="1"/>
            <p:nvPr/>
          </p:nvSpPr>
          <p:spPr>
            <a:xfrm>
              <a:off x="4871344" y="4702395"/>
              <a:ext cx="1409481" cy="676995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Download </a:t>
              </a:r>
              <a:r>
                <a:rPr lang="en-US" sz="1400" b="1" dirty="0" err="1">
                  <a:latin typeface="+mj-lt"/>
                </a:rPr>
                <a:t>SqLite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D8F76C-1FE6-884E-A917-CEEF7811081C}"/>
                </a:ext>
              </a:extLst>
            </p:cNvPr>
            <p:cNvSpPr txBox="1"/>
            <p:nvPr/>
          </p:nvSpPr>
          <p:spPr>
            <a:xfrm>
              <a:off x="7029834" y="1086082"/>
              <a:ext cx="1534458" cy="676995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 err="1">
                  <a:latin typeface="+mj-lt"/>
                </a:rPr>
                <a:t>Sqlite</a:t>
              </a:r>
              <a:r>
                <a:rPr lang="en-US" sz="1400" b="1" dirty="0">
                  <a:latin typeface="+mj-lt"/>
                </a:rPr>
                <a:t> Generation</a:t>
              </a:r>
            </a:p>
          </p:txBody>
        </p:sp>
        <p:sp>
          <p:nvSpPr>
            <p:cNvPr id="15" name="Freeform 218">
              <a:extLst>
                <a:ext uri="{FF2B5EF4-FFF2-40B4-BE49-F238E27FC236}">
                  <a16:creationId xmlns:a16="http://schemas.microsoft.com/office/drawing/2014/main" id="{E932C9D6-5465-E04C-8BB6-BFF015DE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84" y="1865931"/>
              <a:ext cx="326142" cy="562423"/>
            </a:xfrm>
            <a:custGeom>
              <a:avLst/>
              <a:gdLst>
                <a:gd name="T0" fmla="*/ 791 w 896"/>
                <a:gd name="T1" fmla="*/ 0 h 1564"/>
                <a:gd name="T2" fmla="*/ 104 w 896"/>
                <a:gd name="T3" fmla="*/ 0 h 1564"/>
                <a:gd name="T4" fmla="*/ 0 w 896"/>
                <a:gd name="T5" fmla="*/ 115 h 1564"/>
                <a:gd name="T6" fmla="*/ 0 w 896"/>
                <a:gd name="T7" fmla="*/ 1458 h 1564"/>
                <a:gd name="T8" fmla="*/ 104 w 896"/>
                <a:gd name="T9" fmla="*/ 1563 h 1564"/>
                <a:gd name="T10" fmla="*/ 791 w 896"/>
                <a:gd name="T11" fmla="*/ 1563 h 1564"/>
                <a:gd name="T12" fmla="*/ 895 w 896"/>
                <a:gd name="T13" fmla="*/ 1458 h 1564"/>
                <a:gd name="T14" fmla="*/ 895 w 896"/>
                <a:gd name="T15" fmla="*/ 115 h 1564"/>
                <a:gd name="T16" fmla="*/ 791 w 896"/>
                <a:gd name="T17" fmla="*/ 0 h 1564"/>
                <a:gd name="T18" fmla="*/ 333 w 896"/>
                <a:gd name="T19" fmla="*/ 84 h 1564"/>
                <a:gd name="T20" fmla="*/ 562 w 896"/>
                <a:gd name="T21" fmla="*/ 84 h 1564"/>
                <a:gd name="T22" fmla="*/ 572 w 896"/>
                <a:gd name="T23" fmla="*/ 94 h 1564"/>
                <a:gd name="T24" fmla="*/ 562 w 896"/>
                <a:gd name="T25" fmla="*/ 105 h 1564"/>
                <a:gd name="T26" fmla="*/ 333 w 896"/>
                <a:gd name="T27" fmla="*/ 105 h 1564"/>
                <a:gd name="T28" fmla="*/ 322 w 896"/>
                <a:gd name="T29" fmla="*/ 94 h 1564"/>
                <a:gd name="T30" fmla="*/ 333 w 896"/>
                <a:gd name="T31" fmla="*/ 84 h 1564"/>
                <a:gd name="T32" fmla="*/ 447 w 896"/>
                <a:gd name="T33" fmla="*/ 1511 h 1564"/>
                <a:gd name="T34" fmla="*/ 395 w 896"/>
                <a:gd name="T35" fmla="*/ 1458 h 1564"/>
                <a:gd name="T36" fmla="*/ 447 w 896"/>
                <a:gd name="T37" fmla="*/ 1406 h 1564"/>
                <a:gd name="T38" fmla="*/ 499 w 896"/>
                <a:gd name="T39" fmla="*/ 1458 h 1564"/>
                <a:gd name="T40" fmla="*/ 447 w 896"/>
                <a:gd name="T41" fmla="*/ 1511 h 1564"/>
                <a:gd name="T42" fmla="*/ 822 w 896"/>
                <a:gd name="T43" fmla="*/ 1365 h 1564"/>
                <a:gd name="T44" fmla="*/ 73 w 896"/>
                <a:gd name="T45" fmla="*/ 1365 h 1564"/>
                <a:gd name="T46" fmla="*/ 73 w 896"/>
                <a:gd name="T47" fmla="*/ 167 h 1564"/>
                <a:gd name="T48" fmla="*/ 822 w 896"/>
                <a:gd name="T49" fmla="*/ 167 h 1564"/>
                <a:gd name="T50" fmla="*/ 822 w 896"/>
                <a:gd name="T51" fmla="*/ 1365 h 1564"/>
                <a:gd name="T52" fmla="*/ 822 w 896"/>
                <a:gd name="T53" fmla="*/ 1365 h 1564"/>
                <a:gd name="T54" fmla="*/ 822 w 896"/>
                <a:gd name="T55" fmla="*/ 1365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6" h="1564">
                  <a:moveTo>
                    <a:pt x="791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1" y="0"/>
                    <a:pt x="0" y="53"/>
                    <a:pt x="0" y="115"/>
                  </a:cubicBezTo>
                  <a:cubicBezTo>
                    <a:pt x="0" y="1458"/>
                    <a:pt x="0" y="1458"/>
                    <a:pt x="0" y="1458"/>
                  </a:cubicBezTo>
                  <a:cubicBezTo>
                    <a:pt x="0" y="1511"/>
                    <a:pt x="41" y="1563"/>
                    <a:pt x="104" y="1563"/>
                  </a:cubicBezTo>
                  <a:cubicBezTo>
                    <a:pt x="791" y="1563"/>
                    <a:pt x="791" y="1563"/>
                    <a:pt x="791" y="1563"/>
                  </a:cubicBezTo>
                  <a:cubicBezTo>
                    <a:pt x="853" y="1563"/>
                    <a:pt x="895" y="1511"/>
                    <a:pt x="895" y="1458"/>
                  </a:cubicBezTo>
                  <a:cubicBezTo>
                    <a:pt x="895" y="115"/>
                    <a:pt x="895" y="115"/>
                    <a:pt x="895" y="115"/>
                  </a:cubicBezTo>
                  <a:cubicBezTo>
                    <a:pt x="895" y="53"/>
                    <a:pt x="853" y="0"/>
                    <a:pt x="791" y="0"/>
                  </a:cubicBezTo>
                  <a:close/>
                  <a:moveTo>
                    <a:pt x="333" y="84"/>
                  </a:moveTo>
                  <a:cubicBezTo>
                    <a:pt x="562" y="84"/>
                    <a:pt x="562" y="84"/>
                    <a:pt x="562" y="84"/>
                  </a:cubicBezTo>
                  <a:cubicBezTo>
                    <a:pt x="562" y="84"/>
                    <a:pt x="572" y="84"/>
                    <a:pt x="572" y="94"/>
                  </a:cubicBezTo>
                  <a:cubicBezTo>
                    <a:pt x="572" y="105"/>
                    <a:pt x="562" y="105"/>
                    <a:pt x="562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3" y="105"/>
                    <a:pt x="322" y="105"/>
                    <a:pt x="322" y="94"/>
                  </a:cubicBezTo>
                  <a:cubicBezTo>
                    <a:pt x="322" y="84"/>
                    <a:pt x="333" y="84"/>
                    <a:pt x="333" y="84"/>
                  </a:cubicBezTo>
                  <a:close/>
                  <a:moveTo>
                    <a:pt x="447" y="1511"/>
                  </a:moveTo>
                  <a:cubicBezTo>
                    <a:pt x="416" y="1511"/>
                    <a:pt x="395" y="1490"/>
                    <a:pt x="395" y="1458"/>
                  </a:cubicBezTo>
                  <a:cubicBezTo>
                    <a:pt x="395" y="1427"/>
                    <a:pt x="416" y="1406"/>
                    <a:pt x="447" y="1406"/>
                  </a:cubicBezTo>
                  <a:cubicBezTo>
                    <a:pt x="478" y="1406"/>
                    <a:pt x="499" y="1427"/>
                    <a:pt x="499" y="1458"/>
                  </a:cubicBezTo>
                  <a:cubicBezTo>
                    <a:pt x="499" y="1490"/>
                    <a:pt x="478" y="1511"/>
                    <a:pt x="447" y="1511"/>
                  </a:cubicBezTo>
                  <a:close/>
                  <a:moveTo>
                    <a:pt x="822" y="1365"/>
                  </a:moveTo>
                  <a:cubicBezTo>
                    <a:pt x="73" y="1365"/>
                    <a:pt x="73" y="1365"/>
                    <a:pt x="73" y="1365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822" y="167"/>
                    <a:pt x="822" y="167"/>
                    <a:pt x="822" y="167"/>
                  </a:cubicBezTo>
                  <a:lnTo>
                    <a:pt x="822" y="1365"/>
                  </a:lnTo>
                  <a:close/>
                  <a:moveTo>
                    <a:pt x="822" y="1365"/>
                  </a:moveTo>
                  <a:lnTo>
                    <a:pt x="822" y="13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r>
                <a:rPr lang="en-US" dirty="0"/>
                <a:t>					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7546F401-CE5D-8B4B-B545-04BDDD6567CA}"/>
                </a:ext>
              </a:extLst>
            </p:cNvPr>
            <p:cNvSpPr/>
            <p:nvPr/>
          </p:nvSpPr>
          <p:spPr>
            <a:xfrm rot="10800000">
              <a:off x="1781186" y="1942811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E4C5CFA2-5F58-F24C-8DDB-D21631C4FF48}"/>
                </a:ext>
              </a:extLst>
            </p:cNvPr>
            <p:cNvSpPr/>
            <p:nvPr/>
          </p:nvSpPr>
          <p:spPr>
            <a:xfrm>
              <a:off x="3050224" y="1942811"/>
              <a:ext cx="582862" cy="488893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Download from cloud">
              <a:extLst>
                <a:ext uri="{FF2B5EF4-FFF2-40B4-BE49-F238E27FC236}">
                  <a16:creationId xmlns:a16="http://schemas.microsoft.com/office/drawing/2014/main" id="{79B523E0-758A-1149-BF7D-C8B9157C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13951" y="3877698"/>
              <a:ext cx="747470" cy="747470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4A6504-52CE-C841-91EC-CEC5986A8655}"/>
                </a:ext>
              </a:extLst>
            </p:cNvPr>
            <p:cNvSpPr/>
            <p:nvPr/>
          </p:nvSpPr>
          <p:spPr>
            <a:xfrm>
              <a:off x="7269221" y="3791085"/>
              <a:ext cx="920457" cy="9206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218">
              <a:extLst>
                <a:ext uri="{FF2B5EF4-FFF2-40B4-BE49-F238E27FC236}">
                  <a16:creationId xmlns:a16="http://schemas.microsoft.com/office/drawing/2014/main" id="{D1EA2A1C-6055-5B4D-86FD-B8503FC82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378" y="3965243"/>
              <a:ext cx="326142" cy="562423"/>
            </a:xfrm>
            <a:custGeom>
              <a:avLst/>
              <a:gdLst>
                <a:gd name="T0" fmla="*/ 791 w 896"/>
                <a:gd name="T1" fmla="*/ 0 h 1564"/>
                <a:gd name="T2" fmla="*/ 104 w 896"/>
                <a:gd name="T3" fmla="*/ 0 h 1564"/>
                <a:gd name="T4" fmla="*/ 0 w 896"/>
                <a:gd name="T5" fmla="*/ 115 h 1564"/>
                <a:gd name="T6" fmla="*/ 0 w 896"/>
                <a:gd name="T7" fmla="*/ 1458 h 1564"/>
                <a:gd name="T8" fmla="*/ 104 w 896"/>
                <a:gd name="T9" fmla="*/ 1563 h 1564"/>
                <a:gd name="T10" fmla="*/ 791 w 896"/>
                <a:gd name="T11" fmla="*/ 1563 h 1564"/>
                <a:gd name="T12" fmla="*/ 895 w 896"/>
                <a:gd name="T13" fmla="*/ 1458 h 1564"/>
                <a:gd name="T14" fmla="*/ 895 w 896"/>
                <a:gd name="T15" fmla="*/ 115 h 1564"/>
                <a:gd name="T16" fmla="*/ 791 w 896"/>
                <a:gd name="T17" fmla="*/ 0 h 1564"/>
                <a:gd name="T18" fmla="*/ 333 w 896"/>
                <a:gd name="T19" fmla="*/ 84 h 1564"/>
                <a:gd name="T20" fmla="*/ 562 w 896"/>
                <a:gd name="T21" fmla="*/ 84 h 1564"/>
                <a:gd name="T22" fmla="*/ 572 w 896"/>
                <a:gd name="T23" fmla="*/ 94 h 1564"/>
                <a:gd name="T24" fmla="*/ 562 w 896"/>
                <a:gd name="T25" fmla="*/ 105 h 1564"/>
                <a:gd name="T26" fmla="*/ 333 w 896"/>
                <a:gd name="T27" fmla="*/ 105 h 1564"/>
                <a:gd name="T28" fmla="*/ 322 w 896"/>
                <a:gd name="T29" fmla="*/ 94 h 1564"/>
                <a:gd name="T30" fmla="*/ 333 w 896"/>
                <a:gd name="T31" fmla="*/ 84 h 1564"/>
                <a:gd name="T32" fmla="*/ 447 w 896"/>
                <a:gd name="T33" fmla="*/ 1511 h 1564"/>
                <a:gd name="T34" fmla="*/ 395 w 896"/>
                <a:gd name="T35" fmla="*/ 1458 h 1564"/>
                <a:gd name="T36" fmla="*/ 447 w 896"/>
                <a:gd name="T37" fmla="*/ 1406 h 1564"/>
                <a:gd name="T38" fmla="*/ 499 w 896"/>
                <a:gd name="T39" fmla="*/ 1458 h 1564"/>
                <a:gd name="T40" fmla="*/ 447 w 896"/>
                <a:gd name="T41" fmla="*/ 1511 h 1564"/>
                <a:gd name="T42" fmla="*/ 822 w 896"/>
                <a:gd name="T43" fmla="*/ 1365 h 1564"/>
                <a:gd name="T44" fmla="*/ 73 w 896"/>
                <a:gd name="T45" fmla="*/ 1365 h 1564"/>
                <a:gd name="T46" fmla="*/ 73 w 896"/>
                <a:gd name="T47" fmla="*/ 167 h 1564"/>
                <a:gd name="T48" fmla="*/ 822 w 896"/>
                <a:gd name="T49" fmla="*/ 167 h 1564"/>
                <a:gd name="T50" fmla="*/ 822 w 896"/>
                <a:gd name="T51" fmla="*/ 1365 h 1564"/>
                <a:gd name="T52" fmla="*/ 822 w 896"/>
                <a:gd name="T53" fmla="*/ 1365 h 1564"/>
                <a:gd name="T54" fmla="*/ 822 w 896"/>
                <a:gd name="T55" fmla="*/ 1365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6" h="1564">
                  <a:moveTo>
                    <a:pt x="791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1" y="0"/>
                    <a:pt x="0" y="53"/>
                    <a:pt x="0" y="115"/>
                  </a:cubicBezTo>
                  <a:cubicBezTo>
                    <a:pt x="0" y="1458"/>
                    <a:pt x="0" y="1458"/>
                    <a:pt x="0" y="1458"/>
                  </a:cubicBezTo>
                  <a:cubicBezTo>
                    <a:pt x="0" y="1511"/>
                    <a:pt x="41" y="1563"/>
                    <a:pt x="104" y="1563"/>
                  </a:cubicBezTo>
                  <a:cubicBezTo>
                    <a:pt x="791" y="1563"/>
                    <a:pt x="791" y="1563"/>
                    <a:pt x="791" y="1563"/>
                  </a:cubicBezTo>
                  <a:cubicBezTo>
                    <a:pt x="853" y="1563"/>
                    <a:pt x="895" y="1511"/>
                    <a:pt x="895" y="1458"/>
                  </a:cubicBezTo>
                  <a:cubicBezTo>
                    <a:pt x="895" y="115"/>
                    <a:pt x="895" y="115"/>
                    <a:pt x="895" y="115"/>
                  </a:cubicBezTo>
                  <a:cubicBezTo>
                    <a:pt x="895" y="53"/>
                    <a:pt x="853" y="0"/>
                    <a:pt x="791" y="0"/>
                  </a:cubicBezTo>
                  <a:close/>
                  <a:moveTo>
                    <a:pt x="333" y="84"/>
                  </a:moveTo>
                  <a:cubicBezTo>
                    <a:pt x="562" y="84"/>
                    <a:pt x="562" y="84"/>
                    <a:pt x="562" y="84"/>
                  </a:cubicBezTo>
                  <a:cubicBezTo>
                    <a:pt x="562" y="84"/>
                    <a:pt x="572" y="84"/>
                    <a:pt x="572" y="94"/>
                  </a:cubicBezTo>
                  <a:cubicBezTo>
                    <a:pt x="572" y="105"/>
                    <a:pt x="562" y="105"/>
                    <a:pt x="562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3" y="105"/>
                    <a:pt x="322" y="105"/>
                    <a:pt x="322" y="94"/>
                  </a:cubicBezTo>
                  <a:cubicBezTo>
                    <a:pt x="322" y="84"/>
                    <a:pt x="333" y="84"/>
                    <a:pt x="333" y="84"/>
                  </a:cubicBezTo>
                  <a:close/>
                  <a:moveTo>
                    <a:pt x="447" y="1511"/>
                  </a:moveTo>
                  <a:cubicBezTo>
                    <a:pt x="416" y="1511"/>
                    <a:pt x="395" y="1490"/>
                    <a:pt x="395" y="1458"/>
                  </a:cubicBezTo>
                  <a:cubicBezTo>
                    <a:pt x="395" y="1427"/>
                    <a:pt x="416" y="1406"/>
                    <a:pt x="447" y="1406"/>
                  </a:cubicBezTo>
                  <a:cubicBezTo>
                    <a:pt x="478" y="1406"/>
                    <a:pt x="499" y="1427"/>
                    <a:pt x="499" y="1458"/>
                  </a:cubicBezTo>
                  <a:cubicBezTo>
                    <a:pt x="499" y="1490"/>
                    <a:pt x="478" y="1511"/>
                    <a:pt x="447" y="1511"/>
                  </a:cubicBezTo>
                  <a:close/>
                  <a:moveTo>
                    <a:pt x="822" y="1365"/>
                  </a:moveTo>
                  <a:cubicBezTo>
                    <a:pt x="73" y="1365"/>
                    <a:pt x="73" y="1365"/>
                    <a:pt x="73" y="1365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822" y="167"/>
                    <a:pt x="822" y="167"/>
                    <a:pt x="822" y="167"/>
                  </a:cubicBezTo>
                  <a:lnTo>
                    <a:pt x="822" y="1365"/>
                  </a:lnTo>
                  <a:close/>
                  <a:moveTo>
                    <a:pt x="822" y="1365"/>
                  </a:moveTo>
                  <a:lnTo>
                    <a:pt x="822" y="13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r>
                <a:rPr lang="en-US" dirty="0"/>
                <a:t>					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20AB80-51DA-5749-BAFB-1DE24F1066BB}"/>
                </a:ext>
              </a:extLst>
            </p:cNvPr>
            <p:cNvSpPr txBox="1"/>
            <p:nvPr/>
          </p:nvSpPr>
          <p:spPr>
            <a:xfrm>
              <a:off x="7067371" y="4600081"/>
              <a:ext cx="1459387" cy="892439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Proceeds to Home Page</a:t>
              </a:r>
            </a:p>
          </p:txBody>
        </p:sp>
        <p:sp>
          <p:nvSpPr>
            <p:cNvPr id="22" name="Left Arrow 21">
              <a:extLst>
                <a:ext uri="{FF2B5EF4-FFF2-40B4-BE49-F238E27FC236}">
                  <a16:creationId xmlns:a16="http://schemas.microsoft.com/office/drawing/2014/main" id="{6E0F8478-01CA-8247-BE05-DE0A469613B2}"/>
                </a:ext>
              </a:extLst>
            </p:cNvPr>
            <p:cNvSpPr/>
            <p:nvPr/>
          </p:nvSpPr>
          <p:spPr>
            <a:xfrm rot="10800000">
              <a:off x="6160879" y="3998895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288A23F8-838B-9044-822E-E285618B2B68}"/>
                </a:ext>
              </a:extLst>
            </p:cNvPr>
            <p:cNvSpPr/>
            <p:nvPr/>
          </p:nvSpPr>
          <p:spPr>
            <a:xfrm rot="16200000">
              <a:off x="5072107" y="2992316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Arrow 23">
              <a:extLst>
                <a:ext uri="{FF2B5EF4-FFF2-40B4-BE49-F238E27FC236}">
                  <a16:creationId xmlns:a16="http://schemas.microsoft.com/office/drawing/2014/main" id="{031FD5C6-BCC2-5A45-9C58-F3012066C573}"/>
                </a:ext>
              </a:extLst>
            </p:cNvPr>
            <p:cNvSpPr/>
            <p:nvPr/>
          </p:nvSpPr>
          <p:spPr>
            <a:xfrm rot="10800000">
              <a:off x="6158122" y="1942811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ADEB68-530E-1C47-A146-B771CD7DC687}"/>
                </a:ext>
              </a:extLst>
            </p:cNvPr>
            <p:cNvSpPr/>
            <p:nvPr/>
          </p:nvSpPr>
          <p:spPr>
            <a:xfrm>
              <a:off x="5103384" y="1725725"/>
              <a:ext cx="920457" cy="92069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550A4D-92B8-5846-B9D5-8B3888D92FCA}"/>
                </a:ext>
              </a:extLst>
            </p:cNvPr>
            <p:cNvSpPr txBox="1"/>
            <p:nvPr/>
          </p:nvSpPr>
          <p:spPr>
            <a:xfrm>
              <a:off x="4900183" y="1843989"/>
              <a:ext cx="1322256" cy="676995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 err="1">
                  <a:latin typeface="+mj-lt"/>
                </a:rPr>
                <a:t>SqLite</a:t>
              </a:r>
              <a:r>
                <a:rPr lang="en-US" sz="1400" b="1" dirty="0">
                  <a:solidFill>
                    <a:schemeClr val="bg1"/>
                  </a:solidFill>
                  <a:latin typeface="+mj-lt"/>
                  <a:cs typeface="Lato Regular"/>
                </a:rPr>
                <a:t> </a:t>
              </a:r>
              <a:r>
                <a:rPr lang="en-US" sz="1400" b="1" dirty="0">
                  <a:latin typeface="+mj-lt"/>
                </a:rPr>
                <a:t>Exists?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2EC96F54-E559-0347-8FAE-C46BC95E25AF}"/>
                </a:ext>
              </a:extLst>
            </p:cNvPr>
            <p:cNvSpPr/>
            <p:nvPr/>
          </p:nvSpPr>
          <p:spPr>
            <a:xfrm rot="10800000">
              <a:off x="3976377" y="1946499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Gears">
              <a:extLst>
                <a:ext uri="{FF2B5EF4-FFF2-40B4-BE49-F238E27FC236}">
                  <a16:creationId xmlns:a16="http://schemas.microsoft.com/office/drawing/2014/main" id="{9C40CC80-C7CB-4147-BACE-F9C5D6099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71276" y="1821354"/>
              <a:ext cx="651575" cy="651575"/>
            </a:xfrm>
            <a:prstGeom prst="rect">
              <a:avLst/>
            </a:prstGeom>
          </p:spPr>
        </p:pic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192B108C-FECD-6C4F-9D4A-5574BFBE5305}"/>
                </a:ext>
              </a:extLst>
            </p:cNvPr>
            <p:cNvSpPr/>
            <p:nvPr/>
          </p:nvSpPr>
          <p:spPr>
            <a:xfrm rot="19538126">
              <a:off x="6035693" y="3008375"/>
              <a:ext cx="1512901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68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A725-3114-CA4E-86A7-4F08C8CD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</a:t>
            </a:r>
            <a:r>
              <a:rPr lang="en-US" dirty="0"/>
              <a:t> Generation Overview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73C6AD-8838-9A4F-854C-EA6B65C40748}"/>
              </a:ext>
            </a:extLst>
          </p:cNvPr>
          <p:cNvGrpSpPr/>
          <p:nvPr/>
        </p:nvGrpSpPr>
        <p:grpSpPr>
          <a:xfrm>
            <a:off x="810000" y="2488383"/>
            <a:ext cx="10921008" cy="3938582"/>
            <a:chOff x="99881" y="1753500"/>
            <a:chExt cx="10921008" cy="393858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B64010F-EEA1-A845-A532-080AD148E275}"/>
                </a:ext>
              </a:extLst>
            </p:cNvPr>
            <p:cNvSpPr/>
            <p:nvPr/>
          </p:nvSpPr>
          <p:spPr>
            <a:xfrm>
              <a:off x="9016065" y="1753500"/>
              <a:ext cx="920457" cy="92069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2444BD-1D61-EA4D-B9A7-E63BFBA2BC6A}"/>
                </a:ext>
              </a:extLst>
            </p:cNvPr>
            <p:cNvSpPr txBox="1"/>
            <p:nvPr/>
          </p:nvSpPr>
          <p:spPr>
            <a:xfrm>
              <a:off x="8390710" y="2672454"/>
              <a:ext cx="2171164" cy="1107883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rgbClr val="1E2731"/>
                  </a:solidFill>
                  <a:latin typeface="+mj-lt"/>
                  <a:cs typeface="Lato Regular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cs typeface="+mn-cs"/>
                </a:rPr>
                <a:t>Create tables and Insert into </a:t>
              </a:r>
              <a:r>
                <a:rPr lang="en-US" dirty="0" err="1">
                  <a:solidFill>
                    <a:schemeClr val="tx1"/>
                  </a:solidFill>
                  <a:cs typeface="+mn-cs"/>
                </a:rPr>
                <a:t>SqLite</a:t>
              </a:r>
              <a:r>
                <a:rPr lang="en-US" dirty="0">
                  <a:solidFill>
                    <a:schemeClr val="tx1"/>
                  </a:solidFill>
                  <a:cs typeface="+mn-cs"/>
                </a:rPr>
                <a:t> (Azure </a:t>
              </a:r>
              <a:r>
                <a:rPr lang="en-US" dirty="0" err="1">
                  <a:solidFill>
                    <a:schemeClr val="tx1"/>
                  </a:solidFill>
                  <a:cs typeface="+mn-cs"/>
                </a:rPr>
                <a:t>Sdk</a:t>
              </a:r>
              <a:r>
                <a:rPr lang="en-US" dirty="0">
                  <a:solidFill>
                    <a:schemeClr val="tx1"/>
                  </a:solidFill>
                  <a:cs typeface="+mn-cs"/>
                </a:rPr>
                <a:t> Complaint)</a:t>
              </a:r>
            </a:p>
          </p:txBody>
        </p:sp>
        <p:sp>
          <p:nvSpPr>
            <p:cNvPr id="33" name="Freeform 542">
              <a:extLst>
                <a:ext uri="{FF2B5EF4-FFF2-40B4-BE49-F238E27FC236}">
                  <a16:creationId xmlns:a16="http://schemas.microsoft.com/office/drawing/2014/main" id="{5B8ECA30-1895-3F40-8417-6B02C17B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723" y="2646709"/>
              <a:ext cx="1610" cy="161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a typeface="SimSun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AC069E-28AA-3A48-96E2-F26087F8FCCE}"/>
                </a:ext>
              </a:extLst>
            </p:cNvPr>
            <p:cNvSpPr/>
            <p:nvPr/>
          </p:nvSpPr>
          <p:spPr>
            <a:xfrm>
              <a:off x="341755" y="1753500"/>
              <a:ext cx="920457" cy="920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EB83797-C1EB-D244-81FE-E810E03BCBAE}"/>
                </a:ext>
              </a:extLst>
            </p:cNvPr>
            <p:cNvSpPr/>
            <p:nvPr/>
          </p:nvSpPr>
          <p:spPr>
            <a:xfrm>
              <a:off x="6814451" y="1758072"/>
              <a:ext cx="920457" cy="92069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FFB5F2-2979-554C-8022-849FD6B54EFD}"/>
                </a:ext>
              </a:extLst>
            </p:cNvPr>
            <p:cNvSpPr txBox="1"/>
            <p:nvPr/>
          </p:nvSpPr>
          <p:spPr>
            <a:xfrm>
              <a:off x="99881" y="2670091"/>
              <a:ext cx="1367849" cy="676995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cs typeface="Lato Regular"/>
                </a:rPr>
                <a:t>Request Received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4CDA34-0B09-5847-B54E-21B4A05F0BED}"/>
                </a:ext>
              </a:extLst>
            </p:cNvPr>
            <p:cNvSpPr txBox="1"/>
            <p:nvPr/>
          </p:nvSpPr>
          <p:spPr>
            <a:xfrm>
              <a:off x="6180524" y="2568391"/>
              <a:ext cx="2188307" cy="1107883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Normalize and Convert data to </a:t>
              </a:r>
              <a:r>
                <a:rPr lang="en-US" sz="1400" b="1" dirty="0" err="1">
                  <a:latin typeface="+mj-lt"/>
                </a:rPr>
                <a:t>SqLite</a:t>
              </a:r>
              <a:r>
                <a:rPr lang="en-US" sz="1400" b="1" dirty="0">
                  <a:latin typeface="+mj-lt"/>
                </a:rPr>
                <a:t> (Azure </a:t>
              </a:r>
              <a:r>
                <a:rPr lang="en-US" sz="1400" b="1" dirty="0" err="1">
                  <a:latin typeface="+mj-lt"/>
                </a:rPr>
                <a:t>Sdk</a:t>
              </a:r>
              <a:r>
                <a:rPr lang="en-US" sz="1400" b="1" dirty="0">
                  <a:latin typeface="+mj-lt"/>
                </a:rPr>
                <a:t> Complaint)</a:t>
              </a:r>
            </a:p>
          </p:txBody>
        </p:sp>
        <p:sp>
          <p:nvSpPr>
            <p:cNvPr id="38" name="Cloud 37">
              <a:extLst>
                <a:ext uri="{FF2B5EF4-FFF2-40B4-BE49-F238E27FC236}">
                  <a16:creationId xmlns:a16="http://schemas.microsoft.com/office/drawing/2014/main" id="{862B407D-1971-1A44-A87D-D17E8F4A16F3}"/>
                </a:ext>
              </a:extLst>
            </p:cNvPr>
            <p:cNvSpPr/>
            <p:nvPr/>
          </p:nvSpPr>
          <p:spPr>
            <a:xfrm>
              <a:off x="492375" y="1967349"/>
              <a:ext cx="582862" cy="488893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4AD23F-CE2A-F840-AC04-5967D2F718CC}"/>
                </a:ext>
              </a:extLst>
            </p:cNvPr>
            <p:cNvSpPr/>
            <p:nvPr/>
          </p:nvSpPr>
          <p:spPr>
            <a:xfrm>
              <a:off x="2523944" y="1753500"/>
              <a:ext cx="920457" cy="9206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36B410-225C-734A-87AF-A4892188AD09}"/>
                </a:ext>
              </a:extLst>
            </p:cNvPr>
            <p:cNvSpPr txBox="1"/>
            <p:nvPr/>
          </p:nvSpPr>
          <p:spPr>
            <a:xfrm>
              <a:off x="2249652" y="2554790"/>
              <a:ext cx="1459387" cy="676995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Create </a:t>
              </a:r>
              <a:r>
                <a:rPr lang="en-US" sz="1400" b="1" dirty="0" err="1">
                  <a:latin typeface="+mj-lt"/>
                </a:rPr>
                <a:t>Sqlite</a:t>
              </a:r>
              <a:r>
                <a:rPr lang="en-US" sz="1400" b="1" dirty="0">
                  <a:latin typeface="+mj-lt"/>
                </a:rPr>
                <a:t> File</a:t>
              </a:r>
            </a:p>
          </p:txBody>
        </p: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03CA36DE-C370-1A40-843B-88C4D83F1CEA}"/>
                </a:ext>
              </a:extLst>
            </p:cNvPr>
            <p:cNvSpPr/>
            <p:nvPr/>
          </p:nvSpPr>
          <p:spPr>
            <a:xfrm rot="10800000">
              <a:off x="3554873" y="1948616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2577736-54A8-A143-8D2A-63B46EFBC79D}"/>
                </a:ext>
              </a:extLst>
            </p:cNvPr>
            <p:cNvSpPr/>
            <p:nvPr/>
          </p:nvSpPr>
          <p:spPr>
            <a:xfrm>
              <a:off x="4643753" y="1758072"/>
              <a:ext cx="920457" cy="92069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Left Arrow 42">
              <a:extLst>
                <a:ext uri="{FF2B5EF4-FFF2-40B4-BE49-F238E27FC236}">
                  <a16:creationId xmlns:a16="http://schemas.microsoft.com/office/drawing/2014/main" id="{5E54BEBD-1D0B-254A-8226-2A03A7A04455}"/>
                </a:ext>
              </a:extLst>
            </p:cNvPr>
            <p:cNvSpPr/>
            <p:nvPr/>
          </p:nvSpPr>
          <p:spPr>
            <a:xfrm rot="10800000">
              <a:off x="1416198" y="1971610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Graphic 43" descr="Gears">
              <a:extLst>
                <a:ext uri="{FF2B5EF4-FFF2-40B4-BE49-F238E27FC236}">
                  <a16:creationId xmlns:a16="http://schemas.microsoft.com/office/drawing/2014/main" id="{7C2FBFB2-7073-7342-A5CC-82208C9B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48891" y="1865144"/>
              <a:ext cx="651575" cy="651575"/>
            </a:xfrm>
            <a:prstGeom prst="rect">
              <a:avLst/>
            </a:prstGeom>
          </p:spPr>
        </p:pic>
        <p:pic>
          <p:nvPicPr>
            <p:cNvPr id="45" name="Graphic 44" descr="Paper">
              <a:extLst>
                <a:ext uri="{FF2B5EF4-FFF2-40B4-BE49-F238E27FC236}">
                  <a16:creationId xmlns:a16="http://schemas.microsoft.com/office/drawing/2014/main" id="{F86398FF-3E26-E648-86E5-4996447B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45662" y="1878112"/>
              <a:ext cx="667365" cy="66736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1FF8830-1AF2-5F48-AE12-F6F549BFFA34}"/>
                </a:ext>
              </a:extLst>
            </p:cNvPr>
            <p:cNvSpPr txBox="1"/>
            <p:nvPr/>
          </p:nvSpPr>
          <p:spPr>
            <a:xfrm>
              <a:off x="3931006" y="2653709"/>
              <a:ext cx="2170698" cy="1107883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Query Subscriptions data from </a:t>
              </a:r>
              <a:r>
                <a:rPr lang="en-US" sz="1400" b="1" dirty="0" err="1">
                  <a:latin typeface="+mj-lt"/>
                </a:rPr>
                <a:t>MsSql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(ADO net)</a:t>
              </a:r>
            </a:p>
          </p:txBody>
        </p:sp>
        <p:pic>
          <p:nvPicPr>
            <p:cNvPr id="47" name="Graphic 46" descr="Database">
              <a:extLst>
                <a:ext uri="{FF2B5EF4-FFF2-40B4-BE49-F238E27FC236}">
                  <a16:creationId xmlns:a16="http://schemas.microsoft.com/office/drawing/2014/main" id="{BF240018-BF54-504D-AD16-DEF696B87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35461" y="1878112"/>
              <a:ext cx="713764" cy="713764"/>
            </a:xfrm>
            <a:prstGeom prst="rect">
              <a:avLst/>
            </a:prstGeom>
          </p:spPr>
        </p:pic>
        <p:sp>
          <p:nvSpPr>
            <p:cNvPr id="48" name="Left Arrow 47">
              <a:extLst>
                <a:ext uri="{FF2B5EF4-FFF2-40B4-BE49-F238E27FC236}">
                  <a16:creationId xmlns:a16="http://schemas.microsoft.com/office/drawing/2014/main" id="{E5D3A60B-64C0-1A40-8F14-0D9CB0A898FB}"/>
                </a:ext>
              </a:extLst>
            </p:cNvPr>
            <p:cNvSpPr/>
            <p:nvPr/>
          </p:nvSpPr>
          <p:spPr>
            <a:xfrm rot="10800000">
              <a:off x="5679505" y="1963575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eft Arrow 48">
              <a:extLst>
                <a:ext uri="{FF2B5EF4-FFF2-40B4-BE49-F238E27FC236}">
                  <a16:creationId xmlns:a16="http://schemas.microsoft.com/office/drawing/2014/main" id="{DB7A0EEE-15A4-DB4D-945F-11EE22817A4A}"/>
                </a:ext>
              </a:extLst>
            </p:cNvPr>
            <p:cNvSpPr/>
            <p:nvPr/>
          </p:nvSpPr>
          <p:spPr>
            <a:xfrm rot="10800000">
              <a:off x="7869348" y="1948615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Paper">
              <a:extLst>
                <a:ext uri="{FF2B5EF4-FFF2-40B4-BE49-F238E27FC236}">
                  <a16:creationId xmlns:a16="http://schemas.microsoft.com/office/drawing/2014/main" id="{CFF296BE-BC29-2345-B852-10AC557F4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42610" y="1880785"/>
              <a:ext cx="667365" cy="667365"/>
            </a:xfrm>
            <a:prstGeom prst="rect">
              <a:avLst/>
            </a:prstGeom>
          </p:spPr>
        </p:pic>
        <p:sp>
          <p:nvSpPr>
            <p:cNvPr id="51" name="Curved Left Arrow 50">
              <a:extLst>
                <a:ext uri="{FF2B5EF4-FFF2-40B4-BE49-F238E27FC236}">
                  <a16:creationId xmlns:a16="http://schemas.microsoft.com/office/drawing/2014/main" id="{6DF2B890-9D4D-EE47-A211-289216981ADE}"/>
                </a:ext>
              </a:extLst>
            </p:cNvPr>
            <p:cNvSpPr/>
            <p:nvPr/>
          </p:nvSpPr>
          <p:spPr>
            <a:xfrm>
              <a:off x="10289369" y="2109307"/>
              <a:ext cx="731520" cy="2675844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70A2F92-9DCE-8F47-8764-6AE0FA884077}"/>
                </a:ext>
              </a:extLst>
            </p:cNvPr>
            <p:cNvSpPr/>
            <p:nvPr/>
          </p:nvSpPr>
          <p:spPr>
            <a:xfrm>
              <a:off x="9016065" y="4019544"/>
              <a:ext cx="920457" cy="920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966501-7A60-F041-90A9-B4E2404E2536}"/>
                </a:ext>
              </a:extLst>
            </p:cNvPr>
            <p:cNvSpPr txBox="1"/>
            <p:nvPr/>
          </p:nvSpPr>
          <p:spPr>
            <a:xfrm>
              <a:off x="8264604" y="5015087"/>
              <a:ext cx="2423378" cy="676995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Upload file to Blob Storage</a:t>
              </a:r>
            </a:p>
          </p:txBody>
        </p:sp>
        <p:sp>
          <p:nvSpPr>
            <p:cNvPr id="54" name="Cloud 53">
              <a:extLst>
                <a:ext uri="{FF2B5EF4-FFF2-40B4-BE49-F238E27FC236}">
                  <a16:creationId xmlns:a16="http://schemas.microsoft.com/office/drawing/2014/main" id="{6EFD7893-6018-F14D-A2D2-6CE83282ADCD}"/>
                </a:ext>
              </a:extLst>
            </p:cNvPr>
            <p:cNvSpPr/>
            <p:nvPr/>
          </p:nvSpPr>
          <p:spPr>
            <a:xfrm>
              <a:off x="9184861" y="4235445"/>
              <a:ext cx="582862" cy="488893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B7544DE3-AB31-844B-801D-65F780C5E10D}"/>
                </a:ext>
              </a:extLst>
            </p:cNvPr>
            <p:cNvSpPr/>
            <p:nvPr/>
          </p:nvSpPr>
          <p:spPr>
            <a:xfrm>
              <a:off x="7869348" y="4255367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59F1366-4B2C-CD4D-B65B-5ED2F55F19AE}"/>
                </a:ext>
              </a:extLst>
            </p:cNvPr>
            <p:cNvSpPr/>
            <p:nvPr/>
          </p:nvSpPr>
          <p:spPr>
            <a:xfrm>
              <a:off x="6814451" y="3949798"/>
              <a:ext cx="920457" cy="9206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03" tIns="91400" rIns="182803" bIns="91400"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9CFDDE-F211-014F-8143-23897E56880E}"/>
                </a:ext>
              </a:extLst>
            </p:cNvPr>
            <p:cNvSpPr txBox="1"/>
            <p:nvPr/>
          </p:nvSpPr>
          <p:spPr>
            <a:xfrm>
              <a:off x="6540159" y="4751088"/>
              <a:ext cx="1459387" cy="892439"/>
            </a:xfrm>
            <a:prstGeom prst="rect">
              <a:avLst/>
            </a:prstGeom>
            <a:noFill/>
          </p:spPr>
          <p:txBody>
            <a:bodyPr vert="horz" wrap="square" lIns="243731" tIns="121864" rIns="243731" bIns="121864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Send Download </a:t>
              </a:r>
              <a:r>
                <a:rPr lang="en-US" sz="1400" b="1" dirty="0" err="1">
                  <a:latin typeface="+mj-lt"/>
                </a:rPr>
                <a:t>Url</a:t>
              </a:r>
              <a:r>
                <a:rPr lang="en-US" sz="1400" b="1" dirty="0">
                  <a:latin typeface="+mj-lt"/>
                </a:rPr>
                <a:t> to App</a:t>
              </a:r>
            </a:p>
          </p:txBody>
        </p:sp>
        <p:pic>
          <p:nvPicPr>
            <p:cNvPr id="58" name="Graphic 57" descr="Send">
              <a:extLst>
                <a:ext uri="{FF2B5EF4-FFF2-40B4-BE49-F238E27FC236}">
                  <a16:creationId xmlns:a16="http://schemas.microsoft.com/office/drawing/2014/main" id="{CFEA658B-0ECB-F541-B874-FF40FC7FE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48891" y="4093926"/>
              <a:ext cx="631502" cy="631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77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1" y="440326"/>
            <a:ext cx="10571998" cy="970450"/>
          </a:xfrm>
        </p:spPr>
        <p:txBody>
          <a:bodyPr/>
          <a:lstStyle/>
          <a:p>
            <a:r>
              <a:rPr lang="en-US" dirty="0"/>
              <a:t>Libs used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AD6D95-4EB7-6649-ABB6-86003EA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2438186"/>
            <a:ext cx="10655893" cy="4178513"/>
          </a:xfrm>
        </p:spPr>
        <p:txBody>
          <a:bodyPr>
            <a:noAutofit/>
          </a:bodyPr>
          <a:lstStyle/>
          <a:p>
            <a:r>
              <a:rPr lang="en-US" sz="2400" dirty="0"/>
              <a:t>Mobile Client</a:t>
            </a:r>
          </a:p>
          <a:p>
            <a:pPr lvl="1"/>
            <a:r>
              <a:rPr lang="en-US" sz="2000" dirty="0"/>
              <a:t>Xamarin forms - 3.5</a:t>
            </a:r>
          </a:p>
          <a:p>
            <a:pPr lvl="1"/>
            <a:r>
              <a:rPr lang="en-US" sz="2000" dirty="0"/>
              <a:t>Http Transfer tasks </a:t>
            </a:r>
          </a:p>
          <a:p>
            <a:pPr lvl="1"/>
            <a:r>
              <a:rPr lang="en-US" sz="2000" dirty="0" err="1"/>
              <a:t>HttpClient</a:t>
            </a:r>
            <a:endParaRPr lang="en-US" sz="2000" dirty="0"/>
          </a:p>
          <a:p>
            <a:r>
              <a:rPr lang="en-US" sz="2400" dirty="0"/>
              <a:t>Backend API</a:t>
            </a:r>
          </a:p>
          <a:p>
            <a:pPr lvl="1"/>
            <a:r>
              <a:rPr lang="en-US" sz="2000" dirty="0" err="1"/>
              <a:t>AspNet</a:t>
            </a:r>
            <a:r>
              <a:rPr lang="en-US" sz="2000" dirty="0"/>
              <a:t> Core - 2.1</a:t>
            </a:r>
          </a:p>
          <a:p>
            <a:pPr lvl="1"/>
            <a:r>
              <a:rPr lang="en-US" sz="2000" dirty="0"/>
              <a:t>Entity Framework</a:t>
            </a:r>
          </a:p>
          <a:p>
            <a:pPr lvl="1"/>
            <a:r>
              <a:rPr lang="en-US" sz="2000" dirty="0" err="1"/>
              <a:t>Ado.Net</a:t>
            </a:r>
            <a:endParaRPr lang="en-US" sz="2000" dirty="0"/>
          </a:p>
          <a:p>
            <a:pPr lvl="1"/>
            <a:r>
              <a:rPr lang="en-US" sz="2000" dirty="0" err="1"/>
              <a:t>Sqlite</a:t>
            </a:r>
            <a:r>
              <a:rPr lang="en-US" sz="2000" dirty="0"/>
              <a:t>-net – 1.5</a:t>
            </a:r>
          </a:p>
        </p:txBody>
      </p:sp>
    </p:spTree>
    <p:extLst>
      <p:ext uri="{BB962C8B-B14F-4D97-AF65-F5344CB8AC3E}">
        <p14:creationId xmlns:p14="http://schemas.microsoft.com/office/powerpoint/2010/main" val="164108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F37B-A65E-5947-8598-9D42C4E3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1690-9AA2-B942-AA64-E3631C84F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Generating </a:t>
            </a:r>
            <a:r>
              <a:rPr lang="en-US" dirty="0" err="1"/>
              <a:t>SqLite</a:t>
            </a:r>
            <a:r>
              <a:rPr lang="en-US" dirty="0"/>
              <a:t> in your backend</a:t>
            </a:r>
          </a:p>
        </p:txBody>
      </p:sp>
    </p:spTree>
    <p:extLst>
      <p:ext uri="{BB962C8B-B14F-4D97-AF65-F5344CB8AC3E}">
        <p14:creationId xmlns:p14="http://schemas.microsoft.com/office/powerpoint/2010/main" val="216198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DA8F2-2D3F-8346-B61B-A67DEF5C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55893" cy="3710162"/>
          </a:xfrm>
        </p:spPr>
        <p:txBody>
          <a:bodyPr>
            <a:noAutofit/>
          </a:bodyPr>
          <a:lstStyle/>
          <a:p>
            <a:r>
              <a:rPr lang="en-US" sz="2400" dirty="0"/>
              <a:t>Opportunity for OSS </a:t>
            </a:r>
          </a:p>
          <a:p>
            <a:pPr lvl="1"/>
            <a:r>
              <a:rPr lang="en-US" sz="2000" dirty="0"/>
              <a:t>Copy one schema to another</a:t>
            </a:r>
          </a:p>
          <a:p>
            <a:pPr lvl="1"/>
            <a:r>
              <a:rPr lang="en-US" sz="2000" dirty="0"/>
              <a:t>Migrate all data from one to the other</a:t>
            </a:r>
          </a:p>
        </p:txBody>
      </p:sp>
    </p:spTree>
    <p:extLst>
      <p:ext uri="{BB962C8B-B14F-4D97-AF65-F5344CB8AC3E}">
        <p14:creationId xmlns:p14="http://schemas.microsoft.com/office/powerpoint/2010/main" val="2647142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33333C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18364</TotalTime>
  <Words>284</Words>
  <Application>Microsoft Macintosh PowerPoint</Application>
  <PresentationFormat>Widescreen</PresentationFormat>
  <Paragraphs>68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SimSun</vt:lpstr>
      <vt:lpstr>Arial</vt:lpstr>
      <vt:lpstr>Calibri</vt:lpstr>
      <vt:lpstr>Century Gothic</vt:lpstr>
      <vt:lpstr>Lato Regular</vt:lpstr>
      <vt:lpstr>Wingdings 2</vt:lpstr>
      <vt:lpstr>Quotable</vt:lpstr>
      <vt:lpstr>Toronto Mobile .NET Developers</vt:lpstr>
      <vt:lpstr>Daniel John Causer</vt:lpstr>
      <vt:lpstr>What is SqLite?</vt:lpstr>
      <vt:lpstr>Starting up data?</vt:lpstr>
      <vt:lpstr>Whole Process Overview</vt:lpstr>
      <vt:lpstr>SqLite Generation Overview</vt:lpstr>
      <vt:lpstr>Libs used </vt:lpstr>
      <vt:lpstr>Demo</vt:lpstr>
      <vt:lpstr>What is Next?</vt:lpstr>
      <vt:lpstr>Useful Links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Mobile .NET Developers</dc:title>
  <dc:creator>Dylan Berry</dc:creator>
  <cp:lastModifiedBy>Daniel Causer</cp:lastModifiedBy>
  <cp:revision>170</cp:revision>
  <dcterms:created xsi:type="dcterms:W3CDTF">2017-09-17T17:51:24Z</dcterms:created>
  <dcterms:modified xsi:type="dcterms:W3CDTF">2019-02-15T15:00:21Z</dcterms:modified>
</cp:coreProperties>
</file>