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322" r:id="rId4"/>
    <p:sldId id="261" r:id="rId5"/>
    <p:sldId id="266" r:id="rId6"/>
    <p:sldId id="263" r:id="rId7"/>
    <p:sldId id="321" r:id="rId8"/>
    <p:sldId id="295" r:id="rId9"/>
    <p:sldId id="297" r:id="rId10"/>
    <p:sldId id="298" r:id="rId11"/>
    <p:sldId id="262" r:id="rId12"/>
    <p:sldId id="265" r:id="rId13"/>
    <p:sldId id="272" r:id="rId14"/>
    <p:sldId id="299" r:id="rId15"/>
    <p:sldId id="300" r:id="rId16"/>
    <p:sldId id="323" r:id="rId17"/>
    <p:sldId id="324" r:id="rId18"/>
    <p:sldId id="325" r:id="rId19"/>
    <p:sldId id="326" r:id="rId20"/>
    <p:sldId id="339" r:id="rId21"/>
    <p:sldId id="327" r:id="rId22"/>
    <p:sldId id="338" r:id="rId23"/>
    <p:sldId id="328" r:id="rId24"/>
    <p:sldId id="330" r:id="rId25"/>
    <p:sldId id="333" r:id="rId26"/>
    <p:sldId id="335" r:id="rId27"/>
    <p:sldId id="337" r:id="rId28"/>
    <p:sldId id="332" r:id="rId29"/>
    <p:sldId id="275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1552BE3-ABAB-2843-95A2-9099FE3AE2F7}">
          <p14:sldIdLst>
            <p14:sldId id="256"/>
          </p14:sldIdLst>
        </p14:section>
        <p14:section name="Group Info" id="{7C3DE507-C9AE-0D4B-B431-82EC04377F25}">
          <p14:sldIdLst>
            <p14:sldId id="259"/>
            <p14:sldId id="322"/>
            <p14:sldId id="261"/>
            <p14:sldId id="266"/>
            <p14:sldId id="263"/>
            <p14:sldId id="321"/>
          </p14:sldIdLst>
        </p14:section>
        <p14:section name="Every Mobile Dev Should Know" id="{E1BCD059-E94F-3C44-B96C-CA85EE7AB80A}">
          <p14:sldIdLst>
            <p14:sldId id="295"/>
            <p14:sldId id="297"/>
            <p14:sldId id="298"/>
          </p14:sldIdLst>
        </p14:section>
        <p14:section name="Main Topic" id="{FBA2E764-9841-4644-8979-37BE0FE8EAE3}">
          <p14:sldIdLst>
            <p14:sldId id="262"/>
            <p14:sldId id="265"/>
            <p14:sldId id="272"/>
            <p14:sldId id="299"/>
            <p14:sldId id="300"/>
            <p14:sldId id="323"/>
            <p14:sldId id="324"/>
            <p14:sldId id="325"/>
            <p14:sldId id="326"/>
            <p14:sldId id="339"/>
            <p14:sldId id="327"/>
            <p14:sldId id="338"/>
            <p14:sldId id="328"/>
            <p14:sldId id="330"/>
            <p14:sldId id="333"/>
            <p14:sldId id="335"/>
            <p14:sldId id="337"/>
            <p14:sldId id="332"/>
          </p14:sldIdLst>
        </p14:section>
        <p14:section name="Closing" id="{7372B6C0-ECC0-1D48-AE2C-E949F83D2548}">
          <p14:sldIdLst>
            <p14:sldId id="275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Berry" initials="DB" lastIdx="1" clrIdx="0">
    <p:extLst/>
  </p:cmAuthor>
  <p:cmAuthor id="2" name="Dylan Berry" initials="DB [2]" lastIdx="1" clrIdx="1">
    <p:extLst/>
  </p:cmAuthor>
  <p:cmAuthor id="3" name="Dylan Berry" initials="DB [3]" lastIdx="1" clrIdx="2">
    <p:extLst/>
  </p:cmAuthor>
  <p:cmAuthor id="4" name="Dylan Berry" initials="DB [4]" lastIdx="1" clrIdx="3">
    <p:extLst/>
  </p:cmAuthor>
  <p:cmAuthor id="5" name="Dylan Berry" initials="DB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3"/>
    <p:restoredTop sz="88619"/>
  </p:normalViewPr>
  <p:slideViewPr>
    <p:cSldViewPr snapToGrid="0" snapToObjects="1">
      <p:cViewPr varScale="1">
        <p:scale>
          <a:sx n="111" d="100"/>
          <a:sy n="111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54DF-74C0-E146-BAD7-48563FFA43F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2F2D2-68CD-A44C-B834-D97B080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Technical</a:t>
            </a:r>
          </a:p>
          <a:p>
            <a:pPr lvl="1"/>
            <a:r>
              <a:rPr lang="en-US" dirty="0"/>
              <a:t>Marketing/Adoption</a:t>
            </a:r>
          </a:p>
          <a:p>
            <a:pPr lvl="1"/>
            <a:r>
              <a:rPr lang="en-US" dirty="0"/>
              <a:t>Usability</a:t>
            </a:r>
          </a:p>
          <a:p>
            <a:r>
              <a:rPr lang="en-US" dirty="0"/>
              <a:t>HELP! I can’t do this all by myself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Consider priority, user invoked requests should always take precedence over background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57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MonkeyCache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request caching and general caching</a:t>
            </a:r>
          </a:p>
          <a:p>
            <a:pPr lvl="1" rtl="0" fontAlgn="ctr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Pros: Great for simple caching, flexible, supports multiple data stores (SQLite,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LiteDB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file system), minimal dependencies</a:t>
            </a:r>
          </a:p>
          <a:p>
            <a:pPr lvl="1" rtl="0" fontAlgn="ctr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Cons: No concept of priority</a:t>
            </a:r>
          </a:p>
          <a:p>
            <a:pPr rtl="0" fontAlgn="ctr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Fusillade</a:t>
            </a:r>
          </a:p>
          <a:p>
            <a:pPr lvl="1" rtl="0" fontAlgn="ctr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request caching for performance and basic offline support</a:t>
            </a:r>
          </a:p>
          <a:p>
            <a:pPr lvl="1" rtl="0" fontAlgn="ctr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Pros: HTTP request prioritization, great for http caching</a:t>
            </a:r>
          </a:p>
          <a:p>
            <a:pPr lvl="1" rtl="0" fontAlgn="ctr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Cons: Does not cache outside of http requests</a:t>
            </a:r>
          </a:p>
          <a:p>
            <a:pPr rtl="0" fontAlgn="ctr"/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Akavache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caching</a:t>
            </a:r>
          </a:p>
          <a:p>
            <a:pPr lvl="1" rtl="0" fontAlgn="ctr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Pros: multiple storage options</a:t>
            </a:r>
          </a:p>
          <a:p>
            <a:pPr lvl="1" rtl="0" fontAlgn="ctr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Cons: Large dependency map (Rx), no framework support for http request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9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07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 (Android only)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Win32, UWP)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React Native)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9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Fody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transform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RealmObject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subclasses (models) into persisted classes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not supported).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hierarchy not supported (only one level of inheritance)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89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and persist objects with a thread-safe transaction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 are updated in real-time (no need to call </a:t>
            </a:r>
            <a:r>
              <a:rPr lang="en-CA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realm.All</a:t>
            </a:r>
            <a:r>
              <a:rPr lang="en-CA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again)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5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6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 sz="1100"/>
            </a:lvl1pPr>
          </a:lstStyle>
          <a:p>
            <a:fld id="{18C79C5D-2A6F-F04D-97DA-BEF2467B64E4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 sz="3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Toronto Mobile .NET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Mobile Offline Sync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48" y="2874015"/>
            <a:ext cx="886653" cy="15461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001" y="5823886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February 20, 2018</a:t>
            </a:r>
          </a:p>
        </p:txBody>
      </p:sp>
    </p:spTree>
    <p:extLst>
      <p:ext uri="{BB962C8B-B14F-4D97-AF65-F5344CB8AC3E}">
        <p14:creationId xmlns:p14="http://schemas.microsoft.com/office/powerpoint/2010/main" val="193967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Our 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r>
              <a:rPr lang="en-US" dirty="0"/>
              <a:t>/every-mobile-dev-should-know</a:t>
            </a:r>
          </a:p>
        </p:txBody>
      </p:sp>
    </p:spTree>
    <p:extLst>
      <p:ext uri="{BB962C8B-B14F-4D97-AF65-F5344CB8AC3E}">
        <p14:creationId xmlns:p14="http://schemas.microsoft.com/office/powerpoint/2010/main" val="42976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Offline Sync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Dylan Berry</a:t>
            </a:r>
          </a:p>
        </p:txBody>
      </p:sp>
    </p:spTree>
    <p:extLst>
      <p:ext uri="{BB962C8B-B14F-4D97-AF65-F5344CB8AC3E}">
        <p14:creationId xmlns:p14="http://schemas.microsoft.com/office/powerpoint/2010/main" val="105880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Dylan Berry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7199873" cy="36365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17 Years Professional Development experience</a:t>
            </a:r>
          </a:p>
          <a:p>
            <a:r>
              <a:rPr lang="en-US" dirty="0"/>
              <a:t>Mobile Developer @ BSI Labs</a:t>
            </a:r>
          </a:p>
          <a:p>
            <a:r>
              <a:rPr lang="en-US" dirty="0" err="1"/>
              <a:t>Xamarin</a:t>
            </a:r>
            <a:r>
              <a:rPr lang="en-US" dirty="0"/>
              <a:t> Certified</a:t>
            </a:r>
          </a:p>
          <a:p>
            <a:r>
              <a:rPr lang="en-US" dirty="0"/>
              <a:t>3.5 Years Mobile Development experience</a:t>
            </a:r>
          </a:p>
          <a:p>
            <a:r>
              <a:rPr lang="en-US" dirty="0"/>
              <a:t>@</a:t>
            </a:r>
            <a:r>
              <a:rPr lang="en-US" dirty="0" err="1"/>
              <a:t>dylanberry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05" y="2869406"/>
            <a:ext cx="1521534" cy="1527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8A156-EFC2-154E-B80F-60C4A27A1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56" y="4895264"/>
            <a:ext cx="3046632" cy="10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2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Offline is Important</a:t>
            </a:r>
          </a:p>
        </p:txBody>
      </p:sp>
    </p:spTree>
    <p:extLst>
      <p:ext uri="{BB962C8B-B14F-4D97-AF65-F5344CB8AC3E}">
        <p14:creationId xmlns:p14="http://schemas.microsoft.com/office/powerpoint/2010/main" val="194564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apps benefit from some form of offline capability</a:t>
            </a:r>
          </a:p>
          <a:p>
            <a:r>
              <a:rPr lang="en-US" dirty="0"/>
              <a:t>Improve stability</a:t>
            </a:r>
          </a:p>
          <a:p>
            <a:r>
              <a:rPr lang="en-US" dirty="0"/>
              <a:t>Enhance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136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Cache vs. Sync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Cache: Read-only cache</a:t>
            </a:r>
          </a:p>
          <a:p>
            <a:r>
              <a:rPr lang="en-CA" dirty="0"/>
              <a:t>Sync: Bi-directional read-write sync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Don't reinvent the wheel - plenty of well supported frameworks available</a:t>
            </a:r>
          </a:p>
        </p:txBody>
      </p:sp>
    </p:spTree>
    <p:extLst>
      <p:ext uri="{BB962C8B-B14F-4D97-AF65-F5344CB8AC3E}">
        <p14:creationId xmlns:p14="http://schemas.microsoft.com/office/powerpoint/2010/main" val="49275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BD41-A4AC-F643-B59D-7A2BA819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Timeliness of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7594-B413-614B-81F9-0088175E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/>
              <a:t>How to determine when to pull?</a:t>
            </a:r>
          </a:p>
          <a:p>
            <a:pPr fontAlgn="ctr"/>
            <a:r>
              <a:rPr lang="en-CA" dirty="0"/>
              <a:t>Context matters - work with your users to determine timeliness for each piece of data</a:t>
            </a:r>
          </a:p>
        </p:txBody>
      </p:sp>
    </p:spTree>
    <p:extLst>
      <p:ext uri="{BB962C8B-B14F-4D97-AF65-F5344CB8AC3E}">
        <p14:creationId xmlns:p14="http://schemas.microsoft.com/office/powerpoint/2010/main" val="401151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BD41-A4AC-F643-B59D-7A2BA819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Timeliness of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7594-B413-614B-81F9-0088175E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/>
              <a:t>Data retrieval strategies</a:t>
            </a:r>
          </a:p>
          <a:p>
            <a:pPr lvl="1" fontAlgn="ctr"/>
            <a:r>
              <a:rPr lang="en-CA" dirty="0"/>
              <a:t>Delta</a:t>
            </a:r>
          </a:p>
          <a:p>
            <a:pPr lvl="1" fontAlgn="ctr"/>
            <a:r>
              <a:rPr lang="en-CA" dirty="0"/>
              <a:t>Pull all</a:t>
            </a:r>
          </a:p>
          <a:p>
            <a:pPr lvl="1" fontAlgn="ctr"/>
            <a:r>
              <a:rPr lang="en-CA" dirty="0"/>
              <a:t>Pull filtered</a:t>
            </a:r>
          </a:p>
          <a:p>
            <a:pPr lvl="1" fontAlgn="ctr"/>
            <a:r>
              <a:rPr lang="en-CA" dirty="0"/>
              <a:t>Pull single</a:t>
            </a:r>
          </a:p>
        </p:txBody>
      </p:sp>
    </p:spTree>
    <p:extLst>
      <p:ext uri="{BB962C8B-B14F-4D97-AF65-F5344CB8AC3E}">
        <p14:creationId xmlns:p14="http://schemas.microsoft.com/office/powerpoint/2010/main" val="200855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BD41-A4AC-F643-B59D-7A2BA819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Timeliness of Data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826E29-828F-494C-95C7-F5F21AC70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2212"/>
              </p:ext>
            </p:extLst>
          </p:nvPr>
        </p:nvGraphicFramePr>
        <p:xfrm>
          <a:off x="810000" y="2646937"/>
          <a:ext cx="10571998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600">
                  <a:extLst>
                    <a:ext uri="{9D8B030D-6E8A-4147-A177-3AD203B41FA5}">
                      <a16:colId xmlns:a16="http://schemas.microsoft.com/office/drawing/2014/main" val="2567112247"/>
                    </a:ext>
                  </a:extLst>
                </a:gridCol>
                <a:gridCol w="4710951">
                  <a:extLst>
                    <a:ext uri="{9D8B030D-6E8A-4147-A177-3AD203B41FA5}">
                      <a16:colId xmlns:a16="http://schemas.microsoft.com/office/drawing/2014/main" val="3646785030"/>
                    </a:ext>
                  </a:extLst>
                </a:gridCol>
                <a:gridCol w="5045447">
                  <a:extLst>
                    <a:ext uri="{9D8B030D-6E8A-4147-A177-3AD203B41FA5}">
                      <a16:colId xmlns:a16="http://schemas.microsoft.com/office/drawing/2014/main" val="25109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73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 data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 units, elements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2311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that changes infrequently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Head office address, countries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3354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Semi-frequent; user modifiable data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Reference data, chemicals, regions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4997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Frequently updated data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list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503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Near real-time data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Active support queue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4297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Real-time data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Market data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0240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484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BD41-A4AC-F643-B59D-7A2BA819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Timeliness of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7594-B413-614B-81F9-0088175E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5313157"/>
            <a:ext cx="10554574" cy="779125"/>
          </a:xfrm>
        </p:spPr>
        <p:txBody>
          <a:bodyPr>
            <a:normAutofit fontScale="85000" lnSpcReduction="20000"/>
          </a:bodyPr>
          <a:lstStyle/>
          <a:p>
            <a:pPr fontAlgn="ctr"/>
            <a:r>
              <a:rPr lang="en-CA" dirty="0"/>
              <a:t>Consider priority, user invoked requests should always take precedence over background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F33833-598B-844A-B260-1200B85A5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644609"/>
              </p:ext>
            </p:extLst>
          </p:nvPr>
        </p:nvGraphicFramePr>
        <p:xfrm>
          <a:off x="810000" y="2421850"/>
          <a:ext cx="10571998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65">
                  <a:extLst>
                    <a:ext uri="{9D8B030D-6E8A-4147-A177-3AD203B41FA5}">
                      <a16:colId xmlns:a16="http://schemas.microsoft.com/office/drawing/2014/main" val="3646785030"/>
                    </a:ext>
                  </a:extLst>
                </a:gridCol>
                <a:gridCol w="2266133">
                  <a:extLst>
                    <a:ext uri="{9D8B030D-6E8A-4147-A177-3AD203B41FA5}">
                      <a16:colId xmlns:a16="http://schemas.microsoft.com/office/drawing/2014/main" val="25109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73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 time/ship with app package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2311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for updates at launch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1, 2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3354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on interval - background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1, 2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4997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on interval - foreground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3, 4, 5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503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at screen load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2, 3, 4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4297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Push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4, 5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0240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59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&amp;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Tuesday of the month @ 6:00pm</a:t>
            </a:r>
          </a:p>
          <a:p>
            <a:r>
              <a:rPr lang="en-US" dirty="0"/>
              <a:t>545 King Street West (</a:t>
            </a:r>
            <a:r>
              <a:rPr lang="en-US" dirty="0" err="1"/>
              <a:t>Brightlane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16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3640-8980-4145-97D3-CE186C06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6533-5B5E-0442-A3CF-031BD076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should check network conditions</a:t>
            </a:r>
          </a:p>
          <a:p>
            <a:r>
              <a:rPr lang="en-US" dirty="0"/>
              <a:t>Beware of conflicts and duplicates</a:t>
            </a:r>
          </a:p>
          <a:p>
            <a:r>
              <a:rPr lang="en-US" dirty="0"/>
              <a:t>Test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305061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4293-DEB2-EC44-8479-5AC511E3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81ED-15AB-2341-B642-3D633A53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CA" dirty="0"/>
              <a:t>Custom</a:t>
            </a:r>
          </a:p>
          <a:p>
            <a:pPr lvl="1" fontAlgn="ctr"/>
            <a:r>
              <a:rPr lang="en-CA" dirty="0"/>
              <a:t>File system</a:t>
            </a:r>
          </a:p>
          <a:p>
            <a:pPr lvl="1" fontAlgn="ctr"/>
            <a:r>
              <a:rPr lang="en-CA" dirty="0" err="1"/>
              <a:t>Sqlite</a:t>
            </a:r>
            <a:endParaRPr lang="en-CA" dirty="0"/>
          </a:p>
          <a:p>
            <a:pPr fontAlgn="ctr"/>
            <a:r>
              <a:rPr lang="en-CA" dirty="0" err="1"/>
              <a:t>MonkeyCache</a:t>
            </a:r>
            <a:endParaRPr lang="en-CA" dirty="0"/>
          </a:p>
          <a:p>
            <a:pPr fontAlgn="ctr"/>
            <a:r>
              <a:rPr lang="en-CA" dirty="0"/>
              <a:t>Fusillade</a:t>
            </a:r>
          </a:p>
          <a:p>
            <a:pPr fontAlgn="ctr"/>
            <a:r>
              <a:rPr lang="en-CA" dirty="0" err="1"/>
              <a:t>Akavache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726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085C-A710-C44C-B306-13D5A25E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MonkeyCache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F511-5B95-644C-98DA-D5DFA4BA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 in mind</a:t>
            </a:r>
          </a:p>
          <a:p>
            <a:r>
              <a:rPr lang="en-US" dirty="0"/>
              <a:t>Pre-release</a:t>
            </a:r>
          </a:p>
        </p:txBody>
      </p:sp>
    </p:spTree>
    <p:extLst>
      <p:ext uri="{BB962C8B-B14F-4D97-AF65-F5344CB8AC3E}">
        <p14:creationId xmlns:p14="http://schemas.microsoft.com/office/powerpoint/2010/main" val="601757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67C647-1299-D44E-98D8-3FAEF3D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3D301-9FB0-FA44-8C2A-42D62AA41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MonkeyCache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44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20661-95CE-A54A-8A0E-045CBBB5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45CCDA-3FCC-5449-AF83-229DB7BF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Custom</a:t>
            </a:r>
          </a:p>
          <a:p>
            <a:pPr fontAlgn="ctr"/>
            <a:r>
              <a:rPr lang="en-US" dirty="0"/>
              <a:t>Firebase</a:t>
            </a:r>
          </a:p>
          <a:p>
            <a:pPr fontAlgn="ctr"/>
            <a:r>
              <a:rPr lang="en-CA" dirty="0"/>
              <a:t>Realm</a:t>
            </a:r>
          </a:p>
          <a:p>
            <a:pPr fontAlgn="ctr"/>
            <a:r>
              <a:rPr lang="en-CA" dirty="0" err="1"/>
              <a:t>Couchbase</a:t>
            </a:r>
            <a:endParaRPr lang="en-CA" dirty="0"/>
          </a:p>
          <a:p>
            <a:pPr fontAlgn="ctr"/>
            <a:r>
              <a:rPr lang="en-CA" dirty="0"/>
              <a:t>Azure Offline Sync</a:t>
            </a:r>
          </a:p>
        </p:txBody>
      </p:sp>
    </p:spTree>
    <p:extLst>
      <p:ext uri="{BB962C8B-B14F-4D97-AF65-F5344CB8AC3E}">
        <p14:creationId xmlns:p14="http://schemas.microsoft.com/office/powerpoint/2010/main" val="637365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D4EA-16B2-E44D-A7EB-595C2BBD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1B64-2859-1447-AB9A-58F46E42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“Live Object” platform</a:t>
            </a:r>
          </a:p>
          <a:p>
            <a:r>
              <a:rPr lang="en-US" dirty="0"/>
              <a:t>Multiplatform client and server</a:t>
            </a:r>
          </a:p>
          <a:p>
            <a:r>
              <a:rPr lang="en-US" dirty="0"/>
              <a:t>Two-way sync</a:t>
            </a:r>
          </a:p>
          <a:p>
            <a:r>
              <a:rPr lang="en-US" dirty="0"/>
              <a:t>Offline first, no server required</a:t>
            </a:r>
          </a:p>
          <a:p>
            <a:r>
              <a:rPr lang="en-US" dirty="0"/>
              <a:t>Realm Studio – Object browser</a:t>
            </a:r>
          </a:p>
        </p:txBody>
      </p:sp>
    </p:spTree>
    <p:extLst>
      <p:ext uri="{BB962C8B-B14F-4D97-AF65-F5344CB8AC3E}">
        <p14:creationId xmlns:p14="http://schemas.microsoft.com/office/powerpoint/2010/main" val="1653757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0A7D-FEA3-0645-BCA7-EA97B031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ED48-B84B-E749-AC6A-F0122231B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32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public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class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FFEEAD"/>
                </a:solidFill>
                <a:latin typeface="Menlo" panose="020B0609030804020204" pitchFamily="49" charset="0"/>
              </a:rPr>
              <a:t>Dog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en-CA" sz="1600" dirty="0" err="1">
                <a:solidFill>
                  <a:srgbClr val="EBBBFF"/>
                </a:solidFill>
                <a:latin typeface="Menlo" panose="020B0609030804020204" pitchFamily="49" charset="0"/>
              </a:rPr>
              <a:t>RealmObject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  public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string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Name { 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get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; 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set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; }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  public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 err="1">
                <a:solidFill>
                  <a:srgbClr val="EBBBFF"/>
                </a:solidFill>
                <a:latin typeface="Menlo" panose="020B0609030804020204" pitchFamily="49" charset="0"/>
              </a:rPr>
              <a:t>int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Age { 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get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; 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set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; }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  public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Person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Owner { 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get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; 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set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; }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</a:b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public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class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FFEEAD"/>
                </a:solidFill>
                <a:latin typeface="Menlo" panose="020B0609030804020204" pitchFamily="49" charset="0"/>
              </a:rPr>
              <a:t>Person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en-CA" sz="1600" dirty="0" err="1">
                <a:solidFill>
                  <a:srgbClr val="EBBBFF"/>
                </a:solidFill>
                <a:latin typeface="Menlo" panose="020B0609030804020204" pitchFamily="49" charset="0"/>
              </a:rPr>
              <a:t>RealmObject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  public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string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Name { 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get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; 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set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; }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  public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 err="1">
                <a:solidFill>
                  <a:srgbClr val="EBBBFF"/>
                </a:solidFill>
                <a:latin typeface="Menlo" panose="020B0609030804020204" pitchFamily="49" charset="0"/>
              </a:rPr>
              <a:t>IList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&lt;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Dog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&gt; Dogs { 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get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; } 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6800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0A7D-FEA3-0645-BCA7-EA97B031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ED48-B84B-E749-AC6A-F0122231B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32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 err="1">
                <a:solidFill>
                  <a:srgbClr val="EBBBFF"/>
                </a:solidFill>
                <a:latin typeface="Menlo" panose="020B0609030804020204" pitchFamily="49" charset="0"/>
              </a:rPr>
              <a:t>var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realm </a:t>
            </a:r>
            <a:r>
              <a:rPr lang="en-CA" sz="1600" dirty="0">
                <a:solidFill>
                  <a:srgbClr val="99FFFF"/>
                </a:solidFill>
                <a:latin typeface="Menlo" panose="020B0609030804020204" pitchFamily="49" charset="0"/>
              </a:rPr>
              <a:t>=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 err="1">
                <a:solidFill>
                  <a:srgbClr val="FF9DA4"/>
                </a:solidFill>
                <a:latin typeface="Menlo" panose="020B0609030804020204" pitchFamily="49" charset="0"/>
              </a:rPr>
              <a:t>Realm</a:t>
            </a:r>
            <a:r>
              <a:rPr lang="en-CA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CA" sz="1600" dirty="0" err="1">
                <a:solidFill>
                  <a:srgbClr val="BBDAFF"/>
                </a:solidFill>
                <a:latin typeface="Menlo" panose="020B0609030804020204" pitchFamily="49" charset="0"/>
              </a:rPr>
              <a:t>GetInstance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600" dirty="0" err="1">
                <a:solidFill>
                  <a:srgbClr val="EBBBFF"/>
                </a:solidFill>
                <a:latin typeface="Menlo" panose="020B0609030804020204" pitchFamily="49" charset="0"/>
              </a:rPr>
              <a:t>var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puppies </a:t>
            </a:r>
            <a:r>
              <a:rPr lang="en-CA" sz="1600" dirty="0">
                <a:solidFill>
                  <a:srgbClr val="99FFFF"/>
                </a:solidFill>
                <a:latin typeface="Menlo" panose="020B0609030804020204" pitchFamily="49" charset="0"/>
              </a:rPr>
              <a:t>=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 err="1">
                <a:solidFill>
                  <a:srgbClr val="FF9DA4"/>
                </a:solidFill>
                <a:latin typeface="Menlo" panose="020B0609030804020204" pitchFamily="49" charset="0"/>
              </a:rPr>
              <a:t>realm</a:t>
            </a:r>
            <a:r>
              <a:rPr lang="en-CA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CA" sz="1600" dirty="0" err="1">
                <a:solidFill>
                  <a:srgbClr val="BBDAFF"/>
                </a:solidFill>
                <a:latin typeface="Menlo" panose="020B0609030804020204" pitchFamily="49" charset="0"/>
              </a:rPr>
              <a:t>All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&lt;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Dog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&gt;().</a:t>
            </a:r>
            <a:r>
              <a:rPr lang="en-CA" sz="1600" dirty="0">
                <a:solidFill>
                  <a:srgbClr val="BBDAFF"/>
                </a:solidFill>
                <a:latin typeface="Menlo" panose="020B0609030804020204" pitchFamily="49" charset="0"/>
              </a:rPr>
              <a:t>Where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(d </a:t>
            </a:r>
            <a:r>
              <a:rPr lang="en-CA" sz="1600" dirty="0">
                <a:solidFill>
                  <a:srgbClr val="99FFFF"/>
                </a:solidFill>
                <a:latin typeface="Menlo" panose="020B0609030804020204" pitchFamily="49" charset="0"/>
              </a:rPr>
              <a:t>=&gt;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 err="1">
                <a:solidFill>
                  <a:srgbClr val="FF9DA4"/>
                </a:solidFill>
                <a:latin typeface="Menlo" panose="020B0609030804020204" pitchFamily="49" charset="0"/>
              </a:rPr>
              <a:t>d</a:t>
            </a:r>
            <a:r>
              <a:rPr lang="en-CA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CA" sz="1600" dirty="0" err="1">
                <a:solidFill>
                  <a:srgbClr val="FF9DA4"/>
                </a:solidFill>
                <a:latin typeface="Menlo" panose="020B0609030804020204" pitchFamily="49" charset="0"/>
              </a:rPr>
              <a:t>Age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99FFFF"/>
                </a:solidFill>
                <a:latin typeface="Menlo" panose="020B0609030804020204" pitchFamily="49" charset="0"/>
              </a:rPr>
              <a:t>&lt;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FFC58F"/>
                </a:solidFill>
                <a:latin typeface="Menlo" panose="020B0609030804020204" pitchFamily="49" charset="0"/>
              </a:rPr>
              <a:t>2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en-CA" sz="1600" dirty="0">
              <a:solidFill>
                <a:srgbClr val="FF9DA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600" dirty="0" err="1">
                <a:solidFill>
                  <a:srgbClr val="FF9DA4"/>
                </a:solidFill>
                <a:latin typeface="Menlo" panose="020B0609030804020204" pitchFamily="49" charset="0"/>
              </a:rPr>
              <a:t>puppies</a:t>
            </a:r>
            <a:r>
              <a:rPr lang="en-CA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CA" sz="1600" dirty="0" err="1">
                <a:solidFill>
                  <a:srgbClr val="BBDAFF"/>
                </a:solidFill>
                <a:latin typeface="Menlo" panose="020B0609030804020204" pitchFamily="49" charset="0"/>
              </a:rPr>
              <a:t>Count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();</a:t>
            </a:r>
            <a:r>
              <a:rPr lang="en-CA" sz="1600" dirty="0">
                <a:solidFill>
                  <a:srgbClr val="7285B7"/>
                </a:solidFill>
                <a:latin typeface="Menlo" panose="020B0609030804020204" pitchFamily="49" charset="0"/>
              </a:rPr>
              <a:t> // 0</a:t>
            </a:r>
            <a:endParaRPr lang="en-CA" sz="16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CA" sz="16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600" dirty="0" err="1">
                <a:solidFill>
                  <a:srgbClr val="FF9DA4"/>
                </a:solidFill>
                <a:latin typeface="Menlo" panose="020B0609030804020204" pitchFamily="49" charset="0"/>
              </a:rPr>
              <a:t>realm</a:t>
            </a:r>
            <a:r>
              <a:rPr lang="en-CA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CA" sz="1600" dirty="0" err="1">
                <a:solidFill>
                  <a:srgbClr val="BBDAFF"/>
                </a:solidFill>
                <a:latin typeface="Menlo" panose="020B0609030804020204" pitchFamily="49" charset="0"/>
              </a:rPr>
              <a:t>Write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(() </a:t>
            </a:r>
            <a:r>
              <a:rPr lang="en-CA" sz="1600" dirty="0">
                <a:solidFill>
                  <a:srgbClr val="99FFFF"/>
                </a:solidFill>
                <a:latin typeface="Menlo" panose="020B0609030804020204" pitchFamily="49" charset="0"/>
              </a:rPr>
              <a:t>=&gt;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FF9DA4"/>
                </a:solidFill>
                <a:latin typeface="Menlo" panose="020B0609030804020204" pitchFamily="49" charset="0"/>
              </a:rPr>
              <a:t>  </a:t>
            </a:r>
            <a:r>
              <a:rPr lang="en-CA" sz="1600" dirty="0" err="1">
                <a:solidFill>
                  <a:srgbClr val="FF9DA4"/>
                </a:solidFill>
                <a:latin typeface="Menlo" panose="020B0609030804020204" pitchFamily="49" charset="0"/>
              </a:rPr>
              <a:t>realm</a:t>
            </a:r>
            <a:r>
              <a:rPr lang="en-CA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CA" sz="1600" dirty="0" err="1">
                <a:solidFill>
                  <a:srgbClr val="BBDAFF"/>
                </a:solidFill>
                <a:latin typeface="Menlo" panose="020B0609030804020204" pitchFamily="49" charset="0"/>
              </a:rPr>
              <a:t>Add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new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EBBBFF"/>
                </a:solidFill>
                <a:latin typeface="Menlo" panose="020B0609030804020204" pitchFamily="49" charset="0"/>
              </a:rPr>
              <a:t>Dog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{ </a:t>
            </a:r>
            <a:r>
              <a:rPr lang="en-CA" sz="1600" dirty="0">
                <a:solidFill>
                  <a:srgbClr val="FF9DA4"/>
                </a:solidFill>
                <a:latin typeface="Menlo" panose="020B0609030804020204" pitchFamily="49" charset="0"/>
              </a:rPr>
              <a:t>Name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99FFFF"/>
                </a:solidFill>
                <a:latin typeface="Menlo" panose="020B0609030804020204" pitchFamily="49" charset="0"/>
              </a:rPr>
              <a:t>=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D1F1A9"/>
                </a:solidFill>
                <a:latin typeface="Menlo" panose="020B0609030804020204" pitchFamily="49" charset="0"/>
              </a:rPr>
              <a:t>"Rex"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CA" sz="1600" dirty="0">
                <a:solidFill>
                  <a:srgbClr val="FF9DA4"/>
                </a:solidFill>
                <a:latin typeface="Menlo" panose="020B0609030804020204" pitchFamily="49" charset="0"/>
              </a:rPr>
              <a:t>Age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99FFFF"/>
                </a:solidFill>
                <a:latin typeface="Menlo" panose="020B0609030804020204" pitchFamily="49" charset="0"/>
              </a:rPr>
              <a:t>=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FFC58F"/>
                </a:solidFill>
                <a:latin typeface="Menlo" panose="020B0609030804020204" pitchFamily="49" charset="0"/>
              </a:rPr>
              <a:t>1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 });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});</a:t>
            </a:r>
          </a:p>
          <a:p>
            <a:pPr marL="0" indent="0">
              <a:buNone/>
            </a:pPr>
            <a:r>
              <a:rPr lang="en-CA" sz="1600" dirty="0" err="1">
                <a:solidFill>
                  <a:srgbClr val="FF9DA4"/>
                </a:solidFill>
                <a:latin typeface="Menlo" panose="020B0609030804020204" pitchFamily="49" charset="0"/>
              </a:rPr>
              <a:t>puppies</a:t>
            </a:r>
            <a:r>
              <a:rPr lang="en-CA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CA" sz="1600" dirty="0" err="1">
                <a:solidFill>
                  <a:srgbClr val="BBDAFF"/>
                </a:solidFill>
                <a:latin typeface="Menlo" panose="020B0609030804020204" pitchFamily="49" charset="0"/>
              </a:rPr>
              <a:t>Count</a:t>
            </a:r>
            <a:r>
              <a:rPr lang="en-CA" sz="1600" dirty="0">
                <a:solidFill>
                  <a:srgbClr val="FFFFFF"/>
                </a:solidFill>
                <a:latin typeface="Menlo" panose="020B0609030804020204" pitchFamily="49" charset="0"/>
              </a:rPr>
              <a:t>();</a:t>
            </a:r>
            <a:r>
              <a:rPr lang="en-CA" sz="1600" dirty="0">
                <a:solidFill>
                  <a:srgbClr val="7285B7"/>
                </a:solidFill>
                <a:latin typeface="Menlo" panose="020B0609030804020204" pitchFamily="49" charset="0"/>
              </a:rPr>
              <a:t> // 1</a:t>
            </a:r>
            <a:endParaRPr lang="en-CA" sz="1600" dirty="0">
              <a:solidFill>
                <a:srgbClr val="FFFFFF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36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633E-5210-5E47-9AA9-5C5E800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9B74-4623-6348-A380-C6472F593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Realm</a:t>
            </a:r>
          </a:p>
        </p:txBody>
      </p:sp>
    </p:spTree>
    <p:extLst>
      <p:ext uri="{BB962C8B-B14F-4D97-AF65-F5344CB8AC3E}">
        <p14:creationId xmlns:p14="http://schemas.microsoft.com/office/powerpoint/2010/main" val="3586196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it Up!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Conclusion, resources and thank you.</a:t>
            </a:r>
          </a:p>
        </p:txBody>
      </p:sp>
    </p:spTree>
    <p:extLst>
      <p:ext uri="{BB962C8B-B14F-4D97-AF65-F5344CB8AC3E}">
        <p14:creationId xmlns:p14="http://schemas.microsoft.com/office/powerpoint/2010/main" val="170321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spect="1"/>
          </p:cNvSpPr>
          <p:nvPr/>
        </p:nvSpPr>
        <p:spPr bwMode="auto">
          <a:xfrm>
            <a:off x="631697" y="81641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01078" y="1699894"/>
            <a:ext cx="4660617" cy="1189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Toronto Mobile .NET Developers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53190" y="4205144"/>
            <a:ext cx="5891636" cy="22751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support you need in the changing world of </a:t>
            </a:r>
            <a:r>
              <a:rPr lang="en-US" dirty="0" err="1"/>
              <a:t>Xamarin</a:t>
            </a:r>
            <a:r>
              <a:rPr lang="en-US" dirty="0"/>
              <a:t>, iOS and Android!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meetup.com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TOMobileDev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574642" y="710400"/>
            <a:ext cx="3810001" cy="49588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Next Meeting:</a:t>
            </a:r>
          </a:p>
          <a:p>
            <a:pPr marL="0" indent="0">
              <a:buNone/>
            </a:pPr>
            <a:r>
              <a:rPr lang="en-US" sz="3200" b="1" dirty="0"/>
              <a:t>TBD</a:t>
            </a:r>
          </a:p>
          <a:p>
            <a:pPr marL="0" indent="0">
              <a:buNone/>
            </a:pPr>
            <a:r>
              <a:rPr lang="en-US" dirty="0"/>
              <a:t>Tuesday, March ?</a:t>
            </a:r>
            <a:r>
              <a:rPr lang="en-US" baseline="30000" dirty="0" err="1"/>
              <a:t>th</a:t>
            </a:r>
            <a:r>
              <a:rPr lang="en-US" dirty="0"/>
              <a:t> @ 6PM</a:t>
            </a:r>
          </a:p>
          <a:p>
            <a:pPr marL="0" indent="0">
              <a:buNone/>
            </a:pPr>
            <a:r>
              <a:rPr lang="en-US" dirty="0"/>
              <a:t>545 King West, Toronto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Speaker TBD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9AF04E-6913-574C-823C-FDB45362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2" y="1521343"/>
            <a:ext cx="886653" cy="1546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FE97BF-B12A-FF45-99E7-547BBFB9B2C2}"/>
              </a:ext>
            </a:extLst>
          </p:cNvPr>
          <p:cNvSpPr txBox="1"/>
          <p:nvPr/>
        </p:nvSpPr>
        <p:spPr>
          <a:xfrm>
            <a:off x="7574642" y="48378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Sponsored By: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5488E0-12A5-1C4D-8637-B80A67682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36" y="5342728"/>
            <a:ext cx="2506218" cy="8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25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Merge Conflict Ep. 76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www.mergeconflict.fm</a:t>
            </a:r>
            <a:r>
              <a:rPr lang="en-US" dirty="0"/>
              <a:t>/76</a:t>
            </a:r>
          </a:p>
          <a:p>
            <a:r>
              <a:rPr lang="en-US" dirty="0"/>
              <a:t>Develop Cloud Connected Mobile Apps with </a:t>
            </a:r>
            <a:r>
              <a:rPr lang="en-US" dirty="0" err="1"/>
              <a:t>Xamarin</a:t>
            </a:r>
            <a:r>
              <a:rPr lang="en-US" dirty="0"/>
              <a:t> and Azure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adrianhall.github.io</a:t>
            </a:r>
            <a:r>
              <a:rPr lang="en-US" dirty="0"/>
              <a:t>/develop-mobile-apps-with-</a:t>
            </a:r>
            <a:r>
              <a:rPr lang="en-US" dirty="0" err="1"/>
              <a:t>csharp</a:t>
            </a:r>
            <a:r>
              <a:rPr lang="en-US" dirty="0"/>
              <a:t>-and-azure/</a:t>
            </a:r>
          </a:p>
          <a:p>
            <a:r>
              <a:rPr lang="en-US" dirty="0"/>
              <a:t>Realm + Azure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blog.xamarin.com</a:t>
            </a:r>
            <a:r>
              <a:rPr lang="en-US" dirty="0"/>
              <a:t>/shared-drawing-with-the-realm-mobile-platform/</a:t>
            </a:r>
          </a:p>
        </p:txBody>
      </p:sp>
    </p:spTree>
    <p:extLst>
      <p:ext uri="{BB962C8B-B14F-4D97-AF65-F5344CB8AC3E}">
        <p14:creationId xmlns:p14="http://schemas.microsoft.com/office/powerpoint/2010/main" val="192870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3010A-8884-5348-A3E4-A41DB4C79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369" y="5280847"/>
            <a:ext cx="3046632" cy="10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for speakers</a:t>
            </a:r>
          </a:p>
          <a:p>
            <a:pPr lvl="1"/>
            <a:r>
              <a:rPr lang="en-CA" dirty="0"/>
              <a:t>Frameworks</a:t>
            </a:r>
          </a:p>
          <a:p>
            <a:pPr lvl="1"/>
            <a:r>
              <a:rPr lang="en-CA" dirty="0"/>
              <a:t>Tools</a:t>
            </a:r>
          </a:p>
          <a:p>
            <a:pPr lvl="1"/>
            <a:r>
              <a:rPr lang="en-CA" dirty="0"/>
              <a:t>Design</a:t>
            </a:r>
          </a:p>
          <a:p>
            <a:pPr lvl="1"/>
            <a:r>
              <a:rPr lang="en-CA" dirty="0"/>
              <a:t>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3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TOMobileDev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meetup.com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tinyurl.com</a:t>
            </a:r>
            <a:r>
              <a:rPr lang="en-US" dirty="0"/>
              <a:t>/</a:t>
            </a:r>
            <a:r>
              <a:rPr lang="en-US" dirty="0" err="1"/>
              <a:t>TOMobileYouTube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68703"/>
            <a:ext cx="10571998" cy="970450"/>
          </a:xfrm>
        </p:spPr>
        <p:txBody>
          <a:bodyPr/>
          <a:lstStyle/>
          <a:p>
            <a:r>
              <a:rPr lang="en-US" dirty="0"/>
              <a:t>Sponsor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3691489"/>
            <a:ext cx="8630089" cy="256863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Full Service Enterprise Mobile Development</a:t>
            </a:r>
          </a:p>
          <a:p>
            <a:pPr lvl="1"/>
            <a:r>
              <a:rPr lang="en-US" dirty="0"/>
              <a:t>Technical consulting</a:t>
            </a:r>
          </a:p>
          <a:p>
            <a:pPr lvl="1"/>
            <a:r>
              <a:rPr lang="en-US" dirty="0"/>
              <a:t>Mobile strategy</a:t>
            </a:r>
          </a:p>
          <a:p>
            <a:r>
              <a:rPr lang="en-US" dirty="0"/>
              <a:t>@</a:t>
            </a:r>
            <a:r>
              <a:rPr lang="en-US" dirty="0" err="1"/>
              <a:t>BSI_Labs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bsilabs.ca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99" y="2336732"/>
            <a:ext cx="283845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710" y="5568071"/>
            <a:ext cx="2032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spect="1"/>
          </p:cNvSpPr>
          <p:nvPr/>
        </p:nvSpPr>
        <p:spPr bwMode="auto">
          <a:xfrm>
            <a:off x="631697" y="81641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01078" y="1699894"/>
            <a:ext cx="4660617" cy="1189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Toronto .NET Meetup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53190" y="4205144"/>
            <a:ext cx="5891636" cy="22751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Toronto .NET Meetup is focused on educating developers in Toronto. Our meetup is open to all .NET lovers.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meetup.com</a:t>
            </a:r>
            <a:r>
              <a:rPr lang="en-US" dirty="0"/>
              <a:t>/Toronto-NET-Meetup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TorontoDotnetUG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574642" y="710399"/>
            <a:ext cx="3810001" cy="55497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Next Meeting:</a:t>
            </a:r>
          </a:p>
          <a:p>
            <a:pPr marL="0" indent="0">
              <a:buNone/>
            </a:pPr>
            <a:r>
              <a:rPr lang="en-US" sz="3200" b="1" dirty="0"/>
              <a:t>CI/CD and SQL Server &amp; Migrating to VSTS</a:t>
            </a:r>
          </a:p>
          <a:p>
            <a:pPr marL="0" indent="0">
              <a:buNone/>
            </a:pPr>
            <a:r>
              <a:rPr lang="en-US" dirty="0"/>
              <a:t>Tuesday, Feb 28</a:t>
            </a:r>
            <a:r>
              <a:rPr lang="en-US" baseline="30000" dirty="0"/>
              <a:t>th</a:t>
            </a:r>
            <a:r>
              <a:rPr lang="en-US" dirty="0"/>
              <a:t> @ 6PM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Microsoft Toronto Office</a:t>
            </a:r>
          </a:p>
          <a:p>
            <a:pPr marL="0" indent="0">
              <a:buNone/>
            </a:pPr>
            <a:r>
              <a:rPr lang="en-US" dirty="0"/>
              <a:t>222 Bay Street, Suite 1201</a:t>
            </a:r>
          </a:p>
          <a:p>
            <a:pPr marL="0" indent="0">
              <a:buNone/>
            </a:pPr>
            <a:r>
              <a:rPr lang="en-US" dirty="0"/>
              <a:t>TD Centre </a:t>
            </a:r>
            <a:r>
              <a:rPr lang="mr-IN" dirty="0"/>
              <a:t>–</a:t>
            </a:r>
            <a:r>
              <a:rPr lang="en-US" dirty="0"/>
              <a:t> E&amp;Y Tower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Dave Lloyd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Founding Partner @ </a:t>
            </a:r>
            <a:r>
              <a:rPr lang="en-US" dirty="0" err="1"/>
              <a:t>ObjectSharp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90" y="1714582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Every Mobile Dev Should Know</a:t>
            </a:r>
            <a:r>
              <a:rPr lang="mr-IN" sz="4800" dirty="0"/>
              <a:t>…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6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mr-mig</a:t>
            </a:r>
            <a:r>
              <a:rPr lang="en-US" dirty="0"/>
              <a:t>/every-programmer-should-know</a:t>
            </a:r>
          </a:p>
        </p:txBody>
      </p:sp>
    </p:spTree>
    <p:extLst>
      <p:ext uri="{BB962C8B-B14F-4D97-AF65-F5344CB8AC3E}">
        <p14:creationId xmlns:p14="http://schemas.microsoft.com/office/powerpoint/2010/main" val="1066388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33333C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15088</TotalTime>
  <Words>867</Words>
  <Application>Microsoft Macintosh PowerPoint</Application>
  <PresentationFormat>Widescreen</PresentationFormat>
  <Paragraphs>219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Century Gothic</vt:lpstr>
      <vt:lpstr>Mangal</vt:lpstr>
      <vt:lpstr>Menlo</vt:lpstr>
      <vt:lpstr>Wingdings</vt:lpstr>
      <vt:lpstr>Wingdings 2</vt:lpstr>
      <vt:lpstr>Quotable</vt:lpstr>
      <vt:lpstr>Toronto Mobile .NET Developers</vt:lpstr>
      <vt:lpstr>Time &amp; Location</vt:lpstr>
      <vt:lpstr>PowerPoint Presentation</vt:lpstr>
      <vt:lpstr>Speakers </vt:lpstr>
      <vt:lpstr>Connect</vt:lpstr>
      <vt:lpstr>Sponsor</vt:lpstr>
      <vt:lpstr>PowerPoint Presentation</vt:lpstr>
      <vt:lpstr>Every Mobile Dev Should Know…</vt:lpstr>
      <vt:lpstr>Inspiration</vt:lpstr>
      <vt:lpstr>Building Our Own</vt:lpstr>
      <vt:lpstr>Mobile Offline Sync</vt:lpstr>
      <vt:lpstr>Dylan Berry</vt:lpstr>
      <vt:lpstr>Introduction</vt:lpstr>
      <vt:lpstr>Benefits</vt:lpstr>
      <vt:lpstr>Cache vs. Sync</vt:lpstr>
      <vt:lpstr>Timeliness of Data</vt:lpstr>
      <vt:lpstr>Timeliness of Data</vt:lpstr>
      <vt:lpstr>Timeliness of Data</vt:lpstr>
      <vt:lpstr>Timeliness of Data</vt:lpstr>
      <vt:lpstr>Guidelines</vt:lpstr>
      <vt:lpstr>Caching Tools</vt:lpstr>
      <vt:lpstr>MonkeyCache</vt:lpstr>
      <vt:lpstr>Demo 1</vt:lpstr>
      <vt:lpstr>Sync Tools</vt:lpstr>
      <vt:lpstr>Realm</vt:lpstr>
      <vt:lpstr>Using Realm</vt:lpstr>
      <vt:lpstr>Using Realm</vt:lpstr>
      <vt:lpstr>Demo 2</vt:lpstr>
      <vt:lpstr>Wrap it Up!</vt:lpstr>
      <vt:lpstr>Resources</vt:lpstr>
      <vt:lpstr>Thank You!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Mobile .NET Developers</dc:title>
  <dc:creator>Dylan Berry</dc:creator>
  <cp:lastModifiedBy>Dylan Berry</cp:lastModifiedBy>
  <cp:revision>131</cp:revision>
  <dcterms:created xsi:type="dcterms:W3CDTF">2017-09-17T17:51:24Z</dcterms:created>
  <dcterms:modified xsi:type="dcterms:W3CDTF">2018-02-21T14:19:55Z</dcterms:modified>
</cp:coreProperties>
</file>