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630"/>
    <a:srgbClr val="D2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D65C4-B375-4344-A8F7-918E14D15F24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DFD11-56C2-4E5E-880D-A55796E5A1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24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EFEA64-7C82-40D8-953A-36F92227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8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9AE7D-543A-49CA-95A4-1E5B311D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D9D576-54D7-4204-8671-B4ABBF71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27B1C6-CA68-4FE7-A9ED-B08FEE09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5C941-4898-45AE-B57C-49E15DFBE6C0}" type="datetime1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4111BF-11BA-4369-A680-AACC19D3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E2A3C9-DEB7-4156-A4C8-B73BC754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28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E44269-31DC-42AE-870A-023C2314D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A18B46-0ADB-4446-BAEC-FB53E4C3A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C2332C-D376-4547-BDF3-A2922051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30037D-68C5-4CB3-88F0-B414E7688179}" type="datetime1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3FB35-546C-4E47-8AF2-339CE09A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69E11-6D40-489F-8FF4-2AB9CF85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78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9EE09-C07E-438B-A547-BD1613B7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2B9425-7F03-481B-9086-347E5066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604F8-4A7C-4A8C-8A42-8DE2992F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4DA3-2750-45DD-9F86-D42B8A1C68B5}" type="datetime1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2AD331-5F9B-43CE-B416-C0ABE66A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91F2B9-81D1-47E3-A95C-308EB847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90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47994-A11C-47DA-8F86-80C77456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9A03C8-0CFF-4279-B413-FAD8956A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A75325-CB04-4AE2-8453-6ABBA515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773907-916D-4EAB-A256-0EA0A62D55DF}" type="datetime1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5ADE63-2D66-4990-8D32-BC61F966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FA77B7-5315-4031-B92E-510CAB80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7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21851-3F31-4E63-BEF3-0C898FA1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50340-3060-40CE-9609-0937BFC4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F14883-4FD8-4B90-8DF3-F9759799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B37855-EAB5-4046-9D0F-B895DF20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914DAC-26F0-4AF1-95AB-04560407D5BA}" type="datetime1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BB098E-FC14-4685-B5F2-CCA2318B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7CA08-30CE-40F9-B015-0531F9E8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25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217B0-1C16-4C17-85D6-95B99161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DD5F06-15CC-4D0F-9C03-2744462A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AD65B1-401F-429C-A1F3-B9E83348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781C006-DA9D-4B15-B009-008BAA25C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8443CC-CF22-40CC-9FF7-DE91B2BDA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C372F1-BFD2-40E6-ACE9-09406D55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EE75E-3ECD-477D-9F34-64D9F585F425}" type="datetime1">
              <a:rPr lang="it-IT" smtClean="0"/>
              <a:t>18/12/2018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BC4607-F871-41DE-81D6-38F5FFEF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3CBAC6-987B-4AA2-857F-0C6DC50A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46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74CEE-28AE-4D46-9555-2030E1F0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56A0A5-F1B1-41CA-8626-FC3031D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EE945-D8A1-40EC-AC77-F0D0B53AA76B}" type="datetime1">
              <a:rPr lang="it-IT" smtClean="0"/>
              <a:t>18/12/2018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C27439-880E-43A3-A4FB-1A1CEC5E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CF7019-10C4-4156-83B8-58511D13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1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6C306B-054B-4306-BAA6-37E7E1AC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9775DA-E841-46E5-A0EB-C20296427D99}" type="datetime1">
              <a:rPr lang="it-IT" smtClean="0"/>
              <a:t>18/12/2018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31933E-EE62-4C36-8C71-AB906783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CD89F-8221-44F3-82CD-81D9EBF3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3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803153-E64F-4D12-9818-6C600F84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8E8C64-A3DD-4D3D-9BF6-EA7406E5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14C9AC-8B8C-447F-9599-DB33CA0E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2071A8-C7F3-4C19-B2F5-AB0A5E52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84C242-CBD2-4073-B063-1FF3CED0A694}" type="datetime1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DD1D68-7481-4BB2-863C-9C16CCFB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2AE637-566C-4570-B3C2-2C54E3D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3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1F17B-BFB7-49B1-80A0-3231263B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B31D087-785F-4B43-8C04-E9E4A947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66E2F6-E081-4D39-BCA5-2BD61800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DEF10A-CC41-44A1-B704-E811D80E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F4B46-D96D-4A69-8F86-DE29FC124E3D}" type="datetime1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8CE99E-5001-4F7F-8FC9-D5018F5E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C9C37C-887B-4251-834E-E473B6B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0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703D1F10-EEB9-4B7F-9B02-AA877A701FA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67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6ED87F2-B502-489E-8DB8-AFAFB9ECD1C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298"/>
            <a:ext cx="12192000" cy="716702"/>
          </a:xfrm>
          <a:prstGeom prst="rect">
            <a:avLst/>
          </a:prstGeom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7BE487-2B00-4BC4-A2A8-3E8C9CC7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1" y="56981"/>
            <a:ext cx="10515600" cy="58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UNIVERSITA’ DEL PIEMONTE ORIENTALE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0DCE56-B699-44B9-A838-305E88D8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381" y="913711"/>
            <a:ext cx="10515600" cy="506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7D25E5-D0A3-4D7E-A96E-5125EDDD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315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7314759-7B27-4F97-9FA6-F9B9D7CB19F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4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5.png"/><Relationship Id="rId7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089442A-165E-4127-9C82-5264F963D990}"/>
              </a:ext>
            </a:extLst>
          </p:cNvPr>
          <p:cNvSpPr/>
          <p:nvPr/>
        </p:nvSpPr>
        <p:spPr>
          <a:xfrm rot="16200000">
            <a:off x="7485153" y="4709162"/>
            <a:ext cx="1323439" cy="2083030"/>
          </a:xfrm>
          <a:prstGeom prst="roundRect">
            <a:avLst/>
          </a:prstGeom>
          <a:solidFill>
            <a:srgbClr val="D026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AAD92E-CE7C-4E80-8B3C-A98D9680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70BFCAA-F077-4866-B878-AEE2A979282E}"/>
              </a:ext>
            </a:extLst>
          </p:cNvPr>
          <p:cNvSpPr/>
          <p:nvPr/>
        </p:nvSpPr>
        <p:spPr>
          <a:xfrm>
            <a:off x="0" y="722836"/>
            <a:ext cx="8708994" cy="287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">
              <a:lnSpc>
                <a:spcPct val="115000"/>
              </a:lnSpc>
              <a:spcBef>
                <a:spcPts val="2400"/>
              </a:spcBef>
              <a:spcAft>
                <a:spcPts val="8400"/>
              </a:spcAft>
            </a:pPr>
            <a: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SVILUPPATORI E PIATTAFORME CLOUD CONVERSAZIONALI: UTILIZZO E</a:t>
            </a:r>
            <a:b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DIFFICOLTÀ RISCONTRATE</a:t>
            </a:r>
            <a:b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TRAMITE L’ANALISI DI </a:t>
            </a:r>
            <a:b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STACKOVERFLOW</a:t>
            </a:r>
            <a:endParaRPr lang="it-IT" sz="3200" b="1" kern="0" dirty="0">
              <a:solidFill>
                <a:srgbClr val="D026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9E15F8-75E3-4AF4-A307-D12DB13CB862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PRESENTAZIONE PROVA FINALE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9CE1FBD-176F-4C55-B037-9071E31DBAC1}"/>
              </a:ext>
            </a:extLst>
          </p:cNvPr>
          <p:cNvSpPr/>
          <p:nvPr/>
        </p:nvSpPr>
        <p:spPr>
          <a:xfrm>
            <a:off x="0" y="473776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b="1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Candidato:	</a:t>
            </a:r>
            <a:r>
              <a:rPr lang="it-IT" sz="24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Cacciamali</a:t>
            </a:r>
            <a:r>
              <a:rPr lang="it-IT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Matteo</a:t>
            </a:r>
          </a:p>
          <a:p>
            <a:pPr>
              <a:lnSpc>
                <a:spcPct val="100000"/>
              </a:lnSpc>
            </a:pPr>
            <a:endParaRPr lang="it-IT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sz="2400" b="1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Relatore:	</a:t>
            </a:r>
            <a:r>
              <a:rPr lang="it-IT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Luigi De </a:t>
            </a:r>
            <a:r>
              <a:rPr lang="it-IT" sz="24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Russis</a:t>
            </a:r>
            <a:endParaRPr lang="it-IT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A847E13-4832-4ED0-83C9-FC253992A0BE}"/>
              </a:ext>
            </a:extLst>
          </p:cNvPr>
          <p:cNvSpPr/>
          <p:nvPr/>
        </p:nvSpPr>
        <p:spPr>
          <a:xfrm rot="16200000">
            <a:off x="7242142" y="1813075"/>
            <a:ext cx="6762939" cy="3136773"/>
          </a:xfrm>
          <a:prstGeom prst="roundRect">
            <a:avLst/>
          </a:prstGeom>
          <a:solidFill>
            <a:srgbClr val="D026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8417F1A-6082-45F6-8360-CDBEA7ED7EEE}"/>
              </a:ext>
            </a:extLst>
          </p:cNvPr>
          <p:cNvSpPr/>
          <p:nvPr/>
        </p:nvSpPr>
        <p:spPr>
          <a:xfrm rot="19661756">
            <a:off x="4926569" y="1619718"/>
            <a:ext cx="6272859" cy="3957682"/>
          </a:xfrm>
          <a:prstGeom prst="roundRect">
            <a:avLst/>
          </a:prstGeom>
          <a:solidFill>
            <a:srgbClr val="D026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03EFB85-BA5F-4E15-B948-93FB53857C5E}"/>
              </a:ext>
            </a:extLst>
          </p:cNvPr>
          <p:cNvSpPr/>
          <p:nvPr/>
        </p:nvSpPr>
        <p:spPr>
          <a:xfrm>
            <a:off x="7546322" y="1506499"/>
            <a:ext cx="4237021" cy="1755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6B87B24-6E9B-4852-B45C-37086441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64" y="1954791"/>
            <a:ext cx="3253336" cy="861626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5CEEEB26-9DE4-49DC-A91D-AC3758A23783}"/>
              </a:ext>
            </a:extLst>
          </p:cNvPr>
          <p:cNvSpPr/>
          <p:nvPr/>
        </p:nvSpPr>
        <p:spPr>
          <a:xfrm>
            <a:off x="7546322" y="3941652"/>
            <a:ext cx="4237021" cy="1755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1DB4B10-F1CB-48E4-A2A2-E7EB85C4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46" y="4254191"/>
            <a:ext cx="3253336" cy="8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8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40F74-E23C-4137-9943-C09FD926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10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B0C64-6772-4FCC-B1D1-FF06BD9BF58A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UNIFORMAZIONE DELLE PAROLE TRAMITE IL PROCESSO DI LEMMATIZZAZIONE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A34A37-31EC-4C38-84FA-7491C85B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" y="868430"/>
            <a:ext cx="5320002" cy="3836540"/>
          </a:xfrm>
          <a:prstGeom prst="rect">
            <a:avLst/>
          </a:prstGeom>
        </p:spPr>
      </p:pic>
      <p:sp>
        <p:nvSpPr>
          <p:cNvPr id="10" name="Scorrimento verticale 9">
            <a:extLst>
              <a:ext uri="{FF2B5EF4-FFF2-40B4-BE49-F238E27FC236}">
                <a16:creationId xmlns:a16="http://schemas.microsoft.com/office/drawing/2014/main" id="{95A909D3-5138-4DFF-AB22-B598AA6E53C8}"/>
              </a:ext>
            </a:extLst>
          </p:cNvPr>
          <p:cNvSpPr/>
          <p:nvPr/>
        </p:nvSpPr>
        <p:spPr>
          <a:xfrm>
            <a:off x="8060924" y="1934444"/>
            <a:ext cx="1713390" cy="130501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09881D-CD89-414C-85D5-FAC4D69601C0}"/>
              </a:ext>
            </a:extLst>
          </p:cNvPr>
          <p:cNvSpPr txBox="1"/>
          <p:nvPr/>
        </p:nvSpPr>
        <p:spPr>
          <a:xfrm>
            <a:off x="8207404" y="2295532"/>
            <a:ext cx="142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Dati raccolti e puliti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36407FDC-E9B5-42C0-80E7-3870853D90E2}"/>
              </a:ext>
            </a:extLst>
          </p:cNvPr>
          <p:cNvSpPr/>
          <p:nvPr/>
        </p:nvSpPr>
        <p:spPr>
          <a:xfrm rot="5400000">
            <a:off x="8432678" y="3674878"/>
            <a:ext cx="969879" cy="2917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corrimento verticale 18">
            <a:extLst>
              <a:ext uri="{FF2B5EF4-FFF2-40B4-BE49-F238E27FC236}">
                <a16:creationId xmlns:a16="http://schemas.microsoft.com/office/drawing/2014/main" id="{D118C7C6-5BF8-43BC-B161-B329313941A1}"/>
              </a:ext>
            </a:extLst>
          </p:cNvPr>
          <p:cNvSpPr/>
          <p:nvPr/>
        </p:nvSpPr>
        <p:spPr>
          <a:xfrm>
            <a:off x="8029852" y="4416341"/>
            <a:ext cx="1713390" cy="1305017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9519EF-56E2-4912-A374-BD3C1A71122B}"/>
              </a:ext>
            </a:extLst>
          </p:cNvPr>
          <p:cNvSpPr txBox="1"/>
          <p:nvPr/>
        </p:nvSpPr>
        <p:spPr>
          <a:xfrm>
            <a:off x="8176332" y="4777429"/>
            <a:ext cx="142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Dati analizzabili</a:t>
            </a:r>
          </a:p>
        </p:txBody>
      </p:sp>
      <p:sp>
        <p:nvSpPr>
          <p:cNvPr id="28" name="Freccia destra con strisce 27">
            <a:extLst>
              <a:ext uri="{FF2B5EF4-FFF2-40B4-BE49-F238E27FC236}">
                <a16:creationId xmlns:a16="http://schemas.microsoft.com/office/drawing/2014/main" id="{021246AA-3235-44D9-B5FC-3DF262F6EE70}"/>
              </a:ext>
            </a:extLst>
          </p:cNvPr>
          <p:cNvSpPr/>
          <p:nvPr/>
        </p:nvSpPr>
        <p:spPr>
          <a:xfrm>
            <a:off x="5595147" y="2230841"/>
            <a:ext cx="1793289" cy="7757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circolare in giù 28">
            <a:extLst>
              <a:ext uri="{FF2B5EF4-FFF2-40B4-BE49-F238E27FC236}">
                <a16:creationId xmlns:a16="http://schemas.microsoft.com/office/drawing/2014/main" id="{88371E66-2D4A-44FC-9C77-E483670464F8}"/>
              </a:ext>
            </a:extLst>
          </p:cNvPr>
          <p:cNvSpPr/>
          <p:nvPr/>
        </p:nvSpPr>
        <p:spPr>
          <a:xfrm rot="18620301">
            <a:off x="7388371" y="1366979"/>
            <a:ext cx="1053587" cy="52289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0" name="Freccia circolare in giù 29">
            <a:extLst>
              <a:ext uri="{FF2B5EF4-FFF2-40B4-BE49-F238E27FC236}">
                <a16:creationId xmlns:a16="http://schemas.microsoft.com/office/drawing/2014/main" id="{4B6DB39B-2C88-4E44-959F-57A9AC153EEB}"/>
              </a:ext>
            </a:extLst>
          </p:cNvPr>
          <p:cNvSpPr/>
          <p:nvPr/>
        </p:nvSpPr>
        <p:spPr>
          <a:xfrm rot="2574755">
            <a:off x="9505876" y="1366978"/>
            <a:ext cx="1053587" cy="52289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1" name="Freccia circolare in giù 30">
            <a:extLst>
              <a:ext uri="{FF2B5EF4-FFF2-40B4-BE49-F238E27FC236}">
                <a16:creationId xmlns:a16="http://schemas.microsoft.com/office/drawing/2014/main" id="{F6FE700B-4019-46C8-A0BA-D0BBA73EEF6D}"/>
              </a:ext>
            </a:extLst>
          </p:cNvPr>
          <p:cNvSpPr/>
          <p:nvPr/>
        </p:nvSpPr>
        <p:spPr>
          <a:xfrm rot="13231998">
            <a:off x="7431933" y="3355614"/>
            <a:ext cx="1053587" cy="52289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2" name="Freccia circolare in giù 31">
            <a:extLst>
              <a:ext uri="{FF2B5EF4-FFF2-40B4-BE49-F238E27FC236}">
                <a16:creationId xmlns:a16="http://schemas.microsoft.com/office/drawing/2014/main" id="{C81D4500-EB55-4C9C-8A21-0A8033D8681E}"/>
              </a:ext>
            </a:extLst>
          </p:cNvPr>
          <p:cNvSpPr/>
          <p:nvPr/>
        </p:nvSpPr>
        <p:spPr>
          <a:xfrm rot="7416594">
            <a:off x="9424220" y="3357156"/>
            <a:ext cx="1053587" cy="52289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224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FE846A-85C8-4204-865E-AA590176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11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77B8F3-C0A9-4FB5-BF99-C6E46AC5ED36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LATENT DIRICHLET ALLOCATION (LDA) E GENSIM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0A7192-3822-4DB2-A169-F888D0EE3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8" y="1224055"/>
            <a:ext cx="4303737" cy="11806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FFF05C-7ED2-477C-8130-943387FE3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5" y="3081896"/>
            <a:ext cx="5885895" cy="302817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15AE6E-F5A2-401B-8DE2-9F3E15678430}"/>
              </a:ext>
            </a:extLst>
          </p:cNvPr>
          <p:cNvSpPr txBox="1"/>
          <p:nvPr/>
        </p:nvSpPr>
        <p:spPr>
          <a:xfrm>
            <a:off x="214998" y="2971165"/>
            <a:ext cx="5626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Nato nel 2008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Iniziato come una raccolta di vari script Python per la libreria di matematica digitale ceca dml.cz in cui è servito a generare una breve lista degli articoli più simili a un determinato articolo da cui il nome </a:t>
            </a:r>
            <a:br>
              <a:rPr lang="it-IT" dirty="0"/>
            </a:br>
            <a:r>
              <a:rPr lang="it-IT" dirty="0"/>
              <a:t>(gensim = "generare simili")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Oggi software per realizzare la modellazione semantica.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5B5131-D6B6-4193-9A23-EACD5C53826D}"/>
              </a:ext>
            </a:extLst>
          </p:cNvPr>
          <p:cNvSpPr txBox="1"/>
          <p:nvPr/>
        </p:nvSpPr>
        <p:spPr>
          <a:xfrm>
            <a:off x="6306105" y="939840"/>
            <a:ext cx="5670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Latent Dirichlet Allocation </a:t>
            </a:r>
            <a:r>
              <a:rPr lang="it-IT" dirty="0"/>
              <a:t>è un modello probabilistico generativo di un corpus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L'idea di base è che i documenti sono rappresentati come miscele casuali su argomenti latenti, in cui ogni argomento è caratterizzato da una distribuzione sulle parole</a:t>
            </a:r>
          </a:p>
        </p:txBody>
      </p:sp>
    </p:spTree>
    <p:extLst>
      <p:ext uri="{BB962C8B-B14F-4D97-AF65-F5344CB8AC3E}">
        <p14:creationId xmlns:p14="http://schemas.microsoft.com/office/powerpoint/2010/main" val="39698598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5F05521-4CD4-4562-92FC-6006B5EF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25501"/>
            <a:ext cx="9348186" cy="538867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BE7950-890D-4075-9AEB-8053D90F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12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A9F706-A343-474A-A9A4-64425119779B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GRAFICO RISULTANTE DALLA MODELLAZIONE TRAMITE LDA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AD8A033-68D6-4303-987E-90F16491AA54}"/>
              </a:ext>
            </a:extLst>
          </p:cNvPr>
          <p:cNvSpPr txBox="1"/>
          <p:nvPr/>
        </p:nvSpPr>
        <p:spPr>
          <a:xfrm>
            <a:off x="8157839" y="2008048"/>
            <a:ext cx="3648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Distribuzione generale dei termini più utilizzati nei post raccolti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PAROLE PIÙ FREQUENTI: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9910020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3B3C48D-84BE-4AA6-A81F-22860CA9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255"/>
            <a:ext cx="9221194" cy="538748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1D0B01-2723-4AAC-8A9D-FE326AF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13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7B639F-C77F-41ED-AC3A-08F85EF9885A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GRAFICO RISULTANTE DALLA MODELLAZIONE TRAMITE LDA – TOPIC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CE1004-7180-4185-80D4-91F469526DB0}"/>
              </a:ext>
            </a:extLst>
          </p:cNvPr>
          <p:cNvSpPr txBox="1"/>
          <p:nvPr/>
        </p:nvSpPr>
        <p:spPr>
          <a:xfrm>
            <a:off x="8157839" y="2008048"/>
            <a:ext cx="3648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Distribuzione dei termini più utilizzati appartenenti al TOPIC 1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PAROLE PIÙ FREQUENTI: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WEBHOOK</a:t>
            </a:r>
          </a:p>
        </p:txBody>
      </p:sp>
    </p:spTree>
    <p:extLst>
      <p:ext uri="{BB962C8B-B14F-4D97-AF65-F5344CB8AC3E}">
        <p14:creationId xmlns:p14="http://schemas.microsoft.com/office/powerpoint/2010/main" val="10760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A30D48A-F18E-4582-8631-FD80A0D0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8659"/>
            <a:ext cx="9389498" cy="541581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1AD925-9BD6-42A7-9274-C403B6DC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14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812FF5-EA5F-431E-91AB-8641255F2108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GRAFICO RISULTANTE DALLA MODELLAZIONE TRAMITE LDA – TOPIC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C91AD4-B129-483B-8ACE-FCA492ECD6EE}"/>
              </a:ext>
            </a:extLst>
          </p:cNvPr>
          <p:cNvSpPr txBox="1"/>
          <p:nvPr/>
        </p:nvSpPr>
        <p:spPr>
          <a:xfrm>
            <a:off x="8157839" y="2008048"/>
            <a:ext cx="3648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Distribuzione dei termini più utilizzati appartenenti al TOPIC 2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PAROLE PIÙ FREQUENTI: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71363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7417F1A-979A-4CC3-9438-6E91A8DCE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991"/>
            <a:ext cx="9392575" cy="540092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3AB698-8CAB-4F6C-BF99-46C461E2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15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EB6CC0-3FA7-4638-A4B1-CE602920F763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GRAFICO RISULTANTE DALLA MODELLAZIONE TRAMITE LDA – TOPIC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E1314F-B5DF-468A-991D-0E336E311630}"/>
              </a:ext>
            </a:extLst>
          </p:cNvPr>
          <p:cNvSpPr txBox="1"/>
          <p:nvPr/>
        </p:nvSpPr>
        <p:spPr>
          <a:xfrm>
            <a:off x="8157839" y="2008048"/>
            <a:ext cx="3648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Distribuzione dei termini più utilizzati appartenenti al TOPIC 3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PAROLE PIÙ FREQUENTI: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46636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EF05B-DF45-4716-969C-9E84AE4F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F416F2-3C25-4841-BFCF-6ED7D313A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" y="795958"/>
            <a:ext cx="6364933" cy="348931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5ED854-B20E-4CB9-8038-BC9262278E97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GRAFICO DEI RISULTATI DELL’ ANALISI MANUALE SU THREAD CAMPIONATI CASUALMENTE</a:t>
            </a:r>
          </a:p>
        </p:txBody>
      </p:sp>
      <p:sp>
        <p:nvSpPr>
          <p:cNvPr id="16" name="Bolla: nuvola 15">
            <a:extLst>
              <a:ext uri="{FF2B5EF4-FFF2-40B4-BE49-F238E27FC236}">
                <a16:creationId xmlns:a16="http://schemas.microsoft.com/office/drawing/2014/main" id="{11AB75BE-1F87-4A7C-A49F-737C15088088}"/>
              </a:ext>
            </a:extLst>
          </p:cNvPr>
          <p:cNvSpPr/>
          <p:nvPr/>
        </p:nvSpPr>
        <p:spPr>
          <a:xfrm rot="1046227">
            <a:off x="7138017" y="1410894"/>
            <a:ext cx="3178946" cy="1473694"/>
          </a:xfrm>
          <a:prstGeom prst="cloudCallout">
            <a:avLst>
              <a:gd name="adj1" fmla="val -23346"/>
              <a:gd name="adj2" fmla="val 757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Bolla: nuvola 16">
            <a:extLst>
              <a:ext uri="{FF2B5EF4-FFF2-40B4-BE49-F238E27FC236}">
                <a16:creationId xmlns:a16="http://schemas.microsoft.com/office/drawing/2014/main" id="{B95C751A-07DF-40D6-8C03-FD3DAF0A80CC}"/>
              </a:ext>
            </a:extLst>
          </p:cNvPr>
          <p:cNvSpPr/>
          <p:nvPr/>
        </p:nvSpPr>
        <p:spPr>
          <a:xfrm>
            <a:off x="8610600" y="3586579"/>
            <a:ext cx="3029027" cy="1571347"/>
          </a:xfrm>
          <a:prstGeom prst="cloudCallout">
            <a:avLst>
              <a:gd name="adj1" fmla="val 32648"/>
              <a:gd name="adj2" fmla="val 683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Bolla: nuvola 17">
            <a:extLst>
              <a:ext uri="{FF2B5EF4-FFF2-40B4-BE49-F238E27FC236}">
                <a16:creationId xmlns:a16="http://schemas.microsoft.com/office/drawing/2014/main" id="{64B588AC-1D83-4044-AB95-C22D74837BDF}"/>
              </a:ext>
            </a:extLst>
          </p:cNvPr>
          <p:cNvSpPr/>
          <p:nvPr/>
        </p:nvSpPr>
        <p:spPr>
          <a:xfrm rot="21387548">
            <a:off x="3825879" y="4247346"/>
            <a:ext cx="4542094" cy="1560374"/>
          </a:xfrm>
          <a:prstGeom prst="cloudCallout">
            <a:avLst>
              <a:gd name="adj1" fmla="val -52062"/>
              <a:gd name="adj2" fmla="val 5781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7D9D95-2F4A-41EE-9868-867BC7CE239F}"/>
              </a:ext>
            </a:extLst>
          </p:cNvPr>
          <p:cNvSpPr txBox="1"/>
          <p:nvPr/>
        </p:nvSpPr>
        <p:spPr>
          <a:xfrm rot="521777">
            <a:off x="7492753" y="1801641"/>
            <a:ext cx="264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"Now both the codes are not working..... "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6F3C364-38F6-4865-A90A-D7089795EDE0}"/>
              </a:ext>
            </a:extLst>
          </p:cNvPr>
          <p:cNvSpPr/>
          <p:nvPr/>
        </p:nvSpPr>
        <p:spPr>
          <a:xfrm rot="20628398">
            <a:off x="8703368" y="4190092"/>
            <a:ext cx="300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"Intent not providing text ....."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91A4ECB-58E1-43AB-9311-EE0C1C94C454}"/>
              </a:ext>
            </a:extLst>
          </p:cNvPr>
          <p:cNvSpPr/>
          <p:nvPr/>
        </p:nvSpPr>
        <p:spPr>
          <a:xfrm rot="21260249">
            <a:off x="4482201" y="4534346"/>
            <a:ext cx="3846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"The App Actions are the only way to directly do logic between an Android app and an action."</a:t>
            </a:r>
          </a:p>
        </p:txBody>
      </p:sp>
    </p:spTree>
    <p:extLst>
      <p:ext uri="{BB962C8B-B14F-4D97-AF65-F5344CB8AC3E}">
        <p14:creationId xmlns:p14="http://schemas.microsoft.com/office/powerpoint/2010/main" val="39191892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FF159-DA2D-4967-A626-6DAAAE31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AFC90-2760-4899-81EE-AF71F0C1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82" y="719588"/>
            <a:ext cx="7515636" cy="541882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0F2C30-1917-4F68-97C9-E33A19FF9D25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ANALISI DEL POSTING NEL TEMPO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FC91D91-7A71-457B-B775-A4FACA7A51B9}"/>
              </a:ext>
            </a:extLst>
          </p:cNvPr>
          <p:cNvSpPr/>
          <p:nvPr/>
        </p:nvSpPr>
        <p:spPr>
          <a:xfrm>
            <a:off x="131593" y="2956265"/>
            <a:ext cx="2087930" cy="3693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31F83F-E334-4FFC-A061-036E3EEBBCBA}"/>
              </a:ext>
            </a:extLst>
          </p:cNvPr>
          <p:cNvSpPr txBox="1"/>
          <p:nvPr/>
        </p:nvSpPr>
        <p:spPr>
          <a:xfrm>
            <a:off x="12933" y="2694125"/>
            <a:ext cx="232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Ottobre 2017</a:t>
            </a:r>
          </a:p>
        </p:txBody>
      </p:sp>
      <p:sp>
        <p:nvSpPr>
          <p:cNvPr id="10" name="Scorrimento verticale 9">
            <a:extLst>
              <a:ext uri="{FF2B5EF4-FFF2-40B4-BE49-F238E27FC236}">
                <a16:creationId xmlns:a16="http://schemas.microsoft.com/office/drawing/2014/main" id="{218C0572-28A6-4822-B3F0-4D23A52E8784}"/>
              </a:ext>
            </a:extLst>
          </p:cNvPr>
          <p:cNvSpPr/>
          <p:nvPr/>
        </p:nvSpPr>
        <p:spPr>
          <a:xfrm>
            <a:off x="10347017" y="3730841"/>
            <a:ext cx="1713390" cy="130501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2C708C-D72A-43F4-B0D8-D8FCA114D0ED}"/>
              </a:ext>
            </a:extLst>
          </p:cNvPr>
          <p:cNvSpPr txBox="1"/>
          <p:nvPr/>
        </p:nvSpPr>
        <p:spPr>
          <a:xfrm>
            <a:off x="10502376" y="4198683"/>
            <a:ext cx="142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File .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corrimento verticale 11">
            <a:extLst>
              <a:ext uri="{FF2B5EF4-FFF2-40B4-BE49-F238E27FC236}">
                <a16:creationId xmlns:a16="http://schemas.microsoft.com/office/drawing/2014/main" id="{B0D94746-C90C-42DD-84BF-945AF905E401}"/>
              </a:ext>
            </a:extLst>
          </p:cNvPr>
          <p:cNvSpPr/>
          <p:nvPr/>
        </p:nvSpPr>
        <p:spPr>
          <a:xfrm>
            <a:off x="10347017" y="1513738"/>
            <a:ext cx="1713390" cy="1305017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B7E039-57F2-42CA-9F5B-BBFCC13E9130}"/>
              </a:ext>
            </a:extLst>
          </p:cNvPr>
          <p:cNvSpPr txBox="1"/>
          <p:nvPr/>
        </p:nvSpPr>
        <p:spPr>
          <a:xfrm>
            <a:off x="10502375" y="1981580"/>
            <a:ext cx="142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Dati raccolti</a:t>
            </a:r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C17D822D-E39B-4E58-86AF-B117925293B8}"/>
              </a:ext>
            </a:extLst>
          </p:cNvPr>
          <p:cNvSpPr/>
          <p:nvPr/>
        </p:nvSpPr>
        <p:spPr>
          <a:xfrm>
            <a:off x="11083862" y="2935929"/>
            <a:ext cx="257453" cy="7013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5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6E6099-5F66-464C-927E-0861B562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B76E6A-23ED-4FC0-879D-3FB20AE76A3E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50007-224A-4D37-B7D2-4CF4805ED941}"/>
              </a:ext>
            </a:extLst>
          </p:cNvPr>
          <p:cNvSpPr txBox="1"/>
          <p:nvPr/>
        </p:nvSpPr>
        <p:spPr>
          <a:xfrm>
            <a:off x="0" y="750886"/>
            <a:ext cx="1117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Durante questo progetto di ricerca ho potuto utilizzare e apprendere Python come linguaggio di programmazione, oltre a migliorare le conoscenze acquisite durante tutto il corso della triennale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3A30DD-96F7-4184-A687-834EACBCC729}"/>
              </a:ext>
            </a:extLst>
          </p:cNvPr>
          <p:cNvSpPr txBox="1"/>
          <p:nvPr/>
        </p:nvSpPr>
        <p:spPr>
          <a:xfrm>
            <a:off x="2565645" y="246355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fatto uso anche di molte API e librerie esterne che ho dovuto far interagire e coordinare tra di loro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B3C74D-49AD-4100-ADAC-9753D4E3F2A4}"/>
              </a:ext>
            </a:extLst>
          </p:cNvPr>
          <p:cNvSpPr txBox="1"/>
          <p:nvPr/>
        </p:nvSpPr>
        <p:spPr>
          <a:xfrm>
            <a:off x="-1" y="3756781"/>
            <a:ext cx="5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IDE ho utilizzato pyCharm fornito da jet brains 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BF614D-3055-44A3-A609-9C37E1B374F1}"/>
              </a:ext>
            </a:extLst>
          </p:cNvPr>
          <p:cNvSpPr txBox="1"/>
          <p:nvPr/>
        </p:nvSpPr>
        <p:spPr>
          <a:xfrm>
            <a:off x="3426781" y="4920868"/>
            <a:ext cx="903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Fondamentale è stato anche l’uso di GitHub per la gestione di backup e versioni del progetto durante tutto l’arco dell’implementazione.</a:t>
            </a:r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EA7599-06B0-425E-A54B-53796E7F4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215" y="949089"/>
            <a:ext cx="1485169" cy="148516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E2C868F-790C-420B-AE94-7A7A9BF6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93" y="3243794"/>
            <a:ext cx="1293222" cy="129322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2FF1C4B-447A-497B-9D4A-A99B0527B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94" y="3114300"/>
            <a:ext cx="1385332" cy="150169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74B90B-732A-4016-A85F-617C868AF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7016"/>
            <a:ext cx="3273187" cy="163659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DE0E963-3C0D-4DD6-A27E-551F7BC9A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" y="1617386"/>
            <a:ext cx="2030501" cy="55704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41A3107-05C1-4BB5-A6E3-96A150715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" y="3028581"/>
            <a:ext cx="2263806" cy="1626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42F2650-0BDA-4350-A88B-2F8072085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" y="2219351"/>
            <a:ext cx="1864548" cy="27136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49CFC8D-87B2-40C4-A27E-4352AE7CD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" y="2515623"/>
            <a:ext cx="1550632" cy="46394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EE87940D-2018-40F7-94A5-D1350A9919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" y="3241172"/>
            <a:ext cx="76210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063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FDB550-AAA7-4DE7-82FF-81B3454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19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0BAD57-227A-4A2B-B61F-42A42430C1D2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SVILUPPI FUTURI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7B3A0C7-EFD9-41B3-BBBE-53BCBAA23643}"/>
              </a:ext>
            </a:extLst>
          </p:cNvPr>
          <p:cNvSpPr/>
          <p:nvPr/>
        </p:nvSpPr>
        <p:spPr>
          <a:xfrm>
            <a:off x="0" y="857894"/>
            <a:ext cx="7037033" cy="5024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 effettuato una verifica dei dati leggendo casualmente 10 thread in cui compaiono le parole più discusse di ogni topic per verificare con certezza se le problematiche fossero effettivamente legate a questi termini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 sviluppo futuro potrebbe quindi essere quello di automatizzare questa procedura tramite un’analisi, delle sole domande, basata sui dati e i risultati raccolti da questo progetto in modo da estendere questa verifica su l’intero file di dati</a:t>
            </a:r>
          </a:p>
          <a:p>
            <a:pPr marL="285750" indent="-285750" algn="just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Altrimenti questa operazione sarebbe impraticabile da svolgere manualmente vista la mole d’informazioni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2C571C-BBF7-450C-B36A-D145B353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28" y="1868408"/>
            <a:ext cx="4821107" cy="3141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300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1B84403-0FE2-491B-A293-01E5BD1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2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2F6ABF-784F-4B59-9441-F773FF50BF10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COS’È STACKOVERFLOW 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50A3D04-66EA-4D4C-9DCF-F88F4F87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98" y="727506"/>
            <a:ext cx="7541502" cy="54029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90B39A-E01E-4927-B311-ED48B2FE9797}"/>
              </a:ext>
            </a:extLst>
          </p:cNvPr>
          <p:cNvSpPr txBox="1"/>
          <p:nvPr/>
        </p:nvSpPr>
        <p:spPr>
          <a:xfrm>
            <a:off x="0" y="3214160"/>
            <a:ext cx="4650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Fondata nel 2008, StackOverflow è la community online più grande e affidabile per gli sviluppatori che desiderano apprendere e condividere le proprie conoscenze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6914A-F05F-4615-93F3-4D239C12E77B}"/>
              </a:ext>
            </a:extLst>
          </p:cNvPr>
          <p:cNvSpPr txBox="1"/>
          <p:nvPr/>
        </p:nvSpPr>
        <p:spPr>
          <a:xfrm>
            <a:off x="0" y="4691488"/>
            <a:ext cx="584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Oltre 50 milioni di programmatori professionisti e aspiranti visitano StackOverflow ogni mese per aiutare a risolvere problemi di codifica e sviluppare nuove competenze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9B83F71-DAA3-4E00-BB0C-3AE637698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2" y="727506"/>
            <a:ext cx="3683553" cy="19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261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FE2938-AB98-403A-AFA7-0AEC3E72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20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D0F88E0-CBAD-46FE-B7FD-1621524331CD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DBAE399-33AC-4EA0-BC3E-1840BA4F1840}"/>
              </a:ext>
            </a:extLst>
          </p:cNvPr>
          <p:cNvSpPr/>
          <p:nvPr/>
        </p:nvSpPr>
        <p:spPr>
          <a:xfrm>
            <a:off x="1741503" y="1319654"/>
            <a:ext cx="8708994" cy="61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" algn="ctr">
              <a:lnSpc>
                <a:spcPct val="115000"/>
              </a:lnSpc>
              <a:spcBef>
                <a:spcPts val="2400"/>
              </a:spcBef>
              <a:spcAft>
                <a:spcPts val="8400"/>
              </a:spcAft>
            </a:pPr>
            <a:r>
              <a:rPr lang="it-IT" sz="3200" kern="0" dirty="0">
                <a:solidFill>
                  <a:srgbClr val="D026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GRAZIE PER L’ ATTENZIONE</a:t>
            </a:r>
            <a:endParaRPr lang="it-IT" sz="3200" b="1" kern="0" dirty="0">
              <a:solidFill>
                <a:srgbClr val="D026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E19825C-E67A-4084-B7A8-6D6AB984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62" y="2120638"/>
            <a:ext cx="6798076" cy="3829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40129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FB75A2-5892-45E6-8CA7-A1FCAEDE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3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7953E7-9B80-4F7F-80EF-2DA1235D8025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COS’È DIALOGFLOW 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28E72D-AABF-4AE9-BD23-EB26EA68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976"/>
            <a:ext cx="5582097" cy="53640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1FC007-D040-4BF8-A655-D3D28C12A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2407"/>
            <a:ext cx="4047368" cy="19681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144EC14-8B93-4BA1-A970-21BBB7AF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07" y="3445001"/>
            <a:ext cx="4297152" cy="25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8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12E819-F4E9-4D86-A79E-84A4A5BC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308326-1CF5-4933-87C9-6147E463AF81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COME HO RESO TUTTO QUESTO AUTOMATIZZATO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B1E96F-6D2E-42B1-9F16-D4AA04C162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4" y="1142687"/>
            <a:ext cx="10644326" cy="45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5ADB86-772D-452B-B34E-02D08EC2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10CCAD-94F6-45CE-BF23-02AA26C0C5EC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RACCOLTA DEI DATI DA STACKOVERFLOW TRAMITE STACKEXCHANGE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7C97B8-4689-4930-BDC1-352576CB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2998261"/>
            <a:ext cx="9030960" cy="31341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864D80F-10DA-4481-83D9-26E02078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20" y="2306574"/>
            <a:ext cx="4752560" cy="69168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AC5DB55-484D-4B87-9D25-880C8F7BE581}"/>
              </a:ext>
            </a:extLst>
          </p:cNvPr>
          <p:cNvSpPr txBox="1"/>
          <p:nvPr/>
        </p:nvSpPr>
        <p:spPr>
          <a:xfrm>
            <a:off x="0" y="1053907"/>
            <a:ext cx="46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Nato nel 2010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FDC063-21C7-4009-A945-C448F7A61755}"/>
              </a:ext>
            </a:extLst>
          </p:cNvPr>
          <p:cNvSpPr txBox="1"/>
          <p:nvPr/>
        </p:nvSpPr>
        <p:spPr>
          <a:xfrm>
            <a:off x="0" y="1749085"/>
            <a:ext cx="411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Consiste in 173 Q&amp;A communities tra cui StackOverflow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97E3C3-06B3-4A84-9F40-0A25591DA6D1}"/>
              </a:ext>
            </a:extLst>
          </p:cNvPr>
          <p:cNvSpPr txBox="1"/>
          <p:nvPr/>
        </p:nvSpPr>
        <p:spPr>
          <a:xfrm>
            <a:off x="8725051" y="1069127"/>
            <a:ext cx="18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Fornisce API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F4B783-134E-4B83-B551-A1F1DFBAC996}"/>
              </a:ext>
            </a:extLst>
          </p:cNvPr>
          <p:cNvSpPr txBox="1"/>
          <p:nvPr/>
        </p:nvSpPr>
        <p:spPr>
          <a:xfrm>
            <a:off x="8725051" y="1749085"/>
            <a:ext cx="314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Permetter la creazione di custom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86763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Nuvola 26">
            <a:extLst>
              <a:ext uri="{FF2B5EF4-FFF2-40B4-BE49-F238E27FC236}">
                <a16:creationId xmlns:a16="http://schemas.microsoft.com/office/drawing/2014/main" id="{83B86E49-A751-4E33-B4CA-A169390BC560}"/>
              </a:ext>
            </a:extLst>
          </p:cNvPr>
          <p:cNvSpPr/>
          <p:nvPr/>
        </p:nvSpPr>
        <p:spPr>
          <a:xfrm>
            <a:off x="26634" y="1383310"/>
            <a:ext cx="2754098" cy="2665388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3EAFAC-9C6E-4CD4-B453-FE74BFE0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6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922DC7-997C-4C5B-9230-41F287F8DAA8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RIEPILOGO DATI RACCOLTI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C18CC5-677E-4AC9-9B45-5552FFA26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16" y="814022"/>
            <a:ext cx="4448796" cy="52299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8FB988-6A9B-4589-A6AD-481C4332C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47" y="761259"/>
            <a:ext cx="4177447" cy="53354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19295D-F8F0-4C3D-AA4B-1D959F30EEB6}"/>
              </a:ext>
            </a:extLst>
          </p:cNvPr>
          <p:cNvSpPr txBox="1"/>
          <p:nvPr/>
        </p:nvSpPr>
        <p:spPr>
          <a:xfrm>
            <a:off x="674704" y="2192784"/>
            <a:ext cx="1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DOMANDA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192408-6FF2-4192-A764-78B7E5F5D2D1}"/>
              </a:ext>
            </a:extLst>
          </p:cNvPr>
          <p:cNvSpPr txBox="1"/>
          <p:nvPr/>
        </p:nvSpPr>
        <p:spPr>
          <a:xfrm>
            <a:off x="674704" y="186607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TITOLO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9D0A62-7CA1-4F01-BA94-37B95BD0FA07}"/>
              </a:ext>
            </a:extLst>
          </p:cNvPr>
          <p:cNvSpPr txBox="1"/>
          <p:nvPr/>
        </p:nvSpPr>
        <p:spPr>
          <a:xfrm>
            <a:off x="978630" y="2879358"/>
            <a:ext cx="18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RISPOSTE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5606D14-3AE3-411C-B5C2-7C1C4429E297}"/>
              </a:ext>
            </a:extLst>
          </p:cNvPr>
          <p:cNvSpPr txBox="1"/>
          <p:nvPr/>
        </p:nvSpPr>
        <p:spPr>
          <a:xfrm>
            <a:off x="973148" y="2562116"/>
            <a:ext cx="183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COMMENTI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82C56D50-FD1F-49F3-A4E0-E050D13DE3A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833243" y="2576100"/>
            <a:ext cx="144424" cy="13538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13BCFAE-C692-44B5-A3F2-C8B920CA031D}"/>
              </a:ext>
            </a:extLst>
          </p:cNvPr>
          <p:cNvSpPr txBox="1"/>
          <p:nvPr/>
        </p:nvSpPr>
        <p:spPr>
          <a:xfrm>
            <a:off x="1277074" y="3204823"/>
            <a:ext cx="183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COMMENTI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CED900DB-D7FE-4501-9967-519B5F9C98F8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1137169" y="3218807"/>
            <a:ext cx="144424" cy="13538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68A50D9B-8E28-4437-9BC2-E5C7860CD6B2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734187" y="2819580"/>
            <a:ext cx="348019" cy="14086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corrimento verticale 30">
            <a:extLst>
              <a:ext uri="{FF2B5EF4-FFF2-40B4-BE49-F238E27FC236}">
                <a16:creationId xmlns:a16="http://schemas.microsoft.com/office/drawing/2014/main" id="{04459FEF-D685-4CE3-87F3-FE58E9D42597}"/>
              </a:ext>
            </a:extLst>
          </p:cNvPr>
          <p:cNvSpPr/>
          <p:nvPr/>
        </p:nvSpPr>
        <p:spPr>
          <a:xfrm>
            <a:off x="4796978" y="1039584"/>
            <a:ext cx="1713390" cy="1305017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corrimento verticale 13">
            <a:extLst>
              <a:ext uri="{FF2B5EF4-FFF2-40B4-BE49-F238E27FC236}">
                <a16:creationId xmlns:a16="http://schemas.microsoft.com/office/drawing/2014/main" id="{910D0A98-DA79-4C55-ADB8-AB4CC9F63F92}"/>
              </a:ext>
            </a:extLst>
          </p:cNvPr>
          <p:cNvSpPr/>
          <p:nvPr/>
        </p:nvSpPr>
        <p:spPr>
          <a:xfrm>
            <a:off x="4796978" y="2942308"/>
            <a:ext cx="1713390" cy="1305017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C8C0F6-FB21-499E-8B15-4EF6473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7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B83A0C-3DB6-4C44-8FFB-B9BD27EDE0DB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DIALOGFLOW NON È SEMPRE STATO IL SUO NOME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1DB6F8-A3E0-47F5-A1FC-00B5CF40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3" y="1367637"/>
            <a:ext cx="3048591" cy="234937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D8CC29-6FEF-4F40-A9A4-44CF3BBF448D}"/>
              </a:ext>
            </a:extLst>
          </p:cNvPr>
          <p:cNvSpPr txBox="1"/>
          <p:nvPr/>
        </p:nvSpPr>
        <p:spPr>
          <a:xfrm>
            <a:off x="0" y="888617"/>
            <a:ext cx="46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data 10 Ottobre 2017 cambia nome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0D6C36-C8CF-4647-93F7-0A3099EB47F9}"/>
              </a:ext>
            </a:extLst>
          </p:cNvPr>
          <p:cNvSpPr txBox="1"/>
          <p:nvPr/>
        </p:nvSpPr>
        <p:spPr>
          <a:xfrm>
            <a:off x="0" y="3938058"/>
            <a:ext cx="1195822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Aggiunge 2 nuove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In-line code editor: 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ora puoi scrivere la logica di realizzazione, testare e implementare un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funzionale direttamente nella console.</a:t>
            </a:r>
          </a:p>
          <a:p>
            <a:pPr marL="800100" lvl="1" indent="-342900">
              <a:buFont typeface="+mj-lt"/>
              <a:buAutoNum type="arabicPeriod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lingual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agent support: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la creazione di più lingue è ora più semplice che mai. Ora puoi aggiungere altre lingue e impostazioni locali al tuo agente nuovo o esistente.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C58563-48E1-48E9-98E8-011A1CEBFC27}"/>
              </a:ext>
            </a:extLst>
          </p:cNvPr>
          <p:cNvSpPr txBox="1"/>
          <p:nvPr/>
        </p:nvSpPr>
        <p:spPr>
          <a:xfrm>
            <a:off x="4943458" y="1259134"/>
            <a:ext cx="14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Elementi con tag "api.ai"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E12A77E-1546-40D5-A5D1-9B3FDE0DEF93}"/>
              </a:ext>
            </a:extLst>
          </p:cNvPr>
          <p:cNvSpPr txBox="1"/>
          <p:nvPr/>
        </p:nvSpPr>
        <p:spPr>
          <a:xfrm>
            <a:off x="4943458" y="3170840"/>
            <a:ext cx="14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Elementi con tag "dialogflow"</a:t>
            </a:r>
          </a:p>
        </p:txBody>
      </p:sp>
      <p:sp>
        <p:nvSpPr>
          <p:cNvPr id="15" name="Scorrimento verticale 14">
            <a:extLst>
              <a:ext uri="{FF2B5EF4-FFF2-40B4-BE49-F238E27FC236}">
                <a16:creationId xmlns:a16="http://schemas.microsoft.com/office/drawing/2014/main" id="{A2FABE23-D823-4218-BC05-4CBA775ABF66}"/>
              </a:ext>
            </a:extLst>
          </p:cNvPr>
          <p:cNvSpPr/>
          <p:nvPr/>
        </p:nvSpPr>
        <p:spPr>
          <a:xfrm>
            <a:off x="9774314" y="1870009"/>
            <a:ext cx="1713390" cy="130501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594C82-AA69-4971-9C71-9895497CFBF8}"/>
              </a:ext>
            </a:extLst>
          </p:cNvPr>
          <p:cNvSpPr txBox="1"/>
          <p:nvPr/>
        </p:nvSpPr>
        <p:spPr>
          <a:xfrm>
            <a:off x="9920794" y="2231097"/>
            <a:ext cx="142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File completo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DFA7392F-7537-48D5-BC2D-26A04ABD5749}"/>
              </a:ext>
            </a:extLst>
          </p:cNvPr>
          <p:cNvSpPr/>
          <p:nvPr/>
        </p:nvSpPr>
        <p:spPr>
          <a:xfrm>
            <a:off x="7502119" y="2191032"/>
            <a:ext cx="1012054" cy="8139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C5C5D6A-DF1F-4C62-BCDB-28556F95B49E}"/>
              </a:ext>
            </a:extLst>
          </p:cNvPr>
          <p:cNvSpPr txBox="1"/>
          <p:nvPr/>
        </p:nvSpPr>
        <p:spPr>
          <a:xfrm>
            <a:off x="7643378" y="2413338"/>
            <a:ext cx="7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</a:p>
        </p:txBody>
      </p:sp>
      <p:sp>
        <p:nvSpPr>
          <p:cNvPr id="45" name="Freccia a destra 44">
            <a:extLst>
              <a:ext uri="{FF2B5EF4-FFF2-40B4-BE49-F238E27FC236}">
                <a16:creationId xmlns:a16="http://schemas.microsoft.com/office/drawing/2014/main" id="{AB420ADC-0F85-4414-B14D-9E3FD3DE0571}"/>
              </a:ext>
            </a:extLst>
          </p:cNvPr>
          <p:cNvSpPr/>
          <p:nvPr/>
        </p:nvSpPr>
        <p:spPr>
          <a:xfrm rot="1397721">
            <a:off x="6496904" y="2094375"/>
            <a:ext cx="1005957" cy="17090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a destra 45">
            <a:extLst>
              <a:ext uri="{FF2B5EF4-FFF2-40B4-BE49-F238E27FC236}">
                <a16:creationId xmlns:a16="http://schemas.microsoft.com/office/drawing/2014/main" id="{29FD9637-1DAB-475D-98EB-1BFF5088CF15}"/>
              </a:ext>
            </a:extLst>
          </p:cNvPr>
          <p:cNvSpPr/>
          <p:nvPr/>
        </p:nvSpPr>
        <p:spPr>
          <a:xfrm rot="20029277">
            <a:off x="6527217" y="2958111"/>
            <a:ext cx="1005957" cy="170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FDAE4B10-5E82-4994-B177-711C3583FEF9}"/>
              </a:ext>
            </a:extLst>
          </p:cNvPr>
          <p:cNvSpPr/>
          <p:nvPr/>
        </p:nvSpPr>
        <p:spPr>
          <a:xfrm>
            <a:off x="8618922" y="2453034"/>
            <a:ext cx="1167729" cy="28993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54EB59-94A8-4827-A46B-1A3845D9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61BFCA-90D1-4316-9B74-4E414DEBDC85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PULIZIA DEI DATI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EA45B31-5E2D-4515-96F6-030D7B818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" y="857648"/>
            <a:ext cx="7925906" cy="29055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886793B-3F50-4807-B416-3C1C7521E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27" y="4843424"/>
            <a:ext cx="7878274" cy="12193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2A4ED4D-064B-4231-86C2-07C7BC50C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802549"/>
            <a:ext cx="2763106" cy="17721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85F369-EB37-4862-84AF-F5BB5E347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4" y="3763178"/>
            <a:ext cx="2233474" cy="19200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C4EF27F-576F-4806-8B75-B0CB579B4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" y="5683252"/>
            <a:ext cx="3950563" cy="28378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81AF59C-39F5-4096-95EB-24AD3CE35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97" y="1627132"/>
            <a:ext cx="1602512" cy="15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143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37F7DD-E601-4CD8-9212-FB8E6AFB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4759-7B27-4F97-9FA6-F9B9D7CB19F5}" type="slidenum">
              <a:rPr lang="it-IT" smtClean="0"/>
              <a:t>9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3537D-754D-44CC-8609-060CA57C5521}"/>
              </a:ext>
            </a:extLst>
          </p:cNvPr>
          <p:cNvSpPr txBox="1"/>
          <p:nvPr/>
        </p:nvSpPr>
        <p:spPr>
          <a:xfrm>
            <a:off x="0" y="177554"/>
            <a:ext cx="97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COSA ELIMINARE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028696-8697-4585-9FF2-AB0B39019BEF}"/>
              </a:ext>
            </a:extLst>
          </p:cNvPr>
          <p:cNvSpPr txBox="1"/>
          <p:nvPr/>
        </p:nvSpPr>
        <p:spPr>
          <a:xfrm>
            <a:off x="150179" y="3258106"/>
            <a:ext cx="74757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t-IT" dirty="0"/>
              <a:t>Inserimento di spazi vuoti a inizio e fine testo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Rimozione dei </a:t>
            </a:r>
            <a:r>
              <a:rPr lang="it-IT" i="1" dirty="0"/>
              <a:t>“ritorno a capo”</a:t>
            </a:r>
            <a:r>
              <a:rPr lang="it-IT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Conversione di ogni carattere in formato minuscolo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Rimozione dei tag HTML.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Rimozione di caratteri speciali HTML ad esempio “</a:t>
            </a:r>
            <a:r>
              <a:rPr lang="it-IT" b="1" dirty="0"/>
              <a:t>&amp;#39;</a:t>
            </a:r>
            <a:r>
              <a:rPr lang="it-IT" dirty="0"/>
              <a:t>”  =&gt; apostrofo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Eliminazione dei numeri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Rimozione della punteggiatura 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Sostituzione di tutti gli eventuali spazzi consecutivi con uno spazio singolo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Rimozione delle English stop words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Rimozione degli spazi vuoti a inizio e fine testo inseriti nel passo 1.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2C08FC-23DA-4733-97B9-7EE345CD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83" y="2958876"/>
            <a:ext cx="4782217" cy="31341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E55C5BE-7E94-475B-A8E1-E4A41411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6117"/>
            <a:ext cx="4693436" cy="15952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C3AAC05-752D-4ACB-93D6-5AC8C7611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96" y="811760"/>
            <a:ext cx="6972008" cy="17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578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59</cp:revision>
  <dcterms:created xsi:type="dcterms:W3CDTF">2018-12-14T16:41:00Z</dcterms:created>
  <dcterms:modified xsi:type="dcterms:W3CDTF">2018-12-18T16:31:56Z</dcterms:modified>
</cp:coreProperties>
</file>