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4"/>
  </p:notesMasterIdLst>
  <p:sldIdLst>
    <p:sldId id="259" r:id="rId3"/>
    <p:sldId id="306" r:id="rId4"/>
    <p:sldId id="308" r:id="rId5"/>
    <p:sldId id="309" r:id="rId6"/>
    <p:sldId id="342" r:id="rId7"/>
    <p:sldId id="317" r:id="rId8"/>
    <p:sldId id="319" r:id="rId9"/>
    <p:sldId id="343" r:id="rId10"/>
    <p:sldId id="340" r:id="rId11"/>
    <p:sldId id="346" r:id="rId12"/>
    <p:sldId id="347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8FD72-4A48-46B2-8CFA-9EABF5226159}" type="datetimeFigureOut">
              <a:rPr lang="it-IT" smtClean="0"/>
              <a:t>22/12/2011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43ED7-5FAB-4B1D-A01D-07EB8585F47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29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2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24E454-4A58-4D42-801E-9E11B54FEF1D}" type="datetimeFigureOut">
              <a:rPr lang="en-US">
                <a:solidFill>
                  <a:prstClr val="black"/>
                </a:solidFill>
              </a:rPr>
              <a:pPr/>
              <a:t>12/22/2011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24E454-4A58-4D42-801E-9E11B54FEF1D}" type="datetimeFigureOut">
              <a:rPr lang="en-US">
                <a:solidFill>
                  <a:prstClr val="black"/>
                </a:solidFill>
              </a:rPr>
              <a:pPr/>
              <a:t>12/22/2011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1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1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48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61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567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34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85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40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9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72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78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24E454-4A58-4D42-801E-9E11B54FEF1D}" type="datetimeFigureOut">
              <a:rPr lang="en-US">
                <a:solidFill>
                  <a:prstClr val="black"/>
                </a:solidFill>
              </a:rPr>
              <a:pPr/>
              <a:t>12/22/2011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97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24E454-4A58-4D42-801E-9E11B54FEF1D}" type="datetimeFigureOut">
              <a:rPr lang="en-US">
                <a:solidFill>
                  <a:prstClr val="black"/>
                </a:solidFill>
              </a:rPr>
              <a:pPr/>
              <a:t>12/22/2011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24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8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9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4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7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1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70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7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gradFill>
            <a:gsLst>
              <a:gs pos="64999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2800" y="6356350"/>
            <a:ext cx="1219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646551-29BC-49D5-9818-7C90786B064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9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gradFill>
            <a:gsLst>
              <a:gs pos="64999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- WEB COURSES BANGKOK\WCB Internetship\WCB Resources\LOGO\logo-125x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67" y="6125433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88988"/>
            <a:ext cx="8011794" cy="5736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727" y="388988"/>
            <a:ext cx="6607459" cy="102378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Droid Serif" pitchFamily="18" charset="0"/>
                <a:ea typeface="Droid Serif" pitchFamily="18" charset="0"/>
                <a:cs typeface="Droid Serif" pitchFamily="18" charset="0"/>
              </a:rPr>
              <a:t>Choosing </a:t>
            </a:r>
            <a:r>
              <a:rPr lang="en-US" sz="3600" b="0" dirty="0" smtClean="0">
                <a:latin typeface="Droid Serif" pitchFamily="18" charset="0"/>
                <a:ea typeface="Droid Serif" pitchFamily="18" charset="0"/>
                <a:cs typeface="Droid Serif" pitchFamily="18" charset="0"/>
              </a:rPr>
              <a:t>the right image format</a:t>
            </a:r>
            <a:endParaRPr lang="en-US" sz="3600" b="0" dirty="0">
              <a:latin typeface="Droid Serif" pitchFamily="18" charset="0"/>
              <a:ea typeface="Droid Serif" pitchFamily="18" charset="0"/>
              <a:cs typeface="Droid Serif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- WEB COURSES BANGKOK\WCB Internetship\WCB Resources\LOGO\logo-125x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67" y="6125433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152226"/>
            <a:ext cx="79228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PNG </a:t>
            </a:r>
            <a:r>
              <a:rPr lang="en-US" sz="2400" b="1" dirty="0" err="1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Vs</a:t>
            </a:r>
            <a:r>
              <a:rPr lang="en-US" sz="2400" b="1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GIF </a:t>
            </a:r>
            <a:r>
              <a:rPr lang="en-US" sz="2400" b="1" dirty="0" err="1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Vs</a:t>
            </a:r>
            <a:r>
              <a:rPr lang="en-US" sz="2400" b="1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 JPG:</a:t>
            </a:r>
          </a:p>
          <a:p>
            <a:pPr algn="ctr"/>
            <a:endParaRPr lang="it-IT" sz="1400" dirty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Droid Serif" pitchFamily="18" charset="0"/>
                <a:ea typeface="Droid Serif" pitchFamily="18" charset="0"/>
                <a:cs typeface="Droid Serif" pitchFamily="18" charset="0"/>
              </a:rPr>
              <a:t>Image File Formats: </a:t>
            </a:r>
            <a:r>
              <a:rPr lang="en-US" sz="3200" b="0" dirty="0" smtClean="0"/>
              <a:t>Pro and Cons</a:t>
            </a:r>
            <a:endParaRPr lang="en-US" sz="3200" b="0" dirty="0">
              <a:latin typeface="Droid Serif" pitchFamily="18" charset="0"/>
              <a:ea typeface="Droid Serif" pitchFamily="18" charset="0"/>
              <a:cs typeface="Droid Serif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2" y="2039079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45" y="1591404"/>
            <a:ext cx="3333750" cy="333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52" y="1713237"/>
            <a:ext cx="2301720" cy="30689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2608" y="479715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Use PNG if you need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100 % Quality and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See through effects</a:t>
            </a:r>
            <a:endParaRPr lang="it-IT" sz="1100" dirty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840" y="479715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Use GIFs if the image is blocks of colour or</a:t>
            </a:r>
            <a:r>
              <a:rPr lang="it-IT" sz="11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it-IT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needs animating</a:t>
            </a:r>
            <a:endParaRPr lang="en-US" dirty="0" smtClean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7088" y="4925154"/>
            <a:ext cx="2965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JPGs are used for photographs or anything with lots of colour</a:t>
            </a:r>
          </a:p>
        </p:txBody>
      </p:sp>
    </p:spTree>
    <p:extLst>
      <p:ext uri="{BB962C8B-B14F-4D97-AF65-F5344CB8AC3E}">
        <p14:creationId xmlns:p14="http://schemas.microsoft.com/office/powerpoint/2010/main" val="18296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:\- WEB COURSES BANGKOK\WCB Internetship\WCB Resources\LOGO\logo-125x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67" y="6125433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988840"/>
            <a:ext cx="832223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b="1" dirty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r>
              <a:rPr lang="it-IT" sz="2800" dirty="0" smtClean="0">
                <a:solidFill>
                  <a:schemeClr val="bg1"/>
                </a:solidFill>
                <a:latin typeface="Droid Serif" pitchFamily="18" charset="0"/>
                <a:ea typeface="Droid Serif" pitchFamily="18" charset="0"/>
                <a:cs typeface="Droid Serif" pitchFamily="18" charset="0"/>
              </a:rPr>
              <a:t>We hope you enjoyed this presentation and that now you know something more about these graphic formats.</a:t>
            </a:r>
          </a:p>
          <a:p>
            <a:endParaRPr lang="it-IT" sz="2800" b="1" dirty="0">
              <a:solidFill>
                <a:schemeClr val="bg1"/>
              </a:solidFill>
              <a:latin typeface="Droid Serif" pitchFamily="18" charset="0"/>
              <a:ea typeface="Droid Serif" pitchFamily="18" charset="0"/>
              <a:cs typeface="Droid Serif" pitchFamily="18" charset="0"/>
            </a:endParaRPr>
          </a:p>
          <a:p>
            <a:r>
              <a:rPr lang="it-IT" sz="2800" b="1" dirty="0">
                <a:solidFill>
                  <a:schemeClr val="bg1"/>
                </a:solidFill>
                <a:latin typeface="Droid Serif" pitchFamily="18" charset="0"/>
                <a:ea typeface="Droid Serif" pitchFamily="18" charset="0"/>
                <a:cs typeface="Droid Serif" pitchFamily="18" charset="0"/>
              </a:rPr>
              <a:t>Thank you for watching </a:t>
            </a:r>
            <a:r>
              <a:rPr lang="it-IT" sz="2800" b="1" dirty="0" smtClean="0">
                <a:solidFill>
                  <a:schemeClr val="bg1"/>
                </a:solidFill>
                <a:latin typeface="Droid Serif" pitchFamily="18" charset="0"/>
                <a:ea typeface="Droid Serif" pitchFamily="18" charset="0"/>
                <a:cs typeface="Droid Serif" pitchFamily="18" charset="0"/>
              </a:rPr>
              <a:t>it! </a:t>
            </a:r>
            <a:endParaRPr lang="it-IT" sz="2800" b="1" dirty="0">
              <a:solidFill>
                <a:schemeClr val="bg1"/>
              </a:solidFill>
              <a:latin typeface="Droid Serif" pitchFamily="18" charset="0"/>
              <a:ea typeface="Droid Serif" pitchFamily="18" charset="0"/>
              <a:cs typeface="Droid Serif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25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- WEB COURSES BANGKOK\WCB Internetship\WCB Resources\LOGO\logo-125x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67" y="6125433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Droid Serif" pitchFamily="18" charset="0"/>
                <a:ea typeface="Droid Serif" pitchFamily="18" charset="0"/>
                <a:cs typeface="Droid Serif" pitchFamily="18" charset="0"/>
              </a:rPr>
              <a:t>What will be briefing looking at:</a:t>
            </a:r>
            <a:endParaRPr lang="en-US" sz="3200" dirty="0">
              <a:latin typeface="Droid Serif" pitchFamily="18" charset="0"/>
              <a:ea typeface="Droid Serif" pitchFamily="18" charset="0"/>
              <a:cs typeface="Droid Serif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398" y="1772816"/>
            <a:ext cx="8064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- Introduction</a:t>
            </a:r>
            <a:br>
              <a:rPr lang="en-US" sz="28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- </a:t>
            </a:r>
            <a:r>
              <a:rPr lang="en-US" sz="2800" dirty="0" smtClean="0">
                <a:solidFill>
                  <a:schemeClr val="bg1"/>
                </a:solidFill>
                <a:latin typeface="Droid Serif" pitchFamily="18" charset="0"/>
                <a:ea typeface="Droid Serif" pitchFamily="18" charset="0"/>
                <a:cs typeface="Droid Serif" pitchFamily="18" charset="0"/>
              </a:rPr>
              <a:t>Strengths </a:t>
            </a:r>
            <a:r>
              <a:rPr lang="en-US" sz="2800" dirty="0">
                <a:solidFill>
                  <a:schemeClr val="bg1"/>
                </a:solidFill>
                <a:latin typeface="Droid Serif" pitchFamily="18" charset="0"/>
                <a:ea typeface="Droid Serif" pitchFamily="18" charset="0"/>
                <a:cs typeface="Droid Serif" pitchFamily="18" charset="0"/>
              </a:rPr>
              <a:t>&amp; </a:t>
            </a:r>
            <a:r>
              <a:rPr lang="en-US" sz="2800" dirty="0" smtClean="0">
                <a:solidFill>
                  <a:schemeClr val="bg1"/>
                </a:solidFill>
                <a:latin typeface="Droid Serif" pitchFamily="18" charset="0"/>
                <a:ea typeface="Droid Serif" pitchFamily="18" charset="0"/>
                <a:cs typeface="Droid Serif" pitchFamily="18" charset="0"/>
              </a:rPr>
              <a:t>Weaknesses </a:t>
            </a:r>
            <a:r>
              <a:rPr lang="en-US" sz="28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and comparison between file formats: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The </a:t>
            </a:r>
            <a:r>
              <a:rPr lang="en-US" sz="28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GIF </a:t>
            </a:r>
            <a:r>
              <a:rPr lang="en-US" sz="28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Format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The </a:t>
            </a:r>
            <a:r>
              <a:rPr lang="en-US" sz="28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JFIF/JPG/JPEG </a:t>
            </a:r>
            <a:r>
              <a:rPr lang="en-US" sz="28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Format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The </a:t>
            </a:r>
            <a:r>
              <a:rPr lang="en-US" sz="28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TIFF </a:t>
            </a:r>
            <a:r>
              <a:rPr lang="en-US" sz="28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Format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The </a:t>
            </a:r>
            <a:r>
              <a:rPr lang="en-US" sz="28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PNG </a:t>
            </a:r>
            <a:r>
              <a:rPr lang="en-US" sz="28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21759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- WEB COURSES BANGKOK\WCB Internetship\WCB Resources\LOGO\logo-125x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67" y="6125433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ea typeface="+mj-ea"/>
                <a:cs typeface="+mj-cs"/>
              </a:defRPr>
            </a:lvl1pPr>
          </a:lstStyle>
          <a:p>
            <a:endParaRPr lang="en-US" sz="3200" b="0" dirty="0">
              <a:latin typeface="Droid Serif" pitchFamily="18" charset="0"/>
              <a:ea typeface="Droid Serif" pitchFamily="18" charset="0"/>
              <a:cs typeface="Droid Serif" pitchFamily="18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ctrTitle"/>
          </p:nvPr>
        </p:nvSpPr>
        <p:spPr>
          <a:xfrm>
            <a:off x="457200" y="2636912"/>
            <a:ext cx="8229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Droid Serif" pitchFamily="18" charset="0"/>
                <a:ea typeface="Droid Serif" pitchFamily="18" charset="0"/>
                <a:cs typeface="Droid Serif" pitchFamily="18" charset="0"/>
              </a:rPr>
              <a:t>Image File Formats: </a:t>
            </a:r>
            <a:r>
              <a:rPr lang="en-US" sz="3200" b="0" dirty="0" smtClean="0"/>
              <a:t>Pro and Cons</a:t>
            </a:r>
            <a:endParaRPr lang="en-US" sz="3200" b="0" dirty="0">
              <a:latin typeface="Droid Serif" pitchFamily="18" charset="0"/>
              <a:ea typeface="Droid Serif" pitchFamily="18" charset="0"/>
              <a:cs typeface="Droid Serif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- WEB COURSES BANGKOK\WCB Internetship\WCB Resources\LOGO\logo-125x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67" y="6125433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44689" y="862454"/>
            <a:ext cx="633670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GIF:</a:t>
            </a:r>
          </a:p>
          <a:p>
            <a:endParaRPr lang="en-US" sz="2000" b="1" dirty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PROS: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suitable </a:t>
            </a:r>
            <a:r>
              <a:rPr lang="en-US" sz="2000" dirty="0">
                <a:solidFill>
                  <a:schemeClr val="bg1"/>
                </a:solidFill>
              </a:rPr>
              <a:t>for logos, flat areas of color with well defined </a:t>
            </a:r>
            <a:r>
              <a:rPr lang="en-US" sz="2000" dirty="0" smtClean="0">
                <a:solidFill>
                  <a:schemeClr val="bg1"/>
                </a:solidFill>
              </a:rPr>
              <a:t>regions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suitable </a:t>
            </a:r>
            <a:r>
              <a:rPr lang="en-US" sz="2000" dirty="0">
                <a:solidFill>
                  <a:schemeClr val="bg1"/>
                </a:solidFill>
              </a:rPr>
              <a:t>for icons with few </a:t>
            </a:r>
            <a:r>
              <a:rPr lang="en-US" sz="2000" dirty="0" smtClean="0">
                <a:solidFill>
                  <a:schemeClr val="bg1"/>
                </a:solidFill>
              </a:rPr>
              <a:t>colors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support </a:t>
            </a:r>
            <a:r>
              <a:rPr lang="en-US" sz="2000" dirty="0">
                <a:solidFill>
                  <a:schemeClr val="bg1"/>
                </a:solidFill>
              </a:rPr>
              <a:t>for </a:t>
            </a:r>
            <a:r>
              <a:rPr lang="en-US" sz="2000" dirty="0" smtClean="0">
                <a:solidFill>
                  <a:schemeClr val="bg1"/>
                </a:solidFill>
              </a:rPr>
              <a:t>transparency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suitable </a:t>
            </a:r>
            <a:r>
              <a:rPr lang="en-US" sz="2000" dirty="0">
                <a:solidFill>
                  <a:schemeClr val="bg1"/>
                </a:solidFill>
              </a:rPr>
              <a:t>for small </a:t>
            </a:r>
            <a:r>
              <a:rPr lang="en-US" sz="2000" dirty="0" smtClean="0">
                <a:solidFill>
                  <a:schemeClr val="bg1"/>
                </a:solidFill>
              </a:rPr>
              <a:t>animations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CONS</a:t>
            </a:r>
            <a:r>
              <a:rPr lang="en-US" sz="20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endParaRPr lang="en-US" sz="2000" dirty="0" smtClean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Cannot do alpha transparency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Outline of solid colour if on gradient background</a:t>
            </a:r>
            <a:endParaRPr lang="it-IT" sz="2000" dirty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Droid Serif" pitchFamily="18" charset="0"/>
                <a:ea typeface="Droid Serif" pitchFamily="18" charset="0"/>
                <a:cs typeface="Droid Serif" pitchFamily="18" charset="0"/>
              </a:rPr>
              <a:t>Image File Formats: </a:t>
            </a:r>
            <a:r>
              <a:rPr lang="en-US" sz="3200" b="0" dirty="0" smtClean="0"/>
              <a:t>Pro and Cons</a:t>
            </a:r>
            <a:endParaRPr lang="en-US" sz="3200" b="0" dirty="0">
              <a:latin typeface="Droid Serif" pitchFamily="18" charset="0"/>
              <a:ea typeface="Droid Serif" pitchFamily="18" charset="0"/>
              <a:cs typeface="Droid Serif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:\- WEB COURSES BANGKOK\WCB Internetship\WCB Resources\LOGO\logo-125x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67" y="6125433"/>
            <a:ext cx="720183" cy="72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 rot="1100552">
            <a:off x="4648200" y="4437112"/>
            <a:ext cx="715888" cy="1689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Droid Serif" pitchFamily="18" charset="0"/>
                <a:ea typeface="Droid Serif" pitchFamily="18" charset="0"/>
                <a:cs typeface="Droid Serif" pitchFamily="18" charset="0"/>
              </a:rPr>
              <a:t>Image File Formats:</a:t>
            </a:r>
          </a:p>
          <a:p>
            <a:r>
              <a:rPr lang="en-US" sz="3200" b="0" dirty="0" smtClean="0">
                <a:latin typeface="Droid Serif" pitchFamily="18" charset="0"/>
                <a:ea typeface="Droid Serif" pitchFamily="18" charset="0"/>
                <a:cs typeface="Droid Serif" pitchFamily="18" charset="0"/>
              </a:rPr>
              <a:t>Gif </a:t>
            </a:r>
            <a:r>
              <a:rPr lang="en-US" sz="3200" b="0" dirty="0" err="1" smtClean="0">
                <a:latin typeface="Droid Serif" pitchFamily="18" charset="0"/>
                <a:ea typeface="Droid Serif" pitchFamily="18" charset="0"/>
                <a:cs typeface="Droid Serif" pitchFamily="18" charset="0"/>
              </a:rPr>
              <a:t>Vs</a:t>
            </a:r>
            <a:r>
              <a:rPr lang="en-US" sz="3200" b="0" dirty="0" smtClean="0">
                <a:latin typeface="Droid Serif" pitchFamily="18" charset="0"/>
                <a:ea typeface="Droid Serif" pitchFamily="18" charset="0"/>
                <a:cs typeface="Droid Serif" pitchFamily="18" charset="0"/>
              </a:rPr>
              <a:t> JPEG Compression</a:t>
            </a:r>
            <a:endParaRPr lang="en-US" sz="3200" b="0" dirty="0">
              <a:latin typeface="Droid Serif" pitchFamily="18" charset="0"/>
              <a:ea typeface="Droid Serif" pitchFamily="18" charset="0"/>
              <a:cs typeface="Droid Serif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9536"/>
            <a:ext cx="7366359" cy="4760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9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- WEB COURSES BANGKOK\WCB Internetship\WCB Resources\LOGO\logo-125x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67" y="6125433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ea typeface="+mj-ea"/>
                <a:cs typeface="+mj-cs"/>
              </a:defRPr>
            </a:lvl1pPr>
          </a:lstStyle>
          <a:p>
            <a:endParaRPr lang="en-US" sz="3200" b="0" dirty="0">
              <a:latin typeface="Droid Serif" pitchFamily="18" charset="0"/>
              <a:ea typeface="Droid Serif" pitchFamily="18" charset="0"/>
              <a:cs typeface="Droid Serif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105091"/>
            <a:ext cx="63367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JPG/JPEG:</a:t>
            </a:r>
          </a:p>
          <a:p>
            <a:pPr algn="ctr"/>
            <a:endParaRPr lang="en-US" b="1" dirty="0" smtClean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PROS:</a:t>
            </a:r>
            <a:r>
              <a:rPr lang="en-US" dirty="0">
                <a:latin typeface="Droid Sans" pitchFamily="34" charset="0"/>
                <a:ea typeface="Droid Sans" pitchFamily="34" charset="0"/>
                <a:cs typeface="Droid Sans" pitchFamily="34" charset="0"/>
              </a:rPr>
              <a:t/>
            </a:r>
            <a:br>
              <a:rPr lang="en-US" dirty="0"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r>
              <a:rPr lang="en-US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suitable </a:t>
            </a:r>
            <a:r>
              <a:rPr lang="en-US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for images, high details &amp; quality </a:t>
            </a: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pictures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uses </a:t>
            </a:r>
            <a:r>
              <a:rPr lang="en-US" dirty="0" err="1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lossy</a:t>
            </a:r>
            <a:r>
              <a:rPr lang="en-US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compression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it </a:t>
            </a:r>
            <a:r>
              <a:rPr lang="en-US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is the most used graphic file </a:t>
            </a: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format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used </a:t>
            </a:r>
            <a:r>
              <a:rPr lang="en-US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in design and photography industry – it is likely to see </a:t>
            </a: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nature photos </a:t>
            </a:r>
            <a:r>
              <a:rPr lang="en-US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in JPG file </a:t>
            </a: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format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it </a:t>
            </a:r>
            <a:r>
              <a:rPr lang="en-US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is good when you are willing to drop quality from a picture for </a:t>
            </a: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the sake </a:t>
            </a:r>
            <a:r>
              <a:rPr lang="en-US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of file size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CONS:</a:t>
            </a:r>
            <a:r>
              <a:rPr lang="en-US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it </a:t>
            </a:r>
            <a:r>
              <a:rPr lang="en-US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does not support </a:t>
            </a: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transparency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it </a:t>
            </a:r>
            <a:r>
              <a:rPr lang="en-US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is not suitable for logos and icons because it </a:t>
            </a: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doesn’t </a:t>
            </a:r>
            <a:r>
              <a:rPr lang="en-US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have </a:t>
            </a: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 transparency and </a:t>
            </a:r>
            <a:r>
              <a:rPr lang="en-US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it can generate a bigger file size for small resolution </a:t>
            </a:r>
            <a:r>
              <a:rPr lang="en-US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images</a:t>
            </a:r>
            <a:r>
              <a:rPr lang="en-US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.</a:t>
            </a:r>
          </a:p>
          <a:p>
            <a:endParaRPr lang="it-IT" sz="1400" dirty="0"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Droid Serif" pitchFamily="18" charset="0"/>
                <a:ea typeface="Droid Serif" pitchFamily="18" charset="0"/>
                <a:cs typeface="Droid Serif" pitchFamily="18" charset="0"/>
              </a:rPr>
              <a:t>Image File Formats: </a:t>
            </a:r>
            <a:r>
              <a:rPr lang="en-US" sz="3200" b="0" dirty="0" smtClean="0"/>
              <a:t>Pro and Cons</a:t>
            </a:r>
            <a:endParaRPr lang="en-US" sz="3200" b="0" dirty="0">
              <a:latin typeface="Droid Serif" pitchFamily="18" charset="0"/>
              <a:ea typeface="Droid Serif" pitchFamily="18" charset="0"/>
              <a:cs typeface="Droid Serif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3771529"/>
            <a:ext cx="1987549" cy="1152129"/>
          </a:xfrm>
        </p:spPr>
        <p:txBody>
          <a:bodyPr>
            <a:noAutofit/>
          </a:bodyPr>
          <a:lstStyle/>
          <a:p>
            <a:pPr fontAlgn="ctr"/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>
                <a:effectLst/>
              </a:rPr>
              <a:t/>
            </a:r>
            <a:br>
              <a:rPr lang="it-IT" sz="1200" dirty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>
                <a:effectLst/>
              </a:rPr>
              <a:t/>
            </a:r>
            <a:br>
              <a:rPr lang="it-IT" sz="1200" dirty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>
                <a:effectLst/>
              </a:rPr>
              <a:t/>
            </a:r>
            <a:br>
              <a:rPr lang="it-IT" sz="1200" dirty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 smtClean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  <a:t>Quality</a:t>
            </a:r>
            <a:r>
              <a:rPr lang="it-IT" sz="1200" dirty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  <a:t>: </a:t>
            </a:r>
            <a:r>
              <a:rPr lang="it-IT" sz="1200" b="0" dirty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  <a:t> </a:t>
            </a:r>
            <a:r>
              <a:rPr lang="it-IT" sz="1200" b="0" dirty="0" smtClean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  <a:t>100</a:t>
            </a:r>
            <a:r>
              <a:rPr lang="it-IT" sz="1200" b="0" dirty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  <a:t/>
            </a:r>
            <a:br>
              <a:rPr lang="it-IT" sz="1200" b="0" dirty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r>
              <a:rPr lang="it-IT" sz="1200" dirty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  <a:t>Size (bytes): </a:t>
            </a:r>
            <a:r>
              <a:rPr lang="it-IT" sz="1200" b="0" dirty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  <a:t>83,261</a:t>
            </a:r>
            <a:br>
              <a:rPr lang="it-IT" sz="1200" b="0" dirty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r>
              <a:rPr lang="it-IT" sz="1200" dirty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  <a:t>Compression </a:t>
            </a:r>
            <a:r>
              <a:rPr lang="it-IT" sz="1200" dirty="0" smtClean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  <a:t>ratio</a:t>
            </a:r>
            <a:r>
              <a:rPr lang="it-IT" sz="1200" dirty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  <a:t>: </a:t>
            </a:r>
            <a:r>
              <a:rPr lang="it-IT" sz="1200" b="0" dirty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  <a:t>2.6:1</a:t>
            </a:r>
            <a:br>
              <a:rPr lang="it-IT" sz="1200" b="0" dirty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r>
              <a:rPr lang="it-IT" sz="1200" dirty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  <a:t>Comment: </a:t>
            </a:r>
            <a:r>
              <a:rPr lang="it-IT" sz="1200" b="0" dirty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  <a:t>Extremely minor artifacts</a:t>
            </a:r>
            <a:r>
              <a:rPr lang="it-IT" sz="1200" dirty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  <a:t/>
            </a:r>
            <a:br>
              <a:rPr lang="it-IT" sz="1200" dirty="0">
                <a:effectLst/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>
                <a:effectLst/>
              </a:rPr>
              <a:t/>
            </a:r>
            <a:br>
              <a:rPr lang="it-IT" sz="1200" dirty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>
                <a:effectLst/>
              </a:rPr>
              <a:t/>
            </a:r>
            <a:br>
              <a:rPr lang="it-IT" sz="1200" dirty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>
                <a:effectLst/>
              </a:rPr>
              <a:t/>
            </a:r>
            <a:br>
              <a:rPr lang="it-IT" sz="1200" dirty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endParaRPr lang="it-IT" sz="1200" b="0" dirty="0">
              <a:effectLst/>
            </a:endParaRPr>
          </a:p>
        </p:txBody>
      </p:sp>
      <p:pic>
        <p:nvPicPr>
          <p:cNvPr id="1026" name="Picture 2" descr="I:\- WEB COURSES BANGKOK\WCB Internetship\WCB Resources\LOGO\logo-125x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67" y="6125433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ea typeface="+mj-ea"/>
                <a:cs typeface="+mj-cs"/>
              </a:defRPr>
            </a:lvl1pPr>
          </a:lstStyle>
          <a:p>
            <a:endParaRPr lang="en-US" sz="3200" b="0" dirty="0">
              <a:latin typeface="Droid Serif" pitchFamily="18" charset="0"/>
              <a:ea typeface="Droid Serif" pitchFamily="18" charset="0"/>
              <a:cs typeface="Droid Serif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Droid Serif" pitchFamily="18" charset="0"/>
                <a:ea typeface="Droid Serif" pitchFamily="18" charset="0"/>
                <a:cs typeface="Droid Serif" pitchFamily="18" charset="0"/>
              </a:rPr>
              <a:t>Image File Formats:</a:t>
            </a:r>
          </a:p>
          <a:p>
            <a:r>
              <a:rPr lang="en-US" sz="3200" b="0" dirty="0" smtClean="0">
                <a:latin typeface="Droid Serif" pitchFamily="18" charset="0"/>
                <a:ea typeface="Droid Serif" pitchFamily="18" charset="0"/>
                <a:cs typeface="Droid Serif" pitchFamily="18" charset="0"/>
              </a:rPr>
              <a:t>Artifacts on JPEG Format</a:t>
            </a:r>
            <a:endParaRPr lang="en-US" sz="3200" b="0" dirty="0">
              <a:latin typeface="Droid Serif" pitchFamily="18" charset="0"/>
              <a:ea typeface="Droid Serif" pitchFamily="18" charset="0"/>
              <a:cs typeface="Droid Serif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9527"/>
            <a:ext cx="1987550" cy="1485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66330" y="3858841"/>
            <a:ext cx="1986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Quality:</a:t>
            </a:r>
            <a:r>
              <a:rPr lang="it-IT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it-IT" sz="12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50</a:t>
            </a:r>
            <a:r>
              <a:rPr lang="it-IT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/>
            </a:r>
            <a:br>
              <a:rPr lang="it-IT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r>
              <a:rPr lang="it-IT" sz="1200" b="1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Size (bytes): </a:t>
            </a:r>
            <a:r>
              <a:rPr lang="it-IT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15,138</a:t>
            </a:r>
            <a:br>
              <a:rPr lang="it-IT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r>
              <a:rPr lang="it-IT" sz="1200" b="1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Compression ratio</a:t>
            </a:r>
            <a:r>
              <a:rPr lang="it-IT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: 15:1</a:t>
            </a:r>
            <a:br>
              <a:rPr lang="it-IT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r>
              <a:rPr lang="it-IT" sz="1200" b="1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Comment</a:t>
            </a:r>
            <a:r>
              <a:rPr lang="it-IT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Initial signs of </a:t>
            </a:r>
            <a:r>
              <a:rPr lang="en-US" sz="1200" dirty="0" err="1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subimage</a:t>
            </a:r>
            <a:r>
              <a:rPr lang="en-US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 artifacts</a:t>
            </a:r>
            <a:endParaRPr lang="it-IT" sz="1200" dirty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pic>
        <p:nvPicPr>
          <p:cNvPr id="8" name="Picture 2" descr="C:\Documents and Settings\Graber Thomas\Desktop\Choose the right format\JPEG_example_JPG_RIP_0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30" y="2279526"/>
            <a:ext cx="1987552" cy="14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Documents and Settings\Graber Thomas\Desktop\Choose the right format\JPEG_example_JPG_RIP_02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073" y="2279526"/>
            <a:ext cx="19875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94287" y="3862661"/>
            <a:ext cx="1959223" cy="1368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 smtClean="0">
                <a:effectLst/>
              </a:rPr>
              <a:t>Quality: </a:t>
            </a:r>
            <a:r>
              <a:rPr lang="it-IT" sz="1200" b="0" dirty="0" smtClean="0">
                <a:effectLst/>
              </a:rPr>
              <a:t>25</a:t>
            </a:r>
            <a:br>
              <a:rPr lang="it-IT" sz="1200" b="0" dirty="0" smtClean="0">
                <a:effectLst/>
              </a:rPr>
            </a:br>
            <a:r>
              <a:rPr lang="it-IT" sz="1200" dirty="0" smtClean="0">
                <a:effectLst/>
              </a:rPr>
              <a:t>Size (bytes): </a:t>
            </a:r>
            <a:r>
              <a:rPr lang="it-IT" sz="1200" b="0" dirty="0" smtClean="0">
                <a:effectLst/>
              </a:rPr>
              <a:t>9,553</a:t>
            </a:r>
            <a:br>
              <a:rPr lang="it-IT" sz="1200" b="0" dirty="0" smtClean="0">
                <a:effectLst/>
              </a:rPr>
            </a:br>
            <a:r>
              <a:rPr lang="it-IT" sz="1200" dirty="0" smtClean="0">
                <a:effectLst/>
              </a:rPr>
              <a:t>Compression ratio: </a:t>
            </a:r>
            <a:r>
              <a:rPr lang="it-IT" sz="1200" b="0" dirty="0" smtClean="0">
                <a:effectLst/>
              </a:rPr>
              <a:t>23:1</a:t>
            </a:r>
            <a:br>
              <a:rPr lang="it-IT" sz="1200" b="0" dirty="0" smtClean="0">
                <a:effectLst/>
              </a:rPr>
            </a:br>
            <a:r>
              <a:rPr lang="it-IT" sz="1200" dirty="0" smtClean="0">
                <a:effectLst/>
              </a:rPr>
              <a:t>Comment: </a:t>
            </a:r>
            <a:r>
              <a:rPr lang="en-US" sz="1200" b="0" dirty="0" smtClean="0">
                <a:effectLst/>
              </a:rPr>
              <a:t>Stronger artifacts; loss of high frequency information</a:t>
            </a: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r>
              <a:rPr lang="it-IT" sz="1200" dirty="0" smtClean="0">
                <a:effectLst/>
              </a:rPr>
              <a:t/>
            </a:r>
            <a:br>
              <a:rPr lang="it-IT" sz="1200" dirty="0" smtClean="0">
                <a:effectLst/>
              </a:rPr>
            </a:br>
            <a:endParaRPr lang="en-US" sz="1200" b="0" dirty="0">
              <a:effectLst/>
            </a:endParaRPr>
          </a:p>
        </p:txBody>
      </p:sp>
      <p:pic>
        <p:nvPicPr>
          <p:cNvPr id="12" name="Picture 2" descr="C:\Documents and Settings\Graber Thomas\Desktop\Choose the right format\JPEG_example_JPG_RIP_0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29" y="2276872"/>
            <a:ext cx="19875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229" y="3858841"/>
            <a:ext cx="2036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Quality</a:t>
            </a:r>
            <a:r>
              <a:rPr lang="it-IT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: </a:t>
            </a:r>
            <a:r>
              <a:rPr lang="it-IT" sz="12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1</a:t>
            </a:r>
            <a:r>
              <a:rPr lang="it-IT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/>
            </a:r>
            <a:br>
              <a:rPr lang="it-IT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r>
              <a:rPr lang="it-IT" sz="1200" b="1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Size (bytes): </a:t>
            </a:r>
            <a:r>
              <a:rPr lang="it-IT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1,523</a:t>
            </a:r>
            <a:br>
              <a:rPr lang="it-IT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r>
              <a:rPr lang="it-IT" sz="1200" b="1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Compression ratio</a:t>
            </a:r>
            <a:r>
              <a:rPr lang="it-IT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: 144:1</a:t>
            </a:r>
            <a:br>
              <a:rPr lang="it-IT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r>
              <a:rPr lang="it-IT" sz="1200" b="1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Comment:</a:t>
            </a:r>
            <a:r>
              <a:rPr lang="it-IT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Extreme loss of color and detail; the leaves are nearly unrecognizable</a:t>
            </a:r>
            <a:endParaRPr lang="it-IT" sz="1200" dirty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:\- WEB COURSES BANGKOK\WCB Internetship\WCB Resources\LOGO\logo-125x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67" y="6125433"/>
            <a:ext cx="720183" cy="72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 rot="1100552">
            <a:off x="4648200" y="4437112"/>
            <a:ext cx="715888" cy="1689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34068"/>
            <a:ext cx="6278682" cy="456692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Droid Serif" pitchFamily="18" charset="0"/>
                <a:ea typeface="Droid Serif" pitchFamily="18" charset="0"/>
                <a:cs typeface="Droid Serif" pitchFamily="18" charset="0"/>
              </a:rPr>
              <a:t>Image File Formats:</a:t>
            </a:r>
          </a:p>
          <a:p>
            <a:r>
              <a:rPr lang="en-US" sz="3200" b="0" dirty="0" smtClean="0">
                <a:latin typeface="Droid Serif" pitchFamily="18" charset="0"/>
                <a:ea typeface="Droid Serif" pitchFamily="18" charset="0"/>
                <a:cs typeface="Droid Serif" pitchFamily="18" charset="0"/>
              </a:rPr>
              <a:t>Artifacts on JPEG Format</a:t>
            </a:r>
            <a:endParaRPr lang="en-US" sz="3200" b="0" dirty="0">
              <a:latin typeface="Droid Serif" pitchFamily="18" charset="0"/>
              <a:ea typeface="Droid Serif" pitchFamily="18" charset="0"/>
              <a:cs typeface="Droid Serif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2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- WEB COURSES BANGKOK\WCB Internetship\WCB Resources\LOGO\logo-125x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67" y="6125433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68151" y="1354896"/>
            <a:ext cx="63367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PNG:</a:t>
            </a:r>
          </a:p>
          <a:p>
            <a:endParaRPr lang="en-US" sz="1600" b="1" dirty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PROS: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b="1" dirty="0" smtClean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24bit </a:t>
            </a:r>
            <a:r>
              <a:rPr lang="en-US" sz="16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color / 8bit color(256 colors</a:t>
            </a:r>
            <a:r>
              <a:rPr lang="en-US" sz="16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suitable </a:t>
            </a:r>
            <a:r>
              <a:rPr lang="en-US" sz="16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for flat areas of colors, logos, transparent or </a:t>
            </a:r>
            <a:endParaRPr lang="en-US" sz="1600" dirty="0" smtClean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semitransparent images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suitable </a:t>
            </a:r>
            <a:r>
              <a:rPr lang="en-US" sz="16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for </a:t>
            </a:r>
            <a:r>
              <a:rPr lang="en-US" sz="16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icons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it </a:t>
            </a:r>
            <a:r>
              <a:rPr lang="en-US" sz="16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has alpha channel transparency which is more advance than GIF’s </a:t>
            </a:r>
            <a:r>
              <a:rPr lang="en-US" sz="16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transparency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proposed </a:t>
            </a:r>
            <a:r>
              <a:rPr lang="en-US" sz="16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as replacement of GIF by World Wide Web </a:t>
            </a:r>
            <a:r>
              <a:rPr lang="en-US" sz="16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Consortium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sz="1600" dirty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CONS:</a:t>
            </a:r>
            <a:r>
              <a:rPr lang="en-US" sz="16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</a:br>
            <a:endParaRPr lang="en-US" sz="1600" dirty="0" smtClean="0">
              <a:solidFill>
                <a:schemeClr val="bg1"/>
              </a:solidFill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it </a:t>
            </a:r>
            <a:r>
              <a:rPr lang="en-US" sz="16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is wise to avoid using PNG with big photos and images with details because of the big generated file </a:t>
            </a:r>
            <a:r>
              <a:rPr lang="en-US" sz="16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size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in </a:t>
            </a:r>
            <a:r>
              <a:rPr lang="en-US" sz="1600" dirty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different situations it has bigger file sizes than JPG</a:t>
            </a:r>
          </a:p>
          <a:p>
            <a:endParaRPr lang="it-IT" sz="1600" dirty="0"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Droid Serif" pitchFamily="18" charset="0"/>
                <a:ea typeface="Droid Serif" pitchFamily="18" charset="0"/>
                <a:cs typeface="Droid Serif" pitchFamily="18" charset="0"/>
              </a:rPr>
              <a:t>Image File Formats: </a:t>
            </a:r>
            <a:r>
              <a:rPr lang="en-US" sz="3200" b="0" dirty="0" smtClean="0"/>
              <a:t>Pro and Cons</a:t>
            </a:r>
            <a:endParaRPr lang="en-US" sz="3200" b="0" dirty="0">
              <a:latin typeface="Droid Serif" pitchFamily="18" charset="0"/>
              <a:ea typeface="Droid Serif" pitchFamily="18" charset="0"/>
              <a:cs typeface="Droid Serif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eb-design-presentatio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eb-design-presentatio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231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1_web-design-presentation-template</vt:lpstr>
      <vt:lpstr>2_web-design-presentation-template</vt:lpstr>
      <vt:lpstr>Choosing the right image format</vt:lpstr>
      <vt:lpstr>PowerPoint Presentation</vt:lpstr>
      <vt:lpstr>Image File Formats: Pro and Cons</vt:lpstr>
      <vt:lpstr>PowerPoint Presentation</vt:lpstr>
      <vt:lpstr>PowerPoint Presentation</vt:lpstr>
      <vt:lpstr>PowerPoint Presentation</vt:lpstr>
      <vt:lpstr>        Quality:  100 Size (bytes): 83,261 Compression ratio: 2.6:1 Comment: Extremely minor artifacts        </vt:lpstr>
      <vt:lpstr>PowerPoint Presentation</vt:lpstr>
      <vt:lpstr>PowerPoint Presentation</vt:lpstr>
      <vt:lpstr>PowerPoint Presentation</vt:lpstr>
      <vt:lpstr>PowerPoint Presentation</vt:lpstr>
    </vt:vector>
  </TitlesOfParts>
  <Company>BWS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Tom</dc:creator>
  <cp:lastModifiedBy>Carl</cp:lastModifiedBy>
  <cp:revision>92</cp:revision>
  <dcterms:created xsi:type="dcterms:W3CDTF">2011-12-12T19:10:25Z</dcterms:created>
  <dcterms:modified xsi:type="dcterms:W3CDTF">2011-12-22T14:01:01Z</dcterms:modified>
</cp:coreProperties>
</file>