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7" r:id="rId2"/>
    <p:sldId id="265" r:id="rId3"/>
    <p:sldId id="288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C234"/>
    <a:srgbClr val="F57913"/>
    <a:srgbClr val="FFCC00"/>
    <a:srgbClr val="009900"/>
    <a:srgbClr val="00CC00"/>
    <a:srgbClr val="E6AA00"/>
    <a:srgbClr val="CC9900"/>
    <a:srgbClr val="F8A706"/>
    <a:srgbClr val="E2E2E2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0" autoAdjust="0"/>
    <p:restoredTop sz="94686" autoAdjust="0"/>
  </p:normalViewPr>
  <p:slideViewPr>
    <p:cSldViewPr>
      <p:cViewPr varScale="1">
        <p:scale>
          <a:sx n="74" d="100"/>
          <a:sy n="74" d="100"/>
        </p:scale>
        <p:origin x="13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fasiot\Documents\CCUA\ESTUDIOS\2017\8.%20AGOSTO%2017\DATOS%20ESTADISTICO%20AGOSTO%20201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582663912725482E-2"/>
          <c:y val="0"/>
          <c:w val="0.96883467217454899"/>
          <c:h val="0.81958089312827676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c:spPr>
          <c:invertIfNegative val="0"/>
          <c:dLbls>
            <c:dLbl>
              <c:idx val="6"/>
              <c:layout>
                <c:manualLayout>
                  <c:x val="0"/>
                  <c:y val="-2.02898573878648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8.7404631931104901E-17"/>
                  <c:y val="-2.705314318381985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-1.1918951132300361E-3"/>
                  <c:y val="-1.69082144898872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700">
                    <a:latin typeface="+mn-lt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GRAFICAS!$B$3:$B$14</c:f>
              <c:strCache>
                <c:ptCount val="12"/>
                <c:pt idx="0">
                  <c:v>CAMIÓN DE PASAJEROS CON VIOLENCIA</c:v>
                </c:pt>
                <c:pt idx="1">
                  <c:v>CAMIÓN REPARTIDOR CON VIOLENCIA</c:v>
                </c:pt>
                <c:pt idx="2">
                  <c:v>CASA HABITACIÓN CON VIOLENCIA</c:v>
                </c:pt>
                <c:pt idx="3">
                  <c:v>INSTITUCIÓN BANCARIA CON VIOLENCIA</c:v>
                </c:pt>
                <c:pt idx="4">
                  <c:v>INSTITUCIÓN PÚBLICA CON VIOLENCIA</c:v>
                </c:pt>
                <c:pt idx="5">
                  <c:v>LOCAL COMERCIAL CON VIOLENCIA</c:v>
                </c:pt>
                <c:pt idx="6">
                  <c:v>PERSONA CON VIOLENCIA</c:v>
                </c:pt>
                <c:pt idx="7">
                  <c:v>CASA HABITACIÓN</c:v>
                </c:pt>
                <c:pt idx="8">
                  <c:v>LOCAL COMERCIAL</c:v>
                </c:pt>
                <c:pt idx="9">
                  <c:v>ACCESORIO DE VEHÍCULOS</c:v>
                </c:pt>
                <c:pt idx="10">
                  <c:v>VEHÍCULO</c:v>
                </c:pt>
                <c:pt idx="11">
                  <c:v>VEHÍCULO CON VIOLENCIA</c:v>
                </c:pt>
              </c:strCache>
            </c:strRef>
          </c:cat>
          <c:val>
            <c:numRef>
              <c:f>GRAFICAS!$F$3:$F$14</c:f>
              <c:numCache>
                <c:formatCode>General</c:formatCode>
                <c:ptCount val="12"/>
                <c:pt idx="0">
                  <c:v>0</c:v>
                </c:pt>
                <c:pt idx="1">
                  <c:v>13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41</c:v>
                </c:pt>
                <c:pt idx="6">
                  <c:v>24</c:v>
                </c:pt>
                <c:pt idx="7">
                  <c:v>40</c:v>
                </c:pt>
                <c:pt idx="8">
                  <c:v>24</c:v>
                </c:pt>
                <c:pt idx="9">
                  <c:v>15</c:v>
                </c:pt>
                <c:pt idx="10">
                  <c:v>27</c:v>
                </c:pt>
                <c:pt idx="11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61316096"/>
        <c:axId val="461318840"/>
      </c:barChart>
      <c:catAx>
        <c:axId val="461316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3175">
            <a:solidFill>
              <a:schemeClr val="bg1">
                <a:lumMod val="50000"/>
              </a:schemeClr>
            </a:solidFill>
            <a:prstDash val="solid"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461318840"/>
        <c:crossesAt val="0"/>
        <c:auto val="1"/>
        <c:lblAlgn val="ctr"/>
        <c:lblOffset val="100"/>
        <c:tickLblSkip val="1"/>
        <c:tickMarkSkip val="1"/>
        <c:noMultiLvlLbl val="0"/>
      </c:catAx>
      <c:valAx>
        <c:axId val="461318840"/>
        <c:scaling>
          <c:orientation val="minMax"/>
          <c:max val="60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461316096"/>
        <c:crosses val="autoZero"/>
        <c:crossBetween val="between"/>
        <c:majorUnit val="20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775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es-MX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0AE18-D209-46C2-A597-0C084958BE31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E2AAF-7253-4920-AD53-29245587F7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3006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E2AAF-7253-4920-AD53-29245587F7B4}" type="slidenum">
              <a:rPr lang="es-MX" smtClean="0"/>
              <a:pPr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6769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CAA9-508B-44E1-8EF6-7E18C548D85B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0BD4-00A4-4A8F-B531-FBE55590C00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11 Imagen" descr="FONDO 2016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2120"/>
            <a:ext cx="9144000" cy="6853759"/>
          </a:xfrm>
          <a:prstGeom prst="rect">
            <a:avLst/>
          </a:prstGeom>
        </p:spPr>
      </p:pic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85FC8-5FC2-4500-B3FA-76D587A90FCF}" type="datetimeFigureOut">
              <a:rPr lang="es-MX" smtClean="0"/>
              <a:pPr/>
              <a:t>06/10/2017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19" name="17 Grupo"/>
          <p:cNvGrpSpPr/>
          <p:nvPr userDrawn="1"/>
        </p:nvGrpSpPr>
        <p:grpSpPr>
          <a:xfrm>
            <a:off x="6072198" y="19356"/>
            <a:ext cx="2990433" cy="720437"/>
            <a:chOff x="6072198" y="19356"/>
            <a:chExt cx="2990433" cy="720437"/>
          </a:xfrm>
        </p:grpSpPr>
        <p:pic>
          <p:nvPicPr>
            <p:cNvPr id="20" name="19 Imagen"/>
            <p:cNvPicPr>
              <a:picLocks noChangeAspect="1"/>
            </p:cNvPicPr>
            <p:nvPr/>
          </p:nvPicPr>
          <p:blipFill rotWithShape="1"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111" t="24040" r="36263" b="54950"/>
            <a:stretch/>
          </p:blipFill>
          <p:spPr>
            <a:xfrm>
              <a:off x="8286776" y="19356"/>
              <a:ext cx="775855" cy="7204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6072198" y="348913"/>
              <a:ext cx="23574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s-ES" sz="700" b="1" dirty="0" smtClean="0">
                  <a:latin typeface="Times New Roman" pitchFamily="18" charset="0"/>
                </a:rPr>
                <a:t>ESTADÍSTICAS </a:t>
              </a:r>
              <a:r>
                <a:rPr lang="es-ES" sz="700" b="1" dirty="0">
                  <a:latin typeface="Times New Roman" pitchFamily="18" charset="0"/>
                </a:rPr>
                <a:t>BASADAS EN LOS REPORTES DEL CENTRO DE EMERGENCIAS 066</a:t>
              </a:r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6429388" y="90050"/>
              <a:ext cx="17091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 smtClean="0">
                  <a:solidFill>
                    <a:srgbClr val="F8A70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Unidad de Análisis</a:t>
              </a:r>
              <a:endParaRPr lang="es-MX" sz="1600" dirty="0">
                <a:solidFill>
                  <a:srgbClr val="F8A7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3" name="22 Conector recto"/>
            <p:cNvCxnSpPr/>
            <p:nvPr/>
          </p:nvCxnSpPr>
          <p:spPr>
            <a:xfrm rot="5400000">
              <a:off x="8033419" y="395414"/>
              <a:ext cx="648000" cy="1588"/>
            </a:xfrm>
            <a:prstGeom prst="line">
              <a:avLst/>
            </a:prstGeom>
            <a:ln w="28575">
              <a:solidFill>
                <a:srgbClr val="CB89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75"/>
            <a:ext cx="9144000" cy="6857309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07012" y="2535318"/>
            <a:ext cx="84083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400" b="1" spc="-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Estudio de </a:t>
            </a:r>
            <a:r>
              <a:rPr lang="es-MX" sz="6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 Delictivo</a:t>
            </a:r>
            <a:endParaRPr lang="es-MX" sz="6400" spc="-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491880" y="3329714"/>
            <a:ext cx="49418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0" b="1" spc="-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AGOSTO 2017</a:t>
            </a:r>
            <a:endParaRPr lang="es-MX" sz="7000" b="1" spc="-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11 Grupo"/>
          <p:cNvGrpSpPr/>
          <p:nvPr/>
        </p:nvGrpSpPr>
        <p:grpSpPr>
          <a:xfrm>
            <a:off x="6012160" y="5083610"/>
            <a:ext cx="2160240" cy="794828"/>
            <a:chOff x="5868144" y="5169860"/>
            <a:chExt cx="2160240" cy="722571"/>
          </a:xfrm>
        </p:grpSpPr>
        <p:sp>
          <p:nvSpPr>
            <p:cNvPr id="11" name="2 Subtítulo"/>
            <p:cNvSpPr txBox="1">
              <a:spLocks/>
            </p:cNvSpPr>
            <p:nvPr/>
          </p:nvSpPr>
          <p:spPr>
            <a:xfrm>
              <a:off x="5868144" y="5169860"/>
              <a:ext cx="2160240" cy="65605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MX" sz="2400" spc="-300" dirty="0" smtClean="0">
                  <a:ea typeface="Tahoma" pitchFamily="34" charset="0"/>
                  <a:cs typeface="Tahoma" pitchFamily="34" charset="0"/>
                </a:rPr>
                <a:t>Unidad de Análisis</a:t>
              </a:r>
            </a:p>
          </p:txBody>
        </p:sp>
        <p:sp>
          <p:nvSpPr>
            <p:cNvPr id="4" name="3 Rectángulo"/>
            <p:cNvSpPr/>
            <p:nvPr/>
          </p:nvSpPr>
          <p:spPr>
            <a:xfrm>
              <a:off x="5868144" y="5416776"/>
              <a:ext cx="761747" cy="4756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s-MX" sz="2800" spc="-300" dirty="0" smtClean="0">
                  <a:solidFill>
                    <a:prstClr val="white">
                      <a:lumMod val="50000"/>
                    </a:prstClr>
                  </a:solidFill>
                  <a:ea typeface="Tahoma" pitchFamily="34" charset="0"/>
                  <a:cs typeface="Tahoma" pitchFamily="34" charset="0"/>
                </a:rPr>
                <a:t>2017</a:t>
              </a:r>
              <a:endParaRPr lang="es-MX" sz="2000" spc="-30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3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929058" y="5644566"/>
            <a:ext cx="5143536" cy="56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Durante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el mes de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Agosto de 2017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 presentaron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193 eventos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referentes al Índice Delictivo en la 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ciudad.</a:t>
            </a:r>
            <a:endParaRPr lang="es-ES" sz="152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42844" y="45536"/>
            <a:ext cx="385765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MX" sz="3600" b="1" dirty="0" smtClean="0"/>
              <a:t>ÍNDICE GENERAL</a:t>
            </a:r>
          </a:p>
          <a:p>
            <a:r>
              <a:rPr lang="es-MX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Agosto 2017</a:t>
            </a:r>
          </a:p>
        </p:txBody>
      </p:sp>
      <p:graphicFrame>
        <p:nvGraphicFramePr>
          <p:cNvPr id="7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4744342"/>
              </p:ext>
            </p:extLst>
          </p:nvPr>
        </p:nvGraphicFramePr>
        <p:xfrm>
          <a:off x="107503" y="1052736"/>
          <a:ext cx="8965091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803" t="7008" r="15990" b="7648"/>
          <a:stretch/>
        </p:blipFill>
        <p:spPr>
          <a:xfrm>
            <a:off x="1021692" y="0"/>
            <a:ext cx="7366732" cy="6113607"/>
          </a:xfrm>
          <a:prstGeom prst="rect">
            <a:avLst/>
          </a:prstGeom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2844" y="-24"/>
            <a:ext cx="365055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s-ES" sz="3000" b="1" dirty="0"/>
              <a:t>ZONAS CONFLICTIVAS</a:t>
            </a:r>
          </a:p>
          <a:p>
            <a:r>
              <a:rPr lang="es-ES" sz="2600" b="1" dirty="0" smtClean="0">
                <a:solidFill>
                  <a:srgbClr val="C00000"/>
                </a:solidFill>
              </a:rPr>
              <a:t>GENERAL</a:t>
            </a:r>
          </a:p>
          <a:p>
            <a:r>
              <a:rPr lang="es-E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Agosto 2017</a:t>
            </a:r>
            <a:endParaRPr lang="es-E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13 Conector recto de flecha"/>
          <p:cNvCxnSpPr>
            <a:stCxn id="16" idx="2"/>
          </p:cNvCxnSpPr>
          <p:nvPr/>
        </p:nvCxnSpPr>
        <p:spPr>
          <a:xfrm flipH="1">
            <a:off x="5643574" y="1844824"/>
            <a:ext cx="2196368" cy="1512738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12" idx="1"/>
          </p:cNvCxnSpPr>
          <p:nvPr/>
        </p:nvCxnSpPr>
        <p:spPr>
          <a:xfrm rot="10800000">
            <a:off x="6000760" y="5072074"/>
            <a:ext cx="1000132" cy="71438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10 Grupo"/>
          <p:cNvGrpSpPr/>
          <p:nvPr/>
        </p:nvGrpSpPr>
        <p:grpSpPr>
          <a:xfrm>
            <a:off x="7000892" y="4714884"/>
            <a:ext cx="1928825" cy="857256"/>
            <a:chOff x="0" y="837"/>
            <a:chExt cx="2214577" cy="85641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2" name="11 Rectángulo redondeado"/>
            <p:cNvSpPr/>
            <p:nvPr/>
          </p:nvSpPr>
          <p:spPr>
            <a:xfrm>
              <a:off x="0" y="837"/>
              <a:ext cx="2214577" cy="856418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41807" y="42644"/>
              <a:ext cx="2130963" cy="7728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LOCAL COMERCIAL CON </a:t>
              </a:r>
              <a:r>
                <a:rPr lang="es-MX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VIOLENCIA, ROBO A CASA HABITACIÓN </a:t>
              </a:r>
              <a:r>
                <a:rPr lang="es-MX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 ROBO A CAMIÓN REPARTIDOR CON VIOLENCIA</a:t>
              </a:r>
              <a:endParaRPr lang="es-MX" sz="11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14 Grupo"/>
          <p:cNvGrpSpPr/>
          <p:nvPr/>
        </p:nvGrpSpPr>
        <p:grpSpPr>
          <a:xfrm>
            <a:off x="6786578" y="785793"/>
            <a:ext cx="2106727" cy="1059031"/>
            <a:chOff x="0" y="837"/>
            <a:chExt cx="2214577" cy="85641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15 Rectángulo redondeado"/>
            <p:cNvSpPr/>
            <p:nvPr/>
          </p:nvSpPr>
          <p:spPr>
            <a:xfrm>
              <a:off x="0" y="837"/>
              <a:ext cx="2214577" cy="856418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16 Rectángulo"/>
            <p:cNvSpPr/>
            <p:nvPr/>
          </p:nvSpPr>
          <p:spPr>
            <a:xfrm>
              <a:off x="41807" y="42644"/>
              <a:ext cx="2130963" cy="7728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CASA </a:t>
              </a:r>
              <a:r>
                <a:rPr lang="es-MX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HABITACIÓN,  </a:t>
              </a:r>
              <a:r>
                <a:rPr lang="es-MX" sz="11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LOCAL COMERCIAL CON VIOLENCIA Y ROBO DE VEHÍCULO</a:t>
              </a:r>
              <a:endParaRPr lang="es-MX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214282" y="1714488"/>
            <a:ext cx="1928826" cy="714380"/>
            <a:chOff x="0" y="837"/>
            <a:chExt cx="2214577" cy="85641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8" name="17 Rectángulo redondeado"/>
            <p:cNvSpPr/>
            <p:nvPr/>
          </p:nvSpPr>
          <p:spPr>
            <a:xfrm>
              <a:off x="0" y="837"/>
              <a:ext cx="2214577" cy="856418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19 Rectángulo"/>
            <p:cNvSpPr/>
            <p:nvPr/>
          </p:nvSpPr>
          <p:spPr>
            <a:xfrm>
              <a:off x="41807" y="42644"/>
              <a:ext cx="2130963" cy="7728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1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LOCAL COMERCIAL </a:t>
              </a:r>
              <a:r>
                <a:rPr lang="es-MX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  <a:r>
                <a:rPr lang="es-MX" sz="11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ROBO DE VEHÍCULO</a:t>
              </a:r>
              <a:endParaRPr lang="es-MX" sz="11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2" name="21 Conector recto de flecha"/>
          <p:cNvCxnSpPr>
            <a:stCxn id="18" idx="2"/>
          </p:cNvCxnSpPr>
          <p:nvPr/>
        </p:nvCxnSpPr>
        <p:spPr>
          <a:xfrm rot="16200000" flipH="1">
            <a:off x="1339430" y="2268132"/>
            <a:ext cx="1357322" cy="1678793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27422</TotalTime>
  <Words>81</Words>
  <Application>Microsoft Office PowerPoint</Application>
  <PresentationFormat>Presentación en pantalla (4:3)</PresentationFormat>
  <Paragraphs>14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Tahoma</vt:lpstr>
      <vt:lpstr>Times New Roman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Luís Angel Prado Gonzalez</dc:creator>
  <cp:lastModifiedBy>Informatica</cp:lastModifiedBy>
  <cp:revision>1110</cp:revision>
  <dcterms:created xsi:type="dcterms:W3CDTF">2014-01-03T20:59:56Z</dcterms:created>
  <dcterms:modified xsi:type="dcterms:W3CDTF">2017-10-06T15:19:56Z</dcterms:modified>
</cp:coreProperties>
</file>