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5" r:id="rId2"/>
    <p:sldId id="265" r:id="rId3"/>
    <p:sldId id="270" r:id="rId4"/>
    <p:sldId id="286" r:id="rId5"/>
    <p:sldId id="287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  <a:srgbClr val="CC9900"/>
    <a:srgbClr val="ECECEC"/>
    <a:srgbClr val="E6AA00"/>
    <a:srgbClr val="FFCC00"/>
    <a:srgbClr val="FF9933"/>
    <a:srgbClr val="678034"/>
    <a:srgbClr val="00FF00"/>
    <a:srgbClr val="7EC234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0" autoAdjust="0"/>
    <p:restoredTop sz="94686" autoAdjust="0"/>
  </p:normalViewPr>
  <p:slideViewPr>
    <p:cSldViewPr>
      <p:cViewPr>
        <p:scale>
          <a:sx n="80" d="100"/>
          <a:sy n="80" d="100"/>
        </p:scale>
        <p:origin x="-276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fasiot\Documents\CCUA\ESTUDIOS\2015\2.FEBRERO\DATOS%20ESTADISTICO%20FEBRERO%202015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formatica\Documents\memorias%20de%20calculo%20transparencia%20mensu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437218046821957E-2"/>
          <c:y val="6.1203367309361316E-2"/>
          <c:w val="0.96662432907317375"/>
          <c:h val="0.73855543375966681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1.4964459408903874E-3"/>
                  <c:y val="1.469967072177508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2.6563682906640042E-3"/>
                  <c:y val="-4.093224709635411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2.5812775684348459E-3"/>
                  <c:y val="-2.668438897771625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1.3445625694094659E-3"/>
                  <c:y val="4.246312247236373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2.2458472152260458E-4"/>
                  <c:y val="-1.463899578309175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-1.5887071355137885E-3"/>
                  <c:y val="9.771232144649056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-3.0202285320395593E-3"/>
                  <c:y val="8.339303591723010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8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GRAFICAS!$B$3:$B$14</c:f>
              <c:strCache>
                <c:ptCount val="12"/>
                <c:pt idx="0">
                  <c:v>CAMIÓN DE PASAJEROS CON VIOLENCIA</c:v>
                </c:pt>
                <c:pt idx="1">
                  <c:v>CAMIÓN REPARTIDOR CON VIOLENCIA</c:v>
                </c:pt>
                <c:pt idx="2">
                  <c:v>CASA HABITACIÓN CON VIOLENCIA</c:v>
                </c:pt>
                <c:pt idx="3">
                  <c:v>INSTITUCIÓN BANCARIA CON VIOLENCIA</c:v>
                </c:pt>
                <c:pt idx="4">
                  <c:v>INSTITUCIÓN PÚBLICA CON VIOLENCIA</c:v>
                </c:pt>
                <c:pt idx="5">
                  <c:v>LOCAL COMERCIAL CON VIOLENCIA</c:v>
                </c:pt>
                <c:pt idx="6">
                  <c:v>PERSONA CON VIOLENCIA</c:v>
                </c:pt>
                <c:pt idx="7">
                  <c:v>CASA HABITACIÓN</c:v>
                </c:pt>
                <c:pt idx="8">
                  <c:v>LOCAL COMERCIAL</c:v>
                </c:pt>
                <c:pt idx="9">
                  <c:v>ACCESORIO DE VEHÍCULOS</c:v>
                </c:pt>
                <c:pt idx="10">
                  <c:v>VEHÍCULO</c:v>
                </c:pt>
                <c:pt idx="11">
                  <c:v>VEHÍCULO CON VIOLENCIA</c:v>
                </c:pt>
              </c:strCache>
            </c:strRef>
          </c:cat>
          <c:val>
            <c:numRef>
              <c:f>GRAFICAS!$F$3:$F$14</c:f>
              <c:numCache>
                <c:formatCode>General</c:formatCode>
                <c:ptCount val="12"/>
                <c:pt idx="0">
                  <c:v>0</c:v>
                </c:pt>
                <c:pt idx="1">
                  <c:v>5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58</c:v>
                </c:pt>
                <c:pt idx="6">
                  <c:v>16</c:v>
                </c:pt>
                <c:pt idx="7">
                  <c:v>45</c:v>
                </c:pt>
                <c:pt idx="8">
                  <c:v>21</c:v>
                </c:pt>
                <c:pt idx="9">
                  <c:v>8</c:v>
                </c:pt>
                <c:pt idx="10">
                  <c:v>28</c:v>
                </c:pt>
                <c:pt idx="11">
                  <c:v>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594304"/>
        <c:axId val="24595840"/>
      </c:barChart>
      <c:catAx>
        <c:axId val="245943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chemeClr val="bg1">
                <a:lumMod val="50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24595840"/>
        <c:crossesAt val="0"/>
        <c:auto val="1"/>
        <c:lblAlgn val="ctr"/>
        <c:lblOffset val="100"/>
        <c:tickLblSkip val="1"/>
        <c:tickMarkSkip val="1"/>
        <c:noMultiLvlLbl val="0"/>
      </c:catAx>
      <c:valAx>
        <c:axId val="24595840"/>
        <c:scaling>
          <c:orientation val="minMax"/>
          <c:max val="6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24594304"/>
        <c:crosses val="autoZero"/>
        <c:crossBetween val="between"/>
        <c:majorUnit val="2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775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37"/>
    </mc:Choice>
    <mc:Fallback>
      <c:style val="37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4"/>
              <c:layout>
                <c:manualLayout>
                  <c:x val="0"/>
                  <c:y val="1.38888888888889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'[memorias de calculo transparencia mensual.xlsx]2015'!$B$2:$B$13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'[memorias de calculo transparencia mensual.xlsx]2015'!$C$2:$C$13</c:f>
              <c:numCache>
                <c:formatCode>#,##0</c:formatCode>
                <c:ptCount val="12"/>
                <c:pt idx="0">
                  <c:v>2713</c:v>
                </c:pt>
                <c:pt idx="1">
                  <c:v>2722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3667072"/>
        <c:axId val="23668608"/>
        <c:axId val="0"/>
      </c:bar3DChart>
      <c:catAx>
        <c:axId val="236670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s-MX"/>
          </a:p>
        </c:txPr>
        <c:crossAx val="23668608"/>
        <c:crosses val="autoZero"/>
        <c:auto val="1"/>
        <c:lblAlgn val="ctr"/>
        <c:lblOffset val="100"/>
        <c:noMultiLvlLbl val="0"/>
      </c:catAx>
      <c:valAx>
        <c:axId val="23668608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s-MX"/>
          </a:p>
        </c:txPr>
        <c:crossAx val="236670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0AE18-D209-46C2-A597-0C084958BE31}" type="datetimeFigureOut">
              <a:rPr lang="es-MX" smtClean="0"/>
              <a:pPr/>
              <a:t>09/04/2015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2AAF-7253-4920-AD53-29245587F7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34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E2AAF-7253-4920-AD53-29245587F7B4}" type="slidenum">
              <a:rPr lang="es-MX" smtClean="0"/>
              <a:pPr/>
              <a:t>4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CAA9-508B-44E1-8EF6-7E18C548D85B}" type="datetimeFigureOut">
              <a:rPr lang="es-MX" smtClean="0"/>
              <a:pPr/>
              <a:t>09/04/2015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0BD4-00A4-4A8F-B531-FBE55590C00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09/04/2015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09/04/2015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09/04/2015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5FC8-5FC2-4500-B3FA-76D587A90FCF}" type="datetimeFigureOut">
              <a:rPr lang="es-MX" smtClean="0"/>
              <a:pPr/>
              <a:t>09/04/2015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7" name="6 Grupo"/>
          <p:cNvGrpSpPr/>
          <p:nvPr userDrawn="1"/>
        </p:nvGrpSpPr>
        <p:grpSpPr>
          <a:xfrm>
            <a:off x="-34622" y="17252"/>
            <a:ext cx="891846" cy="6840748"/>
            <a:chOff x="-34622" y="17252"/>
            <a:chExt cx="891846" cy="6840748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14"/>
            <a:srcRect b="390"/>
            <a:stretch>
              <a:fillRect/>
            </a:stretch>
          </p:blipFill>
          <p:spPr bwMode="auto">
            <a:xfrm>
              <a:off x="42569" y="17252"/>
              <a:ext cx="771525" cy="6840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 rot="16200000">
              <a:off x="-541635" y="2435687"/>
              <a:ext cx="1854206" cy="571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9 Imagen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195" r="40755" b="31903"/>
            <a:stretch/>
          </p:blipFill>
          <p:spPr>
            <a:xfrm rot="16200000">
              <a:off x="-657466" y="4926438"/>
              <a:ext cx="2143141" cy="577024"/>
            </a:xfrm>
            <a:prstGeom prst="rect">
              <a:avLst/>
            </a:prstGeom>
          </p:spPr>
        </p:pic>
        <p:sp>
          <p:nvSpPr>
            <p:cNvPr id="11" name="10 Rectángulo"/>
            <p:cNvSpPr/>
            <p:nvPr/>
          </p:nvSpPr>
          <p:spPr>
            <a:xfrm>
              <a:off x="-34622" y="580106"/>
              <a:ext cx="89184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100" b="1" dirty="0" smtClean="0">
                  <a:solidFill>
                    <a:srgbClr val="E2E2E2"/>
                  </a:solidFill>
                </a:rPr>
                <a:t>Unidad de Análisis</a:t>
              </a:r>
            </a:p>
          </p:txBody>
        </p:sp>
      </p:grpSp>
      <p:grpSp>
        <p:nvGrpSpPr>
          <p:cNvPr id="12" name="11 Grupo"/>
          <p:cNvGrpSpPr/>
          <p:nvPr userDrawn="1"/>
        </p:nvGrpSpPr>
        <p:grpSpPr>
          <a:xfrm>
            <a:off x="5572132" y="123267"/>
            <a:ext cx="2819278" cy="662527"/>
            <a:chOff x="6000760" y="123267"/>
            <a:chExt cx="2390650" cy="662527"/>
          </a:xfrm>
        </p:grpSpPr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6000760" y="478017"/>
              <a:ext cx="23574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s-ES" sz="700" b="1" dirty="0" smtClean="0">
                  <a:latin typeface="Times New Roman" pitchFamily="18" charset="0"/>
                </a:rPr>
                <a:t>ESTADÍSTICAS </a:t>
              </a:r>
              <a:r>
                <a:rPr lang="es-ES" sz="700" b="1" dirty="0">
                  <a:latin typeface="Times New Roman" pitchFamily="18" charset="0"/>
                </a:rPr>
                <a:t>BASADAS EN LOS REPORTES DEL CENTRO DE EMERGENCIAS 066</a:t>
              </a:r>
            </a:p>
          </p:txBody>
        </p:sp>
        <p:cxnSp>
          <p:nvCxnSpPr>
            <p:cNvPr id="15" name="14 Conector recto"/>
            <p:cNvCxnSpPr/>
            <p:nvPr/>
          </p:nvCxnSpPr>
          <p:spPr>
            <a:xfrm>
              <a:off x="8391410" y="123267"/>
              <a:ext cx="0" cy="399929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15 Rectángulo"/>
          <p:cNvSpPr/>
          <p:nvPr userDrawn="1"/>
        </p:nvSpPr>
        <p:spPr>
          <a:xfrm>
            <a:off x="5446508" y="45536"/>
            <a:ext cx="29754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800" b="1" spc="-150" dirty="0">
                <a:solidFill>
                  <a:prstClr val="white">
                    <a:lumMod val="95000"/>
                  </a:prstClr>
                </a:solidFill>
                <a:effectLst>
                  <a:outerShdw blurRad="76200" dist="38100" dir="4080000" algn="tl">
                    <a:schemeClr val="tx1">
                      <a:alpha val="58000"/>
                    </a:schemeClr>
                  </a:outerShdw>
                </a:effectLst>
              </a:rPr>
              <a:t>Seguridad Ciudadana</a:t>
            </a:r>
          </a:p>
        </p:txBody>
      </p:sp>
      <p:pic>
        <p:nvPicPr>
          <p:cNvPr id="17" name="16 Imagen"/>
          <p:cNvPicPr>
            <a:picLocks noChangeAspect="1"/>
          </p:cNvPicPr>
          <p:nvPr userDrawn="1"/>
        </p:nvPicPr>
        <p:blipFill rotWithShape="1"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11" t="24040" r="36263" b="54950"/>
          <a:stretch/>
        </p:blipFill>
        <p:spPr>
          <a:xfrm>
            <a:off x="8368143" y="19356"/>
            <a:ext cx="669600" cy="62177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Z:\2014\PEDRO LÓPEZ\templates\templates 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5" b="10707"/>
          <a:stretch/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043608" y="1928802"/>
            <a:ext cx="81331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4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Estudio de </a:t>
            </a:r>
            <a:r>
              <a:rPr lang="es-MX" sz="6400" b="1" spc="-300" dirty="0" smtClean="0">
                <a:solidFill>
                  <a:schemeClr val="bg1"/>
                </a:solidFill>
              </a:rPr>
              <a:t>Índice Delictivo</a:t>
            </a:r>
            <a:endParaRPr lang="es-MX" sz="6400" spc="-300" dirty="0" smtClean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032605" y="2576874"/>
            <a:ext cx="52740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0" spc="-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Febrero 2015</a:t>
            </a:r>
            <a:endParaRPr lang="es-MX" sz="8000" b="1" spc="-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6063916" y="4594427"/>
            <a:ext cx="29499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MX" sz="2800" spc="-300" dirty="0" smtClean="0">
                <a:solidFill>
                  <a:srgbClr val="CC9900"/>
                </a:solidFill>
                <a:ea typeface="Tahoma" pitchFamily="34" charset="0"/>
                <a:cs typeface="Tahoma" pitchFamily="34" charset="0"/>
              </a:rPr>
              <a:t>DIRECCIÓN GENERAL </a:t>
            </a:r>
          </a:p>
          <a:p>
            <a:pPr lvl="0"/>
            <a:r>
              <a:rPr lang="es-MX" sz="2800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Tahoma" pitchFamily="34" charset="0"/>
                <a:cs typeface="Tahoma" pitchFamily="34" charset="0"/>
              </a:rPr>
              <a:t>DE SEGURIDAD PÚBLICA</a:t>
            </a:r>
            <a:endParaRPr lang="es-MX" sz="2000" spc="-300" dirty="0">
              <a:solidFill>
                <a:schemeClr val="tx1">
                  <a:lumMod val="65000"/>
                  <a:lumOff val="35000"/>
                </a:schemeClr>
              </a:solidFill>
              <a:ea typeface="Tahoma" pitchFamily="34" charset="0"/>
              <a:cs typeface="Tahoma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95" r="40755" b="31903"/>
          <a:stretch/>
        </p:blipFill>
        <p:spPr>
          <a:xfrm>
            <a:off x="251520" y="5865590"/>
            <a:ext cx="3685945" cy="992410"/>
          </a:xfrm>
          <a:prstGeom prst="rect">
            <a:avLst/>
          </a:prstGeom>
        </p:spPr>
      </p:pic>
      <p:sp>
        <p:nvSpPr>
          <p:cNvPr id="12" name="2 Subtítulo"/>
          <p:cNvSpPr txBox="1">
            <a:spLocks/>
          </p:cNvSpPr>
          <p:nvPr/>
        </p:nvSpPr>
        <p:spPr>
          <a:xfrm>
            <a:off x="4920564" y="4677950"/>
            <a:ext cx="1214446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s-MX" sz="2500" spc="-300" dirty="0" smtClean="0">
                <a:ea typeface="Tahoma" pitchFamily="34" charset="0"/>
                <a:cs typeface="Tahoma" pitchFamily="34" charset="0"/>
              </a:rPr>
              <a:t>Unidad de 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s-MX" sz="2500" spc="-300" dirty="0" smtClean="0">
                <a:ea typeface="Tahoma" pitchFamily="34" charset="0"/>
                <a:cs typeface="Tahoma" pitchFamily="34" charset="0"/>
              </a:rPr>
              <a:t>Análisis</a:t>
            </a:r>
          </a:p>
        </p:txBody>
      </p:sp>
      <p:cxnSp>
        <p:nvCxnSpPr>
          <p:cNvPr id="14" name="13 Conector recto"/>
          <p:cNvCxnSpPr/>
          <p:nvPr/>
        </p:nvCxnSpPr>
        <p:spPr>
          <a:xfrm rot="5400000">
            <a:off x="5675450" y="5066072"/>
            <a:ext cx="828000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8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000628" y="5572140"/>
            <a:ext cx="392909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Durante </a:t>
            </a:r>
            <a:r>
              <a:rPr lang="es-E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el mes de </a:t>
            </a:r>
            <a:r>
              <a:rPr lang="es-E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Febrero de 2015</a:t>
            </a:r>
            <a:r>
              <a:rPr lang="es-ES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 presentaron </a:t>
            </a:r>
            <a:r>
              <a:rPr lang="es-E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200 eventos</a:t>
            </a:r>
            <a:r>
              <a:rPr lang="es-ES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referentes al Índice Delictivo en la ciudad</a:t>
            </a:r>
            <a:r>
              <a:rPr lang="es-ES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10 eventos menos </a:t>
            </a:r>
            <a:r>
              <a:rPr lang="es-E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 </a:t>
            </a:r>
            <a:r>
              <a:rPr lang="es-ES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el </a:t>
            </a:r>
            <a:r>
              <a:rPr lang="es-E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mes de </a:t>
            </a:r>
            <a:r>
              <a:rPr lang="es-E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Enero de 2014.</a:t>
            </a:r>
            <a:endParaRPr lang="es-ES" sz="1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768534" y="45536"/>
            <a:ext cx="385765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sz="3600" b="1" dirty="0" smtClean="0"/>
              <a:t>ÍNDICE GENERAL</a:t>
            </a:r>
          </a:p>
          <a:p>
            <a:r>
              <a:rPr lang="es-MX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Febrero 2015</a:t>
            </a:r>
          </a:p>
        </p:txBody>
      </p:sp>
      <p:graphicFrame>
        <p:nvGraphicFramePr>
          <p:cNvPr id="5" name="Chart 13"/>
          <p:cNvGraphicFramePr>
            <a:graphicFrameLocks/>
          </p:cNvGraphicFramePr>
          <p:nvPr/>
        </p:nvGraphicFramePr>
        <p:xfrm>
          <a:off x="785786" y="1071546"/>
          <a:ext cx="8358214" cy="4643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768534" y="102050"/>
            <a:ext cx="6500858" cy="9694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MX" sz="3000" b="1" dirty="0" smtClean="0"/>
              <a:t>LLAMADAS ATENDIDAS</a:t>
            </a:r>
          </a:p>
          <a:p>
            <a:r>
              <a:rPr lang="es-MX" sz="2700" b="1" dirty="0" smtClean="0">
                <a:solidFill>
                  <a:sysClr val="windowText" lastClr="000000">
                    <a:lumMod val="50000"/>
                    <a:lumOff val="50000"/>
                  </a:sysClr>
                </a:solidFill>
              </a:rPr>
              <a:t>A través de la línea de Atención Ciudadana </a:t>
            </a:r>
          </a:p>
        </p:txBody>
      </p:sp>
      <p:graphicFrame>
        <p:nvGraphicFramePr>
          <p:cNvPr id="6" name="1 Gráfico"/>
          <p:cNvGraphicFramePr/>
          <p:nvPr/>
        </p:nvGraphicFramePr>
        <p:xfrm>
          <a:off x="1714480" y="1428736"/>
          <a:ext cx="6429420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85786" y="357166"/>
            <a:ext cx="650085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MX" sz="3000" b="1" dirty="0" smtClean="0"/>
              <a:t>ESTADO DE FUERZA</a:t>
            </a:r>
            <a:r>
              <a:rPr lang="es-MX" sz="2700" b="1" dirty="0" smtClean="0">
                <a:solidFill>
                  <a:sysClr val="windowText" lastClr="000000">
                    <a:lumMod val="50000"/>
                    <a:lumOff val="50000"/>
                  </a:sysClr>
                </a:solidFill>
              </a:rPr>
              <a:t> 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2500298" y="1559470"/>
            <a:ext cx="5248552" cy="4112768"/>
            <a:chOff x="2500298" y="1559470"/>
            <a:chExt cx="5248552" cy="4112768"/>
          </a:xfrm>
        </p:grpSpPr>
        <p:pic>
          <p:nvPicPr>
            <p:cNvPr id="8" name="7 Imagen" descr="EDO.FUERZA.jpg"/>
            <p:cNvPicPr>
              <a:picLocks noChangeAspect="1"/>
            </p:cNvPicPr>
            <p:nvPr/>
          </p:nvPicPr>
          <p:blipFill>
            <a:blip r:embed="rId3"/>
            <a:srcRect l="57732" t="34812" r="25773" b="16844"/>
            <a:stretch>
              <a:fillRect/>
            </a:stretch>
          </p:blipFill>
          <p:spPr>
            <a:xfrm>
              <a:off x="3286116" y="1928802"/>
              <a:ext cx="2357454" cy="3000397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3571868" y="1559470"/>
              <a:ext cx="1749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b="1" u="sng" dirty="0" smtClean="0"/>
                <a:t>700 ELEMENTOS</a:t>
              </a:r>
              <a:endParaRPr lang="es-MX" b="1" u="sng" dirty="0"/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2500298" y="5072074"/>
              <a:ext cx="524855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buFont typeface="Arial" charset="0"/>
                <a:buChar char="•"/>
              </a:pPr>
              <a:r>
                <a:rPr lang="es-MX" sz="1100" i="1" dirty="0" smtClean="0"/>
                <a:t>LOS 704 ELEMENTOS QUE CONFORMAN LA D.G.S.P.M </a:t>
              </a:r>
            </a:p>
            <a:p>
              <a:pPr algn="just"/>
              <a:r>
                <a:rPr lang="es-MX" sz="1100" i="1" dirty="0" smtClean="0"/>
                <a:t>SE ENCUENTRAN EVAUADOS Y APROBADOS POR EL CENTRO DE CONTROL Y CONFIANZA </a:t>
              </a:r>
            </a:p>
            <a:p>
              <a:pPr algn="just"/>
              <a:r>
                <a:rPr lang="es-MX" sz="1100" i="1" dirty="0" smtClean="0"/>
                <a:t>DEL ESTADO DE COAHUILA DE ZARAGOZA. </a:t>
              </a:r>
              <a:endParaRPr lang="es-MX" sz="1100" i="1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57224" y="214290"/>
            <a:ext cx="650085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b="1" dirty="0" smtClean="0"/>
              <a:t>PROGRAMA DE CONTRATACION</a:t>
            </a:r>
            <a:r>
              <a:rPr lang="es-MX" sz="2400" b="1" dirty="0" smtClean="0">
                <a:solidFill>
                  <a:sysClr val="windowText" lastClr="000000">
                    <a:lumMod val="50000"/>
                    <a:lumOff val="50000"/>
                  </a:sysClr>
                </a:solidFill>
              </a:rPr>
              <a:t> </a:t>
            </a:r>
          </a:p>
        </p:txBody>
      </p:sp>
      <p:pic>
        <p:nvPicPr>
          <p:cNvPr id="11" name="Picture 2" descr="C:\Users\INFORM~1\AppData\Local\Temp\convocatori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714380"/>
            <a:ext cx="5000660" cy="61436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8389</TotalTime>
  <Words>102</Words>
  <Application>Microsoft Office PowerPoint</Application>
  <PresentationFormat>Presentación en pantalla (4:3)</PresentationFormat>
  <Paragraphs>26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Luís Angel Prado Gonzalez</dc:creator>
  <cp:lastModifiedBy>Administrator</cp:lastModifiedBy>
  <cp:revision>500</cp:revision>
  <dcterms:created xsi:type="dcterms:W3CDTF">2014-01-03T20:59:56Z</dcterms:created>
  <dcterms:modified xsi:type="dcterms:W3CDTF">2015-04-09T19:42:59Z</dcterms:modified>
</cp:coreProperties>
</file>