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5" r:id="rId2"/>
    <p:sldId id="265" r:id="rId3"/>
    <p:sldId id="286" r:id="rId4"/>
    <p:sldId id="273" r:id="rId5"/>
    <p:sldId id="287" r:id="rId6"/>
    <p:sldId id="288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E2E2E2"/>
    <a:srgbClr val="ECECEC"/>
    <a:srgbClr val="E6AA00"/>
    <a:srgbClr val="FFCC00"/>
    <a:srgbClr val="FF9933"/>
    <a:srgbClr val="678034"/>
    <a:srgbClr val="00FF00"/>
    <a:srgbClr val="7EC234"/>
    <a:srgbClr val="00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70" autoAdjust="0"/>
    <p:restoredTop sz="94686" autoAdjust="0"/>
  </p:normalViewPr>
  <p:slideViewPr>
    <p:cSldViewPr>
      <p:cViewPr>
        <p:scale>
          <a:sx n="89" d="100"/>
          <a:sy n="89" d="100"/>
        </p:scale>
        <p:origin x="-918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fasiot\Documents\CCUA\ESTUDIOS\2015\6.JUNIO\DATOS%20ESTADISTICO%20JUNIO%202015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formatica\Documents\memorias%20de%20calculo%20transparencia%20mensu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MX"/>
  <c:chart>
    <c:autoTitleDeleted val="1"/>
    <c:plotArea>
      <c:layout/>
      <c:barChart>
        <c:barDir val="col"/>
        <c:grouping val="clustered"/>
        <c:ser>
          <c:idx val="0"/>
          <c:order val="0"/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c:spPr>
          <c:dLbls>
            <c:showVal val="1"/>
          </c:dLbls>
          <c:cat>
            <c:strRef>
              <c:f>GRAFICAS!$B$3:$B$14</c:f>
              <c:strCache>
                <c:ptCount val="12"/>
                <c:pt idx="0">
                  <c:v>CAMIÓN DE PASAJEROS CON VIOLENCIA</c:v>
                </c:pt>
                <c:pt idx="1">
                  <c:v>CAMIÓN REPARTIDOR CON VIOLENCIA</c:v>
                </c:pt>
                <c:pt idx="2">
                  <c:v>CASA HABITACIÓN CON VIOLENCIA</c:v>
                </c:pt>
                <c:pt idx="3">
                  <c:v>INSTITUCIÓN BANCARIA CON VIOLENCIA</c:v>
                </c:pt>
                <c:pt idx="4">
                  <c:v>INSTITUCIÓN PÚBLICA CON VIOLENCIA</c:v>
                </c:pt>
                <c:pt idx="5">
                  <c:v>LOCAL COMERCIAL CON VIOLENCIA</c:v>
                </c:pt>
                <c:pt idx="6">
                  <c:v>PERSONA CON VIOLENCIA</c:v>
                </c:pt>
                <c:pt idx="7">
                  <c:v>CASA HABITACIÓN</c:v>
                </c:pt>
                <c:pt idx="8">
                  <c:v>LOCAL COMERCIAL</c:v>
                </c:pt>
                <c:pt idx="9">
                  <c:v>ACCESORIO DE VEHÍCULOS</c:v>
                </c:pt>
                <c:pt idx="10">
                  <c:v>VEHÍCULO</c:v>
                </c:pt>
                <c:pt idx="11">
                  <c:v>VEHÍCULO CON VIOLENCIA</c:v>
                </c:pt>
              </c:strCache>
            </c:strRef>
          </c:cat>
          <c:val>
            <c:numRef>
              <c:f>GRAFICAS!$F$3:$F$14</c:f>
              <c:numCache>
                <c:formatCode>General</c:formatCode>
                <c:ptCount val="12"/>
                <c:pt idx="0">
                  <c:v>1</c:v>
                </c:pt>
                <c:pt idx="1">
                  <c:v>3</c:v>
                </c:pt>
                <c:pt idx="2">
                  <c:v>12</c:v>
                </c:pt>
                <c:pt idx="3">
                  <c:v>2</c:v>
                </c:pt>
                <c:pt idx="4">
                  <c:v>0</c:v>
                </c:pt>
                <c:pt idx="5">
                  <c:v>49</c:v>
                </c:pt>
                <c:pt idx="6">
                  <c:v>17</c:v>
                </c:pt>
                <c:pt idx="7">
                  <c:v>47</c:v>
                </c:pt>
                <c:pt idx="8">
                  <c:v>17</c:v>
                </c:pt>
                <c:pt idx="9">
                  <c:v>11</c:v>
                </c:pt>
                <c:pt idx="10">
                  <c:v>37</c:v>
                </c:pt>
                <c:pt idx="11">
                  <c:v>12</c:v>
                </c:pt>
              </c:numCache>
            </c:numRef>
          </c:val>
        </c:ser>
        <c:axId val="73207808"/>
        <c:axId val="73209344"/>
      </c:barChart>
      <c:catAx>
        <c:axId val="73207808"/>
        <c:scaling>
          <c:orientation val="minMax"/>
        </c:scaling>
        <c:axPos val="b"/>
        <c:numFmt formatCode="General" sourceLinked="1"/>
        <c:majorTickMark val="none"/>
        <c:tickLblPos val="nextTo"/>
        <c:spPr>
          <a:ln w="3175">
            <a:solidFill>
              <a:schemeClr val="bg1">
                <a:lumMod val="50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73209344"/>
        <c:crossesAt val="0"/>
        <c:auto val="1"/>
        <c:lblAlgn val="ctr"/>
        <c:lblOffset val="100"/>
        <c:tickLblSkip val="1"/>
        <c:tickMarkSkip val="1"/>
      </c:catAx>
      <c:valAx>
        <c:axId val="73209344"/>
        <c:scaling>
          <c:orientation val="minMax"/>
          <c:max val="60"/>
          <c:min val="0"/>
        </c:scaling>
        <c:delete val="1"/>
        <c:axPos val="l"/>
        <c:numFmt formatCode="General" sourceLinked="1"/>
        <c:majorTickMark val="none"/>
        <c:tickLblPos val="nextTo"/>
        <c:crossAx val="73207808"/>
        <c:crosses val="autoZero"/>
        <c:crossBetween val="between"/>
        <c:majorUnit val="20"/>
      </c:valAx>
      <c:spPr>
        <a:noFill/>
        <a:ln w="25400">
          <a:noFill/>
        </a:ln>
      </c:spPr>
    </c:plotArea>
    <c:plotVisOnly val="1"/>
    <c:dispBlanksAs val="gap"/>
  </c:chart>
  <c:spPr>
    <a:noFill/>
    <a:ln w="9525">
      <a:noFill/>
    </a:ln>
  </c:spPr>
  <c:txPr>
    <a:bodyPr/>
    <a:lstStyle/>
    <a:p>
      <a:pPr>
        <a:defRPr sz="1775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es-MX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MX"/>
  <c:style val="37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dLbls>
            <c:dLbl>
              <c:idx val="4"/>
              <c:layout>
                <c:manualLayout>
                  <c:x val="0"/>
                  <c:y val="1.3888888888888947E-2"/>
                </c:manualLayout>
              </c:layout>
              <c:showVal val="1"/>
            </c:dLbl>
            <c:txPr>
              <a:bodyPr/>
              <a:lstStyle/>
              <a:p>
                <a:pPr>
                  <a:defRPr sz="1400" b="1"/>
                </a:pPr>
                <a:endParaRPr lang="es-MX"/>
              </a:p>
            </c:txPr>
            <c:showVal val="1"/>
          </c:dLbls>
          <c:cat>
            <c:strRef>
              <c:f>'2015'!$B$2:$B$13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'2015'!$C$2:$C$13</c:f>
              <c:numCache>
                <c:formatCode>#,##0</c:formatCode>
                <c:ptCount val="12"/>
                <c:pt idx="0">
                  <c:v>2713</c:v>
                </c:pt>
                <c:pt idx="1">
                  <c:v>2722</c:v>
                </c:pt>
                <c:pt idx="2">
                  <c:v>3152</c:v>
                </c:pt>
                <c:pt idx="3">
                  <c:v>3336</c:v>
                </c:pt>
                <c:pt idx="4">
                  <c:v>3564</c:v>
                </c:pt>
                <c:pt idx="5">
                  <c:v>3843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hape val="box"/>
        <c:axId val="73237248"/>
        <c:axId val="73238784"/>
        <c:axId val="0"/>
      </c:bar3DChart>
      <c:catAx>
        <c:axId val="73237248"/>
        <c:scaling>
          <c:orientation val="minMax"/>
        </c:scaling>
        <c:axPos val="b"/>
        <c:tickLblPos val="nextTo"/>
        <c:txPr>
          <a:bodyPr/>
          <a:lstStyle/>
          <a:p>
            <a:pPr>
              <a:defRPr sz="1050" b="1"/>
            </a:pPr>
            <a:endParaRPr lang="es-MX"/>
          </a:p>
        </c:txPr>
        <c:crossAx val="73238784"/>
        <c:crosses val="autoZero"/>
        <c:auto val="1"/>
        <c:lblAlgn val="ctr"/>
        <c:lblOffset val="100"/>
      </c:catAx>
      <c:valAx>
        <c:axId val="73238784"/>
        <c:scaling>
          <c:orientation val="minMax"/>
        </c:scaling>
        <c:axPos val="l"/>
        <c:majorGridlines/>
        <c:numFmt formatCode="#,##0" sourceLinked="1"/>
        <c:tickLblPos val="nextTo"/>
        <c:crossAx val="73237248"/>
        <c:crosses val="autoZero"/>
        <c:crossBetween val="between"/>
      </c:valAx>
    </c:plotArea>
    <c:plotVisOnly val="1"/>
  </c:chart>
  <c:spPr>
    <a:ln>
      <a:noFill/>
    </a:ln>
  </c:sp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3AD4FC-B7AB-4E56-8BA4-984B1DFE7296}" type="doc">
      <dgm:prSet loTypeId="urn:microsoft.com/office/officeart/2005/8/layout/vList2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s-MX"/>
        </a:p>
      </dgm:t>
    </dgm:pt>
    <dgm:pt modelId="{A41A069E-C69A-4DCC-9B34-F5DF885DEEC5}">
      <dgm:prSet custT="1"/>
      <dgm:spPr/>
      <dgm:t>
        <a:bodyPr/>
        <a:lstStyle/>
        <a:p>
          <a:pPr algn="ctr" rtl="0"/>
          <a:r>
            <a:rPr lang="es-MX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ROBO A LOCAL COMERCIAL CON VIOLENCIA Y ROBO DE VEHÍCULO</a:t>
          </a:r>
          <a:endParaRPr lang="es-MX" sz="11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4DB09F4-1909-43FE-9128-03D3C00B6962}" type="parTrans" cxnId="{F76B9F3A-B2CE-4137-A077-7F53CCF152D8}">
      <dgm:prSet/>
      <dgm:spPr/>
      <dgm:t>
        <a:bodyPr/>
        <a:lstStyle/>
        <a:p>
          <a:pPr algn="ctr"/>
          <a:endParaRPr lang="es-MX"/>
        </a:p>
      </dgm:t>
    </dgm:pt>
    <dgm:pt modelId="{DD742FDF-3D51-400D-9057-EB1D713E1663}" type="sibTrans" cxnId="{F76B9F3A-B2CE-4137-A077-7F53CCF152D8}">
      <dgm:prSet/>
      <dgm:spPr/>
      <dgm:t>
        <a:bodyPr/>
        <a:lstStyle/>
        <a:p>
          <a:pPr algn="ctr"/>
          <a:endParaRPr lang="es-MX"/>
        </a:p>
      </dgm:t>
    </dgm:pt>
    <dgm:pt modelId="{24AD3D0A-86E5-415D-8E13-199F480C3613}" type="pres">
      <dgm:prSet presAssocID="{DC3AD4FC-B7AB-4E56-8BA4-984B1DFE72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73530F0B-2C17-477A-B398-AE8FB4E139E5}" type="pres">
      <dgm:prSet presAssocID="{A41A069E-C69A-4DCC-9B34-F5DF885DEEC5}" presName="parentText" presStyleLbl="node1" presStyleIdx="0" presStyleCnt="1" custScaleY="412847" custLinFactX="41667" custLinFactY="71110" custLinFactNeighborX="100000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76B9F3A-B2CE-4137-A077-7F53CCF152D8}" srcId="{DC3AD4FC-B7AB-4E56-8BA4-984B1DFE7296}" destId="{A41A069E-C69A-4DCC-9B34-F5DF885DEEC5}" srcOrd="0" destOrd="0" parTransId="{94DB09F4-1909-43FE-9128-03D3C00B6962}" sibTransId="{DD742FDF-3D51-400D-9057-EB1D713E1663}"/>
    <dgm:cxn modelId="{18857DB1-AA87-456B-8F6C-2DFAB064DAC7}" type="presOf" srcId="{A41A069E-C69A-4DCC-9B34-F5DF885DEEC5}" destId="{73530F0B-2C17-477A-B398-AE8FB4E139E5}" srcOrd="0" destOrd="0" presId="urn:microsoft.com/office/officeart/2005/8/layout/vList2"/>
    <dgm:cxn modelId="{652D5AD2-6AA4-4061-90E5-2B66A03C0F70}" type="presOf" srcId="{DC3AD4FC-B7AB-4E56-8BA4-984B1DFE7296}" destId="{24AD3D0A-86E5-415D-8E13-199F480C3613}" srcOrd="0" destOrd="0" presId="urn:microsoft.com/office/officeart/2005/8/layout/vList2"/>
    <dgm:cxn modelId="{B85105BB-0F2A-4F64-BF62-6CF66DBCEB06}" type="presParOf" srcId="{24AD3D0A-86E5-415D-8E13-199F480C3613}" destId="{73530F0B-2C17-477A-B398-AE8FB4E139E5}" srcOrd="0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3AD4FC-B7AB-4E56-8BA4-984B1DFE7296}" type="doc">
      <dgm:prSet loTypeId="urn:microsoft.com/office/officeart/2005/8/layout/vList2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s-MX"/>
        </a:p>
      </dgm:t>
    </dgm:pt>
    <dgm:pt modelId="{A41A069E-C69A-4DCC-9B34-F5DF885DEEC5}">
      <dgm:prSet custT="1"/>
      <dgm:spPr/>
      <dgm:t>
        <a:bodyPr/>
        <a:lstStyle/>
        <a:p>
          <a:pPr algn="ctr" rtl="0"/>
          <a:r>
            <a:rPr lang="es-MX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ROBO A LOCAL COMERCIAL CON VIOLENCIA , ROBO A CASA HABITACIÓN</a:t>
          </a:r>
          <a:endParaRPr lang="es-MX" sz="11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4DB09F4-1909-43FE-9128-03D3C00B6962}" type="parTrans" cxnId="{F76B9F3A-B2CE-4137-A077-7F53CCF152D8}">
      <dgm:prSet/>
      <dgm:spPr/>
      <dgm:t>
        <a:bodyPr/>
        <a:lstStyle/>
        <a:p>
          <a:endParaRPr lang="es-MX"/>
        </a:p>
      </dgm:t>
    </dgm:pt>
    <dgm:pt modelId="{DD742FDF-3D51-400D-9057-EB1D713E1663}" type="sibTrans" cxnId="{F76B9F3A-B2CE-4137-A077-7F53CCF152D8}">
      <dgm:prSet/>
      <dgm:spPr/>
      <dgm:t>
        <a:bodyPr/>
        <a:lstStyle/>
        <a:p>
          <a:endParaRPr lang="es-MX"/>
        </a:p>
      </dgm:t>
    </dgm:pt>
    <dgm:pt modelId="{24AD3D0A-86E5-415D-8E13-199F480C3613}" type="pres">
      <dgm:prSet presAssocID="{DC3AD4FC-B7AB-4E56-8BA4-984B1DFE72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73530F0B-2C17-477A-B398-AE8FB4E139E5}" type="pres">
      <dgm:prSet presAssocID="{A41A069E-C69A-4DCC-9B34-F5DF885DEEC5}" presName="parentText" presStyleLbl="node1" presStyleIdx="0" presStyleCnt="1" custScaleY="341123" custLinFactNeighborY="-73855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76B9F3A-B2CE-4137-A077-7F53CCF152D8}" srcId="{DC3AD4FC-B7AB-4E56-8BA4-984B1DFE7296}" destId="{A41A069E-C69A-4DCC-9B34-F5DF885DEEC5}" srcOrd="0" destOrd="0" parTransId="{94DB09F4-1909-43FE-9128-03D3C00B6962}" sibTransId="{DD742FDF-3D51-400D-9057-EB1D713E1663}"/>
    <dgm:cxn modelId="{97DD1632-AD2F-472B-B6FE-EEC32B7ECABF}" type="presOf" srcId="{DC3AD4FC-B7AB-4E56-8BA4-984B1DFE7296}" destId="{24AD3D0A-86E5-415D-8E13-199F480C3613}" srcOrd="0" destOrd="0" presId="urn:microsoft.com/office/officeart/2005/8/layout/vList2"/>
    <dgm:cxn modelId="{70966D36-7727-4F0C-8FD6-D74FB07CC468}" type="presOf" srcId="{A41A069E-C69A-4DCC-9B34-F5DF885DEEC5}" destId="{73530F0B-2C17-477A-B398-AE8FB4E139E5}" srcOrd="0" destOrd="0" presId="urn:microsoft.com/office/officeart/2005/8/layout/vList2"/>
    <dgm:cxn modelId="{8AA974F2-AEFF-478D-AD18-CC40B4A1A337}" type="presParOf" srcId="{24AD3D0A-86E5-415D-8E13-199F480C3613}" destId="{73530F0B-2C17-477A-B398-AE8FB4E139E5}" srcOrd="0" destOrd="0" presId="urn:microsoft.com/office/officeart/2005/8/layout/v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3AD4FC-B7AB-4E56-8BA4-984B1DFE7296}" type="doc">
      <dgm:prSet loTypeId="urn:microsoft.com/office/officeart/2005/8/layout/vList2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s-MX"/>
        </a:p>
      </dgm:t>
    </dgm:pt>
    <dgm:pt modelId="{A41A069E-C69A-4DCC-9B34-F5DF885DEEC5}">
      <dgm:prSet custT="1"/>
      <dgm:spPr/>
      <dgm:t>
        <a:bodyPr/>
        <a:lstStyle/>
        <a:p>
          <a:pPr algn="ctr" rtl="0"/>
          <a:r>
            <a:rPr lang="es-MX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ROBO A LOCAL COMERCIAL CON VIOLENCIA , ROBO A CASA HABITACIÓN Y ROBO DE VEHÍCULO</a:t>
          </a:r>
          <a:endParaRPr lang="es-MX" sz="11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4DB09F4-1909-43FE-9128-03D3C00B6962}" type="parTrans" cxnId="{F76B9F3A-B2CE-4137-A077-7F53CCF152D8}">
      <dgm:prSet/>
      <dgm:spPr/>
      <dgm:t>
        <a:bodyPr/>
        <a:lstStyle/>
        <a:p>
          <a:endParaRPr lang="es-MX"/>
        </a:p>
      </dgm:t>
    </dgm:pt>
    <dgm:pt modelId="{DD742FDF-3D51-400D-9057-EB1D713E1663}" type="sibTrans" cxnId="{F76B9F3A-B2CE-4137-A077-7F53CCF152D8}">
      <dgm:prSet/>
      <dgm:spPr/>
      <dgm:t>
        <a:bodyPr/>
        <a:lstStyle/>
        <a:p>
          <a:endParaRPr lang="es-MX"/>
        </a:p>
      </dgm:t>
    </dgm:pt>
    <dgm:pt modelId="{24AD3D0A-86E5-415D-8E13-199F480C3613}" type="pres">
      <dgm:prSet presAssocID="{DC3AD4FC-B7AB-4E56-8BA4-984B1DFE72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73530F0B-2C17-477A-B398-AE8FB4E139E5}" type="pres">
      <dgm:prSet presAssocID="{A41A069E-C69A-4DCC-9B34-F5DF885DEEC5}" presName="parentText" presStyleLbl="node1" presStyleIdx="0" presStyleCnt="1" custScaleY="341123" custLinFactNeighborY="-73855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76B9F3A-B2CE-4137-A077-7F53CCF152D8}" srcId="{DC3AD4FC-B7AB-4E56-8BA4-984B1DFE7296}" destId="{A41A069E-C69A-4DCC-9B34-F5DF885DEEC5}" srcOrd="0" destOrd="0" parTransId="{94DB09F4-1909-43FE-9128-03D3C00B6962}" sibTransId="{DD742FDF-3D51-400D-9057-EB1D713E1663}"/>
    <dgm:cxn modelId="{35D0D5C2-CABE-4B5F-BCE5-0A69889B9E29}" type="presOf" srcId="{A41A069E-C69A-4DCC-9B34-F5DF885DEEC5}" destId="{73530F0B-2C17-477A-B398-AE8FB4E139E5}" srcOrd="0" destOrd="0" presId="urn:microsoft.com/office/officeart/2005/8/layout/vList2"/>
    <dgm:cxn modelId="{11D8AB20-0111-4AD7-9B69-D23D0F8B3826}" type="presOf" srcId="{DC3AD4FC-B7AB-4E56-8BA4-984B1DFE7296}" destId="{24AD3D0A-86E5-415D-8E13-199F480C3613}" srcOrd="0" destOrd="0" presId="urn:microsoft.com/office/officeart/2005/8/layout/vList2"/>
    <dgm:cxn modelId="{E5336BC3-F293-41F5-8E73-38FFF1707B4B}" type="presParOf" srcId="{24AD3D0A-86E5-415D-8E13-199F480C3613}" destId="{73530F0B-2C17-477A-B398-AE8FB4E139E5}" srcOrd="0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0AE18-D209-46C2-A597-0C084958BE31}" type="datetimeFigureOut">
              <a:rPr lang="es-MX" smtClean="0"/>
              <a:pPr/>
              <a:t>05/08/2015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2AAF-7253-4920-AD53-29245587F7B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E2AAF-7253-4920-AD53-29245587F7B4}" type="slidenum">
              <a:rPr lang="es-MX" smtClean="0"/>
              <a:pPr/>
              <a:t>4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05/08/2015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05/08/2015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CAA9-508B-44E1-8EF6-7E18C548D85B}" type="datetimeFigureOut">
              <a:rPr lang="es-MX" smtClean="0"/>
              <a:pPr/>
              <a:t>05/08/2015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0BD4-00A4-4A8F-B531-FBE55590C00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05/08/2015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05/08/2015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05/08/2015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05/08/2015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05/08/2015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05/08/2015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05/08/2015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05/08/2015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5FC8-5FC2-4500-B3FA-76D587A90FCF}" type="datetimeFigureOut">
              <a:rPr lang="es-MX" smtClean="0"/>
              <a:pPr/>
              <a:t>05/08/2015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7" name="6 Grupo"/>
          <p:cNvGrpSpPr/>
          <p:nvPr/>
        </p:nvGrpSpPr>
        <p:grpSpPr>
          <a:xfrm>
            <a:off x="-34622" y="17252"/>
            <a:ext cx="891846" cy="6840748"/>
            <a:chOff x="-34622" y="17252"/>
            <a:chExt cx="891846" cy="6840748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14"/>
            <a:srcRect b="390"/>
            <a:stretch>
              <a:fillRect/>
            </a:stretch>
          </p:blipFill>
          <p:spPr bwMode="auto">
            <a:xfrm>
              <a:off x="42569" y="17252"/>
              <a:ext cx="771525" cy="6840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 rot="16200000">
              <a:off x="-541635" y="2435687"/>
              <a:ext cx="1854206" cy="571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9 Imagen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36195" r="40755" b="31903"/>
            <a:stretch/>
          </p:blipFill>
          <p:spPr>
            <a:xfrm rot="16200000">
              <a:off x="-657466" y="4926438"/>
              <a:ext cx="2143141" cy="577024"/>
            </a:xfrm>
            <a:prstGeom prst="rect">
              <a:avLst/>
            </a:prstGeom>
          </p:spPr>
        </p:pic>
        <p:sp>
          <p:nvSpPr>
            <p:cNvPr id="11" name="10 Rectángulo"/>
            <p:cNvSpPr/>
            <p:nvPr/>
          </p:nvSpPr>
          <p:spPr>
            <a:xfrm>
              <a:off x="-34622" y="580106"/>
              <a:ext cx="89184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100" b="1" dirty="0" smtClean="0">
                  <a:solidFill>
                    <a:srgbClr val="E2E2E2"/>
                  </a:solidFill>
                </a:rPr>
                <a:t>Unidad de Análisis</a:t>
              </a:r>
            </a:p>
          </p:txBody>
        </p:sp>
      </p:grpSp>
      <p:grpSp>
        <p:nvGrpSpPr>
          <p:cNvPr id="12" name="11 Grupo"/>
          <p:cNvGrpSpPr/>
          <p:nvPr/>
        </p:nvGrpSpPr>
        <p:grpSpPr>
          <a:xfrm>
            <a:off x="5572132" y="123267"/>
            <a:ext cx="2819278" cy="662527"/>
            <a:chOff x="6000760" y="123267"/>
            <a:chExt cx="2390650" cy="662527"/>
          </a:xfrm>
        </p:grpSpPr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6000760" y="478017"/>
              <a:ext cx="23574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s-ES" sz="700" b="1" dirty="0" smtClean="0">
                  <a:latin typeface="Times New Roman" pitchFamily="18" charset="0"/>
                </a:rPr>
                <a:t>ESTADÍSTICAS </a:t>
              </a:r>
              <a:r>
                <a:rPr lang="es-ES" sz="700" b="1" dirty="0">
                  <a:latin typeface="Times New Roman" pitchFamily="18" charset="0"/>
                </a:rPr>
                <a:t>BASADAS EN LOS REPORTES DEL CENTRO DE EMERGENCIAS 066</a:t>
              </a:r>
            </a:p>
          </p:txBody>
        </p:sp>
        <p:cxnSp>
          <p:nvCxnSpPr>
            <p:cNvPr id="15" name="14 Conector recto"/>
            <p:cNvCxnSpPr/>
            <p:nvPr/>
          </p:nvCxnSpPr>
          <p:spPr>
            <a:xfrm>
              <a:off x="8391410" y="123267"/>
              <a:ext cx="0" cy="399929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15 Rectángulo"/>
          <p:cNvSpPr/>
          <p:nvPr/>
        </p:nvSpPr>
        <p:spPr>
          <a:xfrm>
            <a:off x="5446508" y="45536"/>
            <a:ext cx="29754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800" b="1" spc="-150" dirty="0">
                <a:solidFill>
                  <a:prstClr val="white">
                    <a:lumMod val="95000"/>
                  </a:prstClr>
                </a:solidFill>
                <a:effectLst>
                  <a:outerShdw blurRad="76200" dist="38100" dir="4080000" algn="tl">
                    <a:schemeClr val="tx1">
                      <a:alpha val="58000"/>
                    </a:schemeClr>
                  </a:outerShdw>
                </a:effectLst>
              </a:rPr>
              <a:t>Seguridad Ciudadana</a:t>
            </a:r>
          </a:p>
        </p:txBody>
      </p:sp>
      <p:pic>
        <p:nvPicPr>
          <p:cNvPr id="17" name="16 Imagen"/>
          <p:cNvPicPr>
            <a:picLocks noChangeAspect="1"/>
          </p:cNvPicPr>
          <p:nvPr/>
        </p:nvPicPr>
        <p:blipFill rotWithShape="1"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1111" t="24040" r="36263" b="54950"/>
          <a:stretch/>
        </p:blipFill>
        <p:spPr>
          <a:xfrm>
            <a:off x="8368143" y="19356"/>
            <a:ext cx="669600" cy="62177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Layout" Target="../diagrams/layout3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12" Type="http://schemas.openxmlformats.org/officeDocument/2006/relationships/diagramData" Target="../diagrams/data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diagramColors" Target="../diagrams/colors2.xml"/><Relationship Id="rId5" Type="http://schemas.openxmlformats.org/officeDocument/2006/relationships/diagramLayout" Target="../diagrams/layout1.xml"/><Relationship Id="rId15" Type="http://schemas.openxmlformats.org/officeDocument/2006/relationships/diagramColors" Target="../diagrams/colors3.xml"/><Relationship Id="rId10" Type="http://schemas.openxmlformats.org/officeDocument/2006/relationships/diagramQuickStyle" Target="../diagrams/quickStyle2.xml"/><Relationship Id="rId4" Type="http://schemas.openxmlformats.org/officeDocument/2006/relationships/diagramData" Target="../diagrams/data1.xml"/><Relationship Id="rId9" Type="http://schemas.openxmlformats.org/officeDocument/2006/relationships/diagramLayout" Target="../diagrams/layout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Z:\2014\PEDRO LÓPEZ\templates\templates 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455" b="10707"/>
          <a:stretch/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043608" y="1928802"/>
            <a:ext cx="81331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4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Estudio de </a:t>
            </a:r>
            <a:r>
              <a:rPr lang="es-MX" sz="6400" b="1" spc="-300" dirty="0" smtClean="0">
                <a:solidFill>
                  <a:schemeClr val="bg1"/>
                </a:solidFill>
              </a:rPr>
              <a:t>Índice Delictivo</a:t>
            </a:r>
            <a:endParaRPr lang="es-MX" sz="6400" spc="-300" dirty="0" smtClean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032605" y="2576874"/>
            <a:ext cx="42915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0" spc="-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Junio 2015</a:t>
            </a:r>
            <a:endParaRPr lang="es-MX" sz="8000" b="1" spc="-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6063916" y="4594427"/>
            <a:ext cx="29499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MX" sz="2800" spc="-300" dirty="0" smtClean="0">
                <a:solidFill>
                  <a:srgbClr val="CC9900"/>
                </a:solidFill>
                <a:ea typeface="Tahoma" pitchFamily="34" charset="0"/>
                <a:cs typeface="Tahoma" pitchFamily="34" charset="0"/>
              </a:rPr>
              <a:t>DIRECCIÓN GENERAL </a:t>
            </a:r>
          </a:p>
          <a:p>
            <a:pPr lvl="0"/>
            <a:r>
              <a:rPr lang="es-MX" sz="2800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Tahoma" pitchFamily="34" charset="0"/>
                <a:cs typeface="Tahoma" pitchFamily="34" charset="0"/>
              </a:rPr>
              <a:t>DE SEGURIDAD PÚBLICA</a:t>
            </a:r>
            <a:endParaRPr lang="es-MX" sz="2000" spc="-300" dirty="0">
              <a:solidFill>
                <a:schemeClr val="tx1">
                  <a:lumMod val="65000"/>
                  <a:lumOff val="35000"/>
                </a:schemeClr>
              </a:solidFill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6195" r="40755" b="31903"/>
          <a:stretch/>
        </p:blipFill>
        <p:spPr>
          <a:xfrm>
            <a:off x="251520" y="5865590"/>
            <a:ext cx="3685945" cy="992410"/>
          </a:xfrm>
          <a:prstGeom prst="rect">
            <a:avLst/>
          </a:prstGeom>
        </p:spPr>
      </p:pic>
      <p:sp>
        <p:nvSpPr>
          <p:cNvPr id="12" name="2 Subtítulo"/>
          <p:cNvSpPr txBox="1">
            <a:spLocks/>
          </p:cNvSpPr>
          <p:nvPr/>
        </p:nvSpPr>
        <p:spPr>
          <a:xfrm>
            <a:off x="4920564" y="4677950"/>
            <a:ext cx="1214446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s-MX" sz="2500" spc="-300" dirty="0" smtClean="0">
                <a:ea typeface="Tahoma" pitchFamily="34" charset="0"/>
                <a:cs typeface="Tahoma" pitchFamily="34" charset="0"/>
              </a:rPr>
              <a:t>Unidad de 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s-MX" sz="2500" spc="-300" dirty="0" smtClean="0">
                <a:ea typeface="Tahoma" pitchFamily="34" charset="0"/>
                <a:cs typeface="Tahoma" pitchFamily="34" charset="0"/>
              </a:rPr>
              <a:t>Análisis</a:t>
            </a:r>
          </a:p>
        </p:txBody>
      </p:sp>
      <p:cxnSp>
        <p:nvCxnSpPr>
          <p:cNvPr id="14" name="13 Conector recto"/>
          <p:cNvCxnSpPr/>
          <p:nvPr/>
        </p:nvCxnSpPr>
        <p:spPr>
          <a:xfrm rot="5400000">
            <a:off x="5675450" y="5066072"/>
            <a:ext cx="828000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748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786314" y="5572140"/>
            <a:ext cx="414340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Durante </a:t>
            </a:r>
            <a:r>
              <a:rPr lang="es-E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el mes de </a:t>
            </a:r>
            <a:r>
              <a:rPr lang="es-E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Junio de 2015</a:t>
            </a:r>
            <a:r>
              <a:rPr lang="es-ES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 presentaron </a:t>
            </a:r>
            <a:r>
              <a:rPr lang="es-E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208 eventos</a:t>
            </a:r>
            <a:r>
              <a:rPr lang="es-ES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referentes al Índice Delictivo en la ciudad</a:t>
            </a:r>
            <a:r>
              <a:rPr lang="es-ES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07 eventos más </a:t>
            </a:r>
            <a:r>
              <a:rPr lang="es-E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 </a:t>
            </a:r>
            <a:r>
              <a:rPr lang="es-ES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el </a:t>
            </a:r>
            <a:r>
              <a:rPr lang="es-E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mes de </a:t>
            </a:r>
            <a:r>
              <a:rPr lang="es-E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Mayo de 2015.</a:t>
            </a:r>
            <a:endParaRPr lang="es-ES" sz="1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768534" y="45536"/>
            <a:ext cx="385765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sz="3600" b="1" dirty="0" smtClean="0"/>
              <a:t>ÍNDICE GENERAL</a:t>
            </a:r>
          </a:p>
          <a:p>
            <a:r>
              <a:rPr lang="es-MX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Junio 2015</a:t>
            </a:r>
          </a:p>
        </p:txBody>
      </p:sp>
      <p:graphicFrame>
        <p:nvGraphicFramePr>
          <p:cNvPr id="5" name="Chart 13"/>
          <p:cNvGraphicFramePr>
            <a:graphicFrameLocks/>
          </p:cNvGraphicFramePr>
          <p:nvPr/>
        </p:nvGraphicFramePr>
        <p:xfrm>
          <a:off x="785786" y="1000108"/>
          <a:ext cx="8215370" cy="4643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768350" y="173038"/>
            <a:ext cx="6500813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3000" b="1" dirty="0">
                <a:latin typeface="Calibri" pitchFamily="34" charset="0"/>
              </a:rPr>
              <a:t>LLAMADAS ATENDIDAS</a:t>
            </a:r>
          </a:p>
          <a:p>
            <a:r>
              <a:rPr lang="es-MX" sz="2700" b="1" dirty="0">
                <a:solidFill>
                  <a:srgbClr val="7F7F7F"/>
                </a:solidFill>
                <a:latin typeface="Calibri" pitchFamily="34" charset="0"/>
              </a:rPr>
              <a:t>A través de la línea de Atención Ciudadana</a:t>
            </a:r>
          </a:p>
          <a:p>
            <a:r>
              <a:rPr lang="es-MX" sz="2700" b="1" dirty="0" smtClean="0">
                <a:solidFill>
                  <a:srgbClr val="7F7F7F"/>
                </a:solidFill>
                <a:latin typeface="Calibri" pitchFamily="34" charset="0"/>
              </a:rPr>
              <a:t>Junio </a:t>
            </a:r>
            <a:r>
              <a:rPr lang="es-MX" sz="2700" b="1" dirty="0">
                <a:solidFill>
                  <a:srgbClr val="7F7F7F"/>
                </a:solidFill>
                <a:latin typeface="Calibri" pitchFamily="34" charset="0"/>
              </a:rPr>
              <a:t>2015 </a:t>
            </a:r>
          </a:p>
        </p:txBody>
      </p:sp>
      <p:graphicFrame>
        <p:nvGraphicFramePr>
          <p:cNvPr id="8" name="1 Gráfico"/>
          <p:cNvGraphicFramePr/>
          <p:nvPr/>
        </p:nvGraphicFramePr>
        <p:xfrm>
          <a:off x="857224" y="1500174"/>
          <a:ext cx="7929618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l="25400" t="7055" r="19037" b="6866"/>
          <a:stretch>
            <a:fillRect/>
          </a:stretch>
        </p:blipFill>
        <p:spPr bwMode="auto">
          <a:xfrm>
            <a:off x="1032919" y="785794"/>
            <a:ext cx="6968105" cy="607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77160" y="36910"/>
            <a:ext cx="365055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s-ES" sz="3000" b="1" dirty="0"/>
              <a:t>ZONAS CONFLICTIVAS</a:t>
            </a:r>
          </a:p>
          <a:p>
            <a:r>
              <a:rPr lang="es-ES" sz="2600" b="1" dirty="0" smtClean="0">
                <a:solidFill>
                  <a:srgbClr val="C00000"/>
                </a:solidFill>
              </a:rPr>
              <a:t>GENERAL</a:t>
            </a:r>
          </a:p>
          <a:p>
            <a:r>
              <a:rPr lang="es-E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Junio 2015</a:t>
            </a:r>
            <a:endParaRPr lang="es-E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 rot="5400000">
            <a:off x="5643570" y="2214554"/>
            <a:ext cx="1714512" cy="1285884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17 Diagrama"/>
          <p:cNvGraphicFramePr/>
          <p:nvPr/>
        </p:nvGraphicFramePr>
        <p:xfrm>
          <a:off x="928662" y="1785926"/>
          <a:ext cx="2071702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20" name="19 Conector recto de flecha"/>
          <p:cNvCxnSpPr/>
          <p:nvPr/>
        </p:nvCxnSpPr>
        <p:spPr>
          <a:xfrm rot="16200000" flipH="1">
            <a:off x="1357290" y="3286124"/>
            <a:ext cx="1928826" cy="642942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38100" dir="18900000" sx="101000" sy="101000" algn="bl" rotWithShape="0">
              <a:srgbClr val="006600">
                <a:alpha val="7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rot="10800000">
            <a:off x="6000760" y="5715016"/>
            <a:ext cx="928694" cy="1588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9 Diagrama"/>
          <p:cNvGraphicFramePr/>
          <p:nvPr/>
        </p:nvGraphicFramePr>
        <p:xfrm>
          <a:off x="7000892" y="5214950"/>
          <a:ext cx="1928826" cy="142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10 Diagrama"/>
          <p:cNvGraphicFramePr/>
          <p:nvPr/>
        </p:nvGraphicFramePr>
        <p:xfrm>
          <a:off x="6286512" y="1071546"/>
          <a:ext cx="1928826" cy="142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>
            <a:spLocks noChangeArrowheads="1"/>
          </p:cNvSpPr>
          <p:nvPr/>
        </p:nvSpPr>
        <p:spPr bwMode="auto">
          <a:xfrm>
            <a:off x="857250" y="214313"/>
            <a:ext cx="65008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3000" b="1" dirty="0">
                <a:latin typeface="Calibri" pitchFamily="34" charset="0"/>
              </a:rPr>
              <a:t>ESTADO DE FUERZA</a:t>
            </a:r>
          </a:p>
          <a:p>
            <a:r>
              <a:rPr lang="es-MX" sz="3000" b="1" dirty="0" smtClean="0">
                <a:solidFill>
                  <a:srgbClr val="7F7F7F"/>
                </a:solidFill>
                <a:latin typeface="Calibri" pitchFamily="34" charset="0"/>
              </a:rPr>
              <a:t>Junio </a:t>
            </a:r>
            <a:r>
              <a:rPr lang="es-MX" sz="3000" b="1" dirty="0">
                <a:solidFill>
                  <a:srgbClr val="7F7F7F"/>
                </a:solidFill>
                <a:latin typeface="Calibri" pitchFamily="34" charset="0"/>
              </a:rPr>
              <a:t>2015</a:t>
            </a:r>
            <a:r>
              <a:rPr lang="es-MX" sz="2700" b="1" dirty="0">
                <a:solidFill>
                  <a:srgbClr val="7F7F7F"/>
                </a:solidFill>
                <a:latin typeface="Calibri" pitchFamily="34" charset="0"/>
              </a:rPr>
              <a:t> </a:t>
            </a:r>
          </a:p>
        </p:txBody>
      </p:sp>
      <p:grpSp>
        <p:nvGrpSpPr>
          <p:cNvPr id="3" name="4 Grupo"/>
          <p:cNvGrpSpPr>
            <a:grpSpLocks/>
          </p:cNvGrpSpPr>
          <p:nvPr/>
        </p:nvGrpSpPr>
        <p:grpSpPr bwMode="auto">
          <a:xfrm>
            <a:off x="2286000" y="1428750"/>
            <a:ext cx="5248275" cy="4113213"/>
            <a:chOff x="2500298" y="1559470"/>
            <a:chExt cx="5248552" cy="4112768"/>
          </a:xfrm>
        </p:grpSpPr>
        <p:pic>
          <p:nvPicPr>
            <p:cNvPr id="4" name="5 Imagen" descr="EDO.FUERZA.jpg"/>
            <p:cNvPicPr>
              <a:picLocks noChangeAspect="1"/>
            </p:cNvPicPr>
            <p:nvPr/>
          </p:nvPicPr>
          <p:blipFill>
            <a:blip r:embed="rId2"/>
            <a:srcRect l="57732" t="34811" r="25774" b="16844"/>
            <a:stretch>
              <a:fillRect/>
            </a:stretch>
          </p:blipFill>
          <p:spPr bwMode="auto">
            <a:xfrm>
              <a:off x="3286116" y="1928802"/>
              <a:ext cx="2357454" cy="3000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8 CuadroTexto"/>
            <p:cNvSpPr txBox="1">
              <a:spLocks noChangeArrowheads="1"/>
            </p:cNvSpPr>
            <p:nvPr/>
          </p:nvSpPr>
          <p:spPr bwMode="auto">
            <a:xfrm>
              <a:off x="3571868" y="1559470"/>
              <a:ext cx="1802383" cy="369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b="1" u="sng" dirty="0" smtClean="0">
                  <a:latin typeface="Calibri" pitchFamily="34" charset="0"/>
                </a:rPr>
                <a:t>700</a:t>
              </a:r>
              <a:r>
                <a:rPr lang="es-MX" b="1" u="sng" dirty="0" smtClean="0">
                  <a:latin typeface="Calibri" pitchFamily="34" charset="0"/>
                </a:rPr>
                <a:t>  </a:t>
              </a:r>
              <a:r>
                <a:rPr lang="es-MX" b="1" u="sng" dirty="0">
                  <a:latin typeface="Calibri" pitchFamily="34" charset="0"/>
                </a:rPr>
                <a:t>ELEMENTOS</a:t>
              </a:r>
            </a:p>
          </p:txBody>
        </p:sp>
        <p:sp>
          <p:nvSpPr>
            <p:cNvPr id="6" name="9 CuadroTexto"/>
            <p:cNvSpPr txBox="1">
              <a:spLocks noChangeArrowheads="1"/>
            </p:cNvSpPr>
            <p:nvPr/>
          </p:nvSpPr>
          <p:spPr bwMode="auto">
            <a:xfrm>
              <a:off x="2500298" y="5072074"/>
              <a:ext cx="5248552" cy="600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just">
                <a:buFont typeface="Arial" charset="0"/>
                <a:buChar char="•"/>
              </a:pPr>
              <a:r>
                <a:rPr lang="es-MX" sz="1100" i="1" dirty="0">
                  <a:latin typeface="Calibri" pitchFamily="34" charset="0"/>
                </a:rPr>
                <a:t>LOS </a:t>
              </a:r>
              <a:r>
                <a:rPr lang="es-MX" sz="1100" i="1" dirty="0" smtClean="0">
                  <a:latin typeface="Calibri" pitchFamily="34" charset="0"/>
                </a:rPr>
                <a:t> </a:t>
              </a:r>
              <a:r>
                <a:rPr lang="es-MX" sz="1100" i="1" dirty="0" smtClean="0">
                  <a:latin typeface="Calibri" pitchFamily="34" charset="0"/>
                </a:rPr>
                <a:t>700 </a:t>
              </a:r>
              <a:r>
                <a:rPr lang="es-MX" sz="1100" i="1" dirty="0" smtClean="0">
                  <a:latin typeface="Calibri" pitchFamily="34" charset="0"/>
                </a:rPr>
                <a:t>ELEMENTOS </a:t>
              </a:r>
              <a:r>
                <a:rPr lang="es-MX" sz="1100" i="1" dirty="0">
                  <a:latin typeface="Calibri" pitchFamily="34" charset="0"/>
                </a:rPr>
                <a:t>QUE CONFORMAN LA D.G.S.P.M </a:t>
              </a:r>
            </a:p>
            <a:p>
              <a:pPr algn="just"/>
              <a:r>
                <a:rPr lang="es-MX" sz="1100" i="1" dirty="0">
                  <a:latin typeface="Calibri" pitchFamily="34" charset="0"/>
                </a:rPr>
                <a:t>SE ENCUENTRAN EVAUADOS Y APROBADOS POR EL CENTRO DE CONTROL Y CONFIANZA </a:t>
              </a:r>
            </a:p>
            <a:p>
              <a:pPr algn="just"/>
              <a:r>
                <a:rPr lang="es-MX" sz="1100" i="1" dirty="0">
                  <a:latin typeface="Calibri" pitchFamily="34" charset="0"/>
                </a:rPr>
                <a:t>DEL ESTADO DE COAHUILA DE ZARAGOZA. 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NFORM~1\AppData\Local\Temp\convocator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714375"/>
            <a:ext cx="5000625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6 CuadroTexto"/>
          <p:cNvSpPr txBox="1">
            <a:spLocks noChangeArrowheads="1"/>
          </p:cNvSpPr>
          <p:nvPr/>
        </p:nvSpPr>
        <p:spPr bwMode="auto">
          <a:xfrm>
            <a:off x="857250" y="214313"/>
            <a:ext cx="65008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2400" b="1" dirty="0">
                <a:latin typeface="Calibri" pitchFamily="34" charset="0"/>
              </a:rPr>
              <a:t>PROGRAMA DE CONTRATACION</a:t>
            </a:r>
            <a:r>
              <a:rPr lang="es-MX" sz="2400" b="1" dirty="0">
                <a:solidFill>
                  <a:srgbClr val="7F7F7F"/>
                </a:solidFill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10583</TotalTime>
  <Words>140</Words>
  <Application>Microsoft Office PowerPoint</Application>
  <PresentationFormat>Presentación en pantalla (4:3)</PresentationFormat>
  <Paragraphs>27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Luís Angel Prado Gonzalez</dc:creator>
  <cp:lastModifiedBy>informatica</cp:lastModifiedBy>
  <cp:revision>596</cp:revision>
  <dcterms:created xsi:type="dcterms:W3CDTF">2014-01-03T20:59:56Z</dcterms:created>
  <dcterms:modified xsi:type="dcterms:W3CDTF">2015-08-05T19:32:40Z</dcterms:modified>
</cp:coreProperties>
</file>