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6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7EC234"/>
    <a:srgbClr val="009900"/>
    <a:srgbClr val="CC9900"/>
    <a:srgbClr val="E2E2E2"/>
    <a:srgbClr val="ECECEC"/>
    <a:srgbClr val="E6AA00"/>
    <a:srgbClr val="FF9933"/>
    <a:srgbClr val="678034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0" autoAdjust="0"/>
    <p:restoredTop sz="94686" autoAdjust="0"/>
  </p:normalViewPr>
  <p:slideViewPr>
    <p:cSldViewPr>
      <p:cViewPr>
        <p:scale>
          <a:sx n="89" d="100"/>
          <a:sy n="89" d="100"/>
        </p:scale>
        <p:origin x="-9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5\9.SEPTIEMBRE\DATOS%20ESTADISTICO%20SEPTIEMBRE%202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-3.118886552589096E-3"/>
                  <c:y val="1.1251127754362246E-2"/>
                </c:manualLayout>
              </c:layout>
              <c:showVal val="1"/>
            </c:dLbl>
            <c:dLbl>
              <c:idx val="8"/>
              <c:layout>
                <c:manualLayout>
                  <c:x val="-8.7404631931103262E-17"/>
                  <c:y val="-2.7053143183819496E-2"/>
                </c:manualLayout>
              </c:layout>
              <c:showVal val="1"/>
            </c:dLbl>
            <c:dLbl>
              <c:idx val="10"/>
              <c:layout>
                <c:manualLayout>
                  <c:x val="-1.1918951132300361E-3"/>
                  <c:y val="-1.6908214489887188E-2"/>
                </c:manualLayout>
              </c:layout>
              <c:showVal val="1"/>
            </c:dLbl>
            <c:dLbl>
              <c:idx val="11"/>
              <c:layout>
                <c:manualLayout>
                  <c:x val="-1.5594432762946616E-3"/>
                  <c:y val="-2.8673634435093295E-2"/>
                </c:manualLayout>
              </c:layout>
              <c:showVal val="1"/>
            </c:dLbl>
            <c:txPr>
              <a:bodyPr/>
              <a:lstStyle/>
              <a:p>
                <a:pPr>
                  <a:defRPr sz="1800"/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  <c:pt idx="5">
                  <c:v>44</c:v>
                </c:pt>
                <c:pt idx="6">
                  <c:v>14</c:v>
                </c:pt>
                <c:pt idx="7">
                  <c:v>51</c:v>
                </c:pt>
                <c:pt idx="8">
                  <c:v>23</c:v>
                </c:pt>
                <c:pt idx="9">
                  <c:v>9</c:v>
                </c:pt>
                <c:pt idx="10">
                  <c:v>24</c:v>
                </c:pt>
                <c:pt idx="11">
                  <c:v>17</c:v>
                </c:pt>
              </c:numCache>
            </c:numRef>
          </c:val>
        </c:ser>
        <c:axId val="73019392"/>
        <c:axId val="73020928"/>
      </c:barChart>
      <c:catAx>
        <c:axId val="73019392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73020928"/>
        <c:crossesAt val="0"/>
        <c:auto val="1"/>
        <c:lblAlgn val="ctr"/>
        <c:lblOffset val="100"/>
        <c:tickLblSkip val="1"/>
        <c:tickMarkSkip val="1"/>
      </c:catAx>
      <c:valAx>
        <c:axId val="73020928"/>
        <c:scaling>
          <c:orientation val="minMax"/>
          <c:max val="60"/>
          <c:min val="0"/>
        </c:scaling>
        <c:delete val="1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General" sourceLinked="1"/>
        <c:majorTickMark val="none"/>
        <c:tickLblPos val="nextTo"/>
        <c:crossAx val="73019392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8947E-2"/>
                </c:manualLayout>
              </c:layout>
              <c:showVal val="1"/>
            </c:dLbl>
            <c:txPr>
              <a:bodyPr/>
              <a:lstStyle/>
              <a:p>
                <a:pPr>
                  <a:defRPr sz="1400" b="1"/>
                </a:pPr>
                <a:endParaRPr lang="es-MX"/>
              </a:p>
            </c:txPr>
            <c:showVal val="1"/>
          </c:dLbls>
          <c:cat>
            <c:strRef>
              <c:f>'2015'!$B$2:$B$13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'2015'!$C$2:$C$13</c:f>
              <c:numCache>
                <c:formatCode>#,##0</c:formatCode>
                <c:ptCount val="12"/>
                <c:pt idx="0">
                  <c:v>2713</c:v>
                </c:pt>
                <c:pt idx="1">
                  <c:v>2722</c:v>
                </c:pt>
                <c:pt idx="2">
                  <c:v>3152</c:v>
                </c:pt>
                <c:pt idx="3">
                  <c:v>3336</c:v>
                </c:pt>
                <c:pt idx="4">
                  <c:v>3564</c:v>
                </c:pt>
                <c:pt idx="5">
                  <c:v>3843</c:v>
                </c:pt>
                <c:pt idx="6">
                  <c:v>3954</c:v>
                </c:pt>
                <c:pt idx="7">
                  <c:v>3820</c:v>
                </c:pt>
                <c:pt idx="8">
                  <c:v>4138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45915136"/>
        <c:axId val="45921024"/>
        <c:axId val="0"/>
      </c:bar3DChart>
      <c:catAx>
        <c:axId val="4591513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45921024"/>
        <c:crosses val="autoZero"/>
        <c:auto val="1"/>
        <c:lblAlgn val="ctr"/>
        <c:lblOffset val="100"/>
      </c:catAx>
      <c:valAx>
        <c:axId val="45921024"/>
        <c:scaling>
          <c:orientation val="minMax"/>
        </c:scaling>
        <c:axPos val="l"/>
        <c:majorGridlines/>
        <c:numFmt formatCode="#,##0" sourceLinked="1"/>
        <c:tickLblPos val="nextTo"/>
        <c:crossAx val="45915136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CON VIOLENCIA, ROBO A PERSONA CON VIOLENCIA Y ROBO A LOCAL COMERCIAL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X="41667" custLinFactY="71110" custLinFactNeighborX="10000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B6EABFCB-660C-48B1-9714-595E37F5AB9D}" type="presOf" srcId="{A41A069E-C69A-4DCC-9B34-F5DF885DEEC5}" destId="{73530F0B-2C17-477A-B398-AE8FB4E139E5}" srcOrd="0" destOrd="0" presId="urn:microsoft.com/office/officeart/2005/8/layout/vList2"/>
    <dgm:cxn modelId="{51306442-6ABE-4A12-87FD-AC1E30F21E65}" type="presOf" srcId="{DC3AD4FC-B7AB-4E56-8BA4-984B1DFE7296}" destId="{24AD3D0A-86E5-415D-8E13-199F480C3613}" srcOrd="0" destOrd="0" presId="urn:microsoft.com/office/officeart/2005/8/layout/vList2"/>
    <dgm:cxn modelId="{C8B17212-84E6-495C-8219-65FB3E476379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CASA HABITACIÓN, ROBO A LOCAL COMERCIAL CON VIOLENCIA  Y ROBO DE VEHÍCULO</a:t>
          </a: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318272" custLinFactNeighborY="-7385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6E05AD3F-FF58-470E-99EC-2F2BC4E3D035}" type="presOf" srcId="{A41A069E-C69A-4DCC-9B34-F5DF885DEEC5}" destId="{73530F0B-2C17-477A-B398-AE8FB4E139E5}" srcOrd="0" destOrd="0" presId="urn:microsoft.com/office/officeart/2005/8/layout/vList2"/>
    <dgm:cxn modelId="{C865F532-9389-4644-87E0-B84B1C42C5A7}" type="presOf" srcId="{DC3AD4FC-B7AB-4E56-8BA4-984B1DFE7296}" destId="{24AD3D0A-86E5-415D-8E13-199F480C3613}" srcOrd="0" destOrd="0" presId="urn:microsoft.com/office/officeart/2005/8/layout/vList2"/>
    <dgm:cxn modelId="{401A193A-C39A-424F-BA3B-2A21F1D92887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14/10/2015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14/10/2015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14/10/2015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14/10/2015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14/10/2015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14/10/2015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7" name="6 Grupo"/>
          <p:cNvGrpSpPr/>
          <p:nvPr/>
        </p:nvGrpSpPr>
        <p:grpSpPr>
          <a:xfrm>
            <a:off x="-34622" y="17252"/>
            <a:ext cx="891846" cy="6840748"/>
            <a:chOff x="-34622" y="17252"/>
            <a:chExt cx="891846" cy="684074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4"/>
            <a:srcRect b="390"/>
            <a:stretch>
              <a:fillRect/>
            </a:stretch>
          </p:blipFill>
          <p:spPr bwMode="auto">
            <a:xfrm>
              <a:off x="42569" y="17252"/>
              <a:ext cx="771525" cy="6840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 rot="16200000">
              <a:off x="-541635" y="2435687"/>
              <a:ext cx="1854206" cy="571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6195" r="40755" b="31903"/>
            <a:stretch/>
          </p:blipFill>
          <p:spPr>
            <a:xfrm rot="16200000">
              <a:off x="-657466" y="4926438"/>
              <a:ext cx="2143141" cy="577024"/>
            </a:xfrm>
            <a:prstGeom prst="rect">
              <a:avLst/>
            </a:prstGeom>
          </p:spPr>
        </p:pic>
        <p:sp>
          <p:nvSpPr>
            <p:cNvPr id="11" name="10 Rectángulo"/>
            <p:cNvSpPr/>
            <p:nvPr/>
          </p:nvSpPr>
          <p:spPr>
            <a:xfrm>
              <a:off x="-34622" y="580106"/>
              <a:ext cx="89184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100" b="1" dirty="0" smtClean="0">
                  <a:solidFill>
                    <a:srgbClr val="E2E2E2"/>
                  </a:solidFill>
                </a:rPr>
                <a:t>Unidad de Análisis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5572132" y="123267"/>
            <a:ext cx="2819278" cy="662527"/>
            <a:chOff x="6000760" y="123267"/>
            <a:chExt cx="2390650" cy="662527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6000760" y="478017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8391410" y="123267"/>
              <a:ext cx="0" cy="39992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Rectángulo"/>
          <p:cNvSpPr/>
          <p:nvPr/>
        </p:nvSpPr>
        <p:spPr>
          <a:xfrm>
            <a:off x="5446508" y="45536"/>
            <a:ext cx="2975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" b="1" spc="-150" dirty="0">
                <a:solidFill>
                  <a:prstClr val="white">
                    <a:lumMod val="95000"/>
                  </a:prstClr>
                </a:solidFill>
                <a:effectLst>
                  <a:outerShdw blurRad="76200" dist="38100" dir="4080000" algn="tl">
                    <a:schemeClr val="tx1">
                      <a:alpha val="58000"/>
                    </a:schemeClr>
                  </a:outerShdw>
                </a:effectLst>
              </a:rPr>
              <a:t>Seguridad Ciudadana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111" t="24040" r="36263" b="54950"/>
          <a:stretch/>
        </p:blipFill>
        <p:spPr>
          <a:xfrm>
            <a:off x="8368143" y="19356"/>
            <a:ext cx="669600" cy="6217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2014\PEDRO LÓPEZ\templates\templates 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455" b="10707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43608" y="1928802"/>
            <a:ext cx="81331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32605" y="2576874"/>
            <a:ext cx="6732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Septiembre 2015</a:t>
            </a:r>
            <a:endParaRPr lang="es-MX" sz="8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063916" y="4594427"/>
            <a:ext cx="2949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800" spc="-300" dirty="0" smtClean="0">
                <a:solidFill>
                  <a:srgbClr val="CC9900"/>
                </a:solidFill>
                <a:ea typeface="Tahoma" pitchFamily="34" charset="0"/>
                <a:cs typeface="Tahoma" pitchFamily="34" charset="0"/>
              </a:rPr>
              <a:t>DIRECCIÓN GENERAL </a:t>
            </a:r>
          </a:p>
          <a:p>
            <a:pPr lvl="0"/>
            <a:r>
              <a:rPr lang="es-MX" sz="2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ahoma" pitchFamily="34" charset="0"/>
                <a:cs typeface="Tahoma" pitchFamily="34" charset="0"/>
              </a:rPr>
              <a:t>DE SEGURIDAD PÚBLICA</a:t>
            </a:r>
            <a:endParaRPr lang="es-MX" sz="2000" spc="-300" dirty="0">
              <a:solidFill>
                <a:schemeClr val="tx1">
                  <a:lumMod val="65000"/>
                  <a:lumOff val="35000"/>
                </a:schemeClr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195" r="40755" b="31903"/>
          <a:stretch/>
        </p:blipFill>
        <p:spPr>
          <a:xfrm>
            <a:off x="251520" y="5865590"/>
            <a:ext cx="3685945" cy="992410"/>
          </a:xfrm>
          <a:prstGeom prst="rect">
            <a:avLst/>
          </a:prstGeom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4920564" y="4677950"/>
            <a:ext cx="1214446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Unidad de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Análisis</a:t>
            </a:r>
          </a:p>
        </p:txBody>
      </p:sp>
      <p:cxnSp>
        <p:nvCxnSpPr>
          <p:cNvPr id="14" name="13 Conector recto"/>
          <p:cNvCxnSpPr/>
          <p:nvPr/>
        </p:nvCxnSpPr>
        <p:spPr>
          <a:xfrm rot="5400000">
            <a:off x="5675450" y="5066072"/>
            <a:ext cx="828000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4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86314" y="5572140"/>
            <a:ext cx="41434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Septiembre de 2015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190 eventos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02 eventos menos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Agosto de 2015.</a:t>
            </a:r>
            <a:endParaRPr lang="es-ES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6853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Septiembre 2015</a:t>
            </a:r>
          </a:p>
        </p:txBody>
      </p:sp>
      <p:graphicFrame>
        <p:nvGraphicFramePr>
          <p:cNvPr id="7" name="Chart 13"/>
          <p:cNvGraphicFramePr>
            <a:graphicFrameLocks/>
          </p:cNvGraphicFramePr>
          <p:nvPr/>
        </p:nvGraphicFramePr>
        <p:xfrm>
          <a:off x="857224" y="1071546"/>
          <a:ext cx="8143932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4606" t="7055" r="17450" b="6866"/>
          <a:stretch>
            <a:fillRect/>
          </a:stretch>
        </p:blipFill>
        <p:spPr bwMode="auto">
          <a:xfrm>
            <a:off x="1091475" y="785794"/>
            <a:ext cx="7266738" cy="607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77160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Septiembre 2015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10800000">
            <a:off x="5572132" y="3857628"/>
            <a:ext cx="1571636" cy="1285884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928662" y="1785926"/>
          <a:ext cx="207170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393009" y="3250405"/>
            <a:ext cx="2071702" cy="857256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rot="10800000" flipV="1">
            <a:off x="6000760" y="5143512"/>
            <a:ext cx="1143008" cy="571504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9 Diagrama"/>
          <p:cNvGraphicFramePr/>
          <p:nvPr/>
        </p:nvGraphicFramePr>
        <p:xfrm>
          <a:off x="7143768" y="4714884"/>
          <a:ext cx="1928826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Septiembre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2015 </a:t>
            </a:r>
          </a:p>
        </p:txBody>
      </p:sp>
      <p:graphicFrame>
        <p:nvGraphicFramePr>
          <p:cNvPr id="6" name="1 Gráfico"/>
          <p:cNvGraphicFramePr/>
          <p:nvPr/>
        </p:nvGraphicFramePr>
        <p:xfrm>
          <a:off x="785786" y="1500174"/>
          <a:ext cx="8143932" cy="5357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1714480" y="1500174"/>
            <a:ext cx="5248275" cy="4113213"/>
            <a:chOff x="2500298" y="1559470"/>
            <a:chExt cx="5248552" cy="4112768"/>
          </a:xfrm>
        </p:grpSpPr>
        <p:pic>
          <p:nvPicPr>
            <p:cNvPr id="3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706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5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706</a:t>
              </a:r>
              <a:r>
                <a:rPr lang="es-MX" sz="1100" i="1" dirty="0" smtClean="0">
                  <a:latin typeface="Calibri" pitchFamily="34" charset="0"/>
                </a:rPr>
                <a:t>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Septiembre</a:t>
            </a:r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3000" b="1" dirty="0">
                <a:solidFill>
                  <a:srgbClr val="7F7F7F"/>
                </a:solidFill>
                <a:latin typeface="Calibri" pitchFamily="34" charset="0"/>
              </a:rPr>
              <a:t>2015</a:t>
            </a:r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14375"/>
            <a:ext cx="50006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 dirty="0">
                <a:latin typeface="Calibri" pitchFamily="34" charset="0"/>
              </a:rPr>
              <a:t>PROGRAMA DE CONTRATACION</a:t>
            </a:r>
            <a:r>
              <a:rPr lang="es-MX" sz="24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12728</TotalTime>
  <Words>140</Words>
  <Application>Microsoft Office PowerPoint</Application>
  <PresentationFormat>Presentación en pantalla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663</cp:revision>
  <dcterms:created xsi:type="dcterms:W3CDTF">2014-01-03T20:59:56Z</dcterms:created>
  <dcterms:modified xsi:type="dcterms:W3CDTF">2015-10-14T19:08:16Z</dcterms:modified>
</cp:coreProperties>
</file>