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7" r:id="rId2"/>
    <p:sldId id="265" r:id="rId3"/>
    <p:sldId id="286" r:id="rId4"/>
    <p:sldId id="288" r:id="rId5"/>
    <p:sldId id="289" r:id="rId6"/>
    <p:sldId id="290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8A706"/>
    <a:srgbClr val="7EC234"/>
    <a:srgbClr val="009900"/>
    <a:srgbClr val="CC9900"/>
    <a:srgbClr val="E2E2E2"/>
    <a:srgbClr val="ECECEC"/>
    <a:srgbClr val="E6AA00"/>
    <a:srgbClr val="FF9933"/>
    <a:srgbClr val="67803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770" autoAdjust="0"/>
    <p:restoredTop sz="94686" autoAdjust="0"/>
  </p:normalViewPr>
  <p:slideViewPr>
    <p:cSldViewPr>
      <p:cViewPr>
        <p:scale>
          <a:sx n="81" d="100"/>
          <a:sy n="81" d="100"/>
        </p:scale>
        <p:origin x="-112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fasiot\Documents\CCUA\ESTUDIOS\2016\5.MAYO\DATOS%20ESTADISTICO%20MAYO%2020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formatica\Documents\memorias%20de%20calculo%20transparencia%20mensu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MX"/>
  <c:chart>
    <c:autoTitleDeleted val="1"/>
    <c:plotArea>
      <c:layout/>
      <c:barChart>
        <c:barDir val="col"/>
        <c:grouping val="clustered"/>
        <c:ser>
          <c:idx val="0"/>
          <c:order val="0"/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c:spPr>
          <c:dLbls>
            <c:dLbl>
              <c:idx val="5"/>
              <c:layout>
                <c:manualLayout>
                  <c:x val="-1.433681559908755E-3"/>
                  <c:y val="2.0400585811197511E-2"/>
                </c:manualLayout>
              </c:layout>
              <c:showVal val="1"/>
            </c:dLbl>
            <c:dLbl>
              <c:idx val="6"/>
              <c:layout>
                <c:manualLayout>
                  <c:x val="0"/>
                  <c:y val="-2.0289857387864728E-2"/>
                </c:manualLayout>
              </c:layout>
              <c:showVal val="1"/>
            </c:dLbl>
            <c:dLbl>
              <c:idx val="8"/>
              <c:layout>
                <c:manualLayout>
                  <c:x val="-8.7404631931104186E-17"/>
                  <c:y val="-2.705314318381968E-2"/>
                </c:manualLayout>
              </c:layout>
              <c:showVal val="1"/>
            </c:dLbl>
            <c:dLbl>
              <c:idx val="10"/>
              <c:layout>
                <c:manualLayout>
                  <c:x val="-1.1918951132300361E-3"/>
                  <c:y val="-1.6908214489887243E-2"/>
                </c:manualLayout>
              </c:layout>
              <c:showVal val="1"/>
            </c:dLbl>
            <c:txPr>
              <a:bodyPr/>
              <a:lstStyle/>
              <a:p>
                <a:pPr>
                  <a:defRPr sz="2500">
                    <a:latin typeface="+mj-lt"/>
                  </a:defRPr>
                </a:pPr>
                <a:endParaRPr lang="es-MX"/>
              </a:p>
            </c:txPr>
            <c:showVal val="1"/>
          </c:dLbls>
          <c:cat>
            <c:strRef>
              <c:f>GRAFICAS!$B$3:$B$14</c:f>
              <c:strCache>
                <c:ptCount val="12"/>
                <c:pt idx="0">
                  <c:v>CAMIÓN DE PASAJEROS CON VIOLENCIA</c:v>
                </c:pt>
                <c:pt idx="1">
                  <c:v>CAMIÓN REPARTIDOR CON VIOLENCIA</c:v>
                </c:pt>
                <c:pt idx="2">
                  <c:v>CASA HABITACIÓN CON VIOLENCIA</c:v>
                </c:pt>
                <c:pt idx="3">
                  <c:v>INSTITUCIÓN BANCARIA CON VIOLENCIA</c:v>
                </c:pt>
                <c:pt idx="4">
                  <c:v>INSTITUCIÓN PÚBLICA CON VIOLENCIA</c:v>
                </c:pt>
                <c:pt idx="5">
                  <c:v>LOCAL COMERCIAL CON VIOLENCIA</c:v>
                </c:pt>
                <c:pt idx="6">
                  <c:v>PERSONA CON VIOLENCIA</c:v>
                </c:pt>
                <c:pt idx="7">
                  <c:v>CASA HABITACIÓN</c:v>
                </c:pt>
                <c:pt idx="8">
                  <c:v>LOCAL COMERCIAL</c:v>
                </c:pt>
                <c:pt idx="9">
                  <c:v>ACCESORIO DE VEHÍCULOS</c:v>
                </c:pt>
                <c:pt idx="10">
                  <c:v>VEHÍCULO</c:v>
                </c:pt>
                <c:pt idx="11">
                  <c:v>VEHÍCULO CON VIOLENCIA</c:v>
                </c:pt>
              </c:strCache>
            </c:strRef>
          </c:cat>
          <c:val>
            <c:numRef>
              <c:f>GRAFICAS!$F$3:$F$14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1</c:v>
                </c:pt>
                <c:pt idx="4">
                  <c:v>0</c:v>
                </c:pt>
                <c:pt idx="5">
                  <c:v>35</c:v>
                </c:pt>
                <c:pt idx="6">
                  <c:v>21</c:v>
                </c:pt>
                <c:pt idx="7">
                  <c:v>45</c:v>
                </c:pt>
                <c:pt idx="8">
                  <c:v>23</c:v>
                </c:pt>
                <c:pt idx="9">
                  <c:v>13</c:v>
                </c:pt>
                <c:pt idx="10">
                  <c:v>23</c:v>
                </c:pt>
                <c:pt idx="11">
                  <c:v>9</c:v>
                </c:pt>
              </c:numCache>
            </c:numRef>
          </c:val>
        </c:ser>
        <c:gapWidth val="90"/>
        <c:axId val="49252608"/>
        <c:axId val="49688576"/>
      </c:barChart>
      <c:catAx>
        <c:axId val="49252608"/>
        <c:scaling>
          <c:orientation val="minMax"/>
        </c:scaling>
        <c:axPos val="b"/>
        <c:numFmt formatCode="General" sourceLinked="1"/>
        <c:majorTickMark val="none"/>
        <c:tickLblPos val="nextTo"/>
        <c:spPr>
          <a:ln w="3175">
            <a:solidFill>
              <a:schemeClr val="bg1">
                <a:lumMod val="50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49688576"/>
        <c:crossesAt val="0"/>
        <c:auto val="1"/>
        <c:lblAlgn val="ctr"/>
        <c:lblOffset val="100"/>
        <c:tickLblSkip val="1"/>
        <c:tickMarkSkip val="1"/>
      </c:catAx>
      <c:valAx>
        <c:axId val="49688576"/>
        <c:scaling>
          <c:orientation val="minMax"/>
          <c:max val="60"/>
          <c:min val="0"/>
        </c:scaling>
        <c:delete val="1"/>
        <c:axPos val="l"/>
        <c:majorGridlines>
          <c:spPr>
            <a:ln w="3175">
              <a:solidFill>
                <a:schemeClr val="bg1">
                  <a:lumMod val="65000"/>
                </a:schemeClr>
              </a:solidFill>
              <a:prstDash val="solid"/>
            </a:ln>
          </c:spPr>
        </c:majorGridlines>
        <c:numFmt formatCode="General" sourceLinked="1"/>
        <c:majorTickMark val="none"/>
        <c:tickLblPos val="nextTo"/>
        <c:crossAx val="49252608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</c:chart>
  <c:spPr>
    <a:noFill/>
    <a:ln w="9525">
      <a:noFill/>
    </a:ln>
  </c:spPr>
  <c:txPr>
    <a:bodyPr/>
    <a:lstStyle/>
    <a:p>
      <a:pPr>
        <a:defRPr sz="1775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es-MX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MX"/>
  <c:style val="37"/>
  <c:chart>
    <c:view3D>
      <c:rAngAx val="1"/>
    </c:view3D>
    <c:sideWall>
      <c:spPr>
        <a:noFill/>
        <a:ln w="25400">
          <a:noFill/>
        </a:ln>
      </c:spPr>
    </c:sideWall>
    <c:backWall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6.1495791646411765E-2"/>
          <c:y val="4.6171776293271224E-2"/>
          <c:w val="0.93850420835358828"/>
          <c:h val="0.75817085693075614"/>
        </c:manualLayout>
      </c:layout>
      <c:bar3DChart>
        <c:barDir val="col"/>
        <c:grouping val="clustered"/>
        <c:ser>
          <c:idx val="0"/>
          <c:order val="0"/>
          <c:dLbls>
            <c:dLbl>
              <c:idx val="4"/>
              <c:layout>
                <c:manualLayout>
                  <c:x val="0"/>
                  <c:y val="1.3888888888888999E-2"/>
                </c:manualLayout>
              </c:layout>
              <c:showVal val="1"/>
            </c:dLbl>
            <c:txPr>
              <a:bodyPr/>
              <a:lstStyle/>
              <a:p>
                <a:pPr>
                  <a:defRPr sz="1200" b="1"/>
                </a:pPr>
                <a:endParaRPr lang="es-MX"/>
              </a:p>
            </c:txPr>
            <c:showVal val="1"/>
          </c:dLbls>
          <c:cat>
            <c:strRef>
              <c:f>'2016'!$B$2:$B$13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'2016'!$C$2:$C$13</c:f>
              <c:numCache>
                <c:formatCode>#,##0</c:formatCode>
                <c:ptCount val="12"/>
                <c:pt idx="0">
                  <c:v>3000</c:v>
                </c:pt>
                <c:pt idx="1">
                  <c:v>3346</c:v>
                </c:pt>
                <c:pt idx="2">
                  <c:v>3862</c:v>
                </c:pt>
                <c:pt idx="3">
                  <c:v>3673</c:v>
                </c:pt>
                <c:pt idx="4">
                  <c:v>3267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hape val="box"/>
        <c:axId val="120199040"/>
        <c:axId val="120200576"/>
        <c:axId val="0"/>
      </c:bar3DChart>
      <c:catAx>
        <c:axId val="12019904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 b="1"/>
            </a:pPr>
            <a:endParaRPr lang="es-MX"/>
          </a:p>
        </c:txPr>
        <c:crossAx val="120200576"/>
        <c:crosses val="autoZero"/>
        <c:auto val="1"/>
        <c:lblAlgn val="ctr"/>
        <c:lblOffset val="100"/>
      </c:catAx>
      <c:valAx>
        <c:axId val="120200576"/>
        <c:scaling>
          <c:orientation val="minMax"/>
        </c:scaling>
        <c:delete val="1"/>
        <c:axPos val="l"/>
        <c:numFmt formatCode="#,##0" sourceLinked="1"/>
        <c:tickLblPos val="nextTo"/>
        <c:crossAx val="120199040"/>
        <c:crosses val="autoZero"/>
        <c:crossBetween val="between"/>
      </c:valAx>
      <c:spPr>
        <a:noFill/>
        <a:ln w="25400">
          <a:noFill/>
        </a:ln>
      </c:spPr>
    </c:plotArea>
    <c:plotVisOnly val="1"/>
  </c:chart>
  <c:spPr>
    <a:ln>
      <a:noFill/>
    </a:ln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AD4FC-B7AB-4E56-8BA4-984B1DFE7296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s-MX"/>
        </a:p>
      </dgm:t>
    </dgm:pt>
    <dgm:pt modelId="{A41A069E-C69A-4DCC-9B34-F5DF885DEEC5}">
      <dgm:prSet custT="1"/>
      <dgm:spPr/>
      <dgm:t>
        <a:bodyPr/>
        <a:lstStyle/>
        <a:p>
          <a:pPr algn="ctr" rtl="0"/>
          <a:r>
            <a:rPr lang="es-MX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ROBO A LOCAL COMERCIAL CON VIOLENCIA Y ROBO DE VEHÍCULO</a:t>
          </a:r>
          <a:endParaRPr lang="es-MX" sz="11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DB09F4-1909-43FE-9128-03D3C00B6962}" type="parTrans" cxnId="{F76B9F3A-B2CE-4137-A077-7F53CCF152D8}">
      <dgm:prSet/>
      <dgm:spPr/>
      <dgm:t>
        <a:bodyPr/>
        <a:lstStyle/>
        <a:p>
          <a:pPr algn="ctr"/>
          <a:endParaRPr lang="es-MX"/>
        </a:p>
      </dgm:t>
    </dgm:pt>
    <dgm:pt modelId="{DD742FDF-3D51-400D-9057-EB1D713E1663}" type="sibTrans" cxnId="{F76B9F3A-B2CE-4137-A077-7F53CCF152D8}">
      <dgm:prSet/>
      <dgm:spPr/>
      <dgm:t>
        <a:bodyPr/>
        <a:lstStyle/>
        <a:p>
          <a:pPr algn="ctr"/>
          <a:endParaRPr lang="es-MX"/>
        </a:p>
      </dgm:t>
    </dgm:pt>
    <dgm:pt modelId="{24AD3D0A-86E5-415D-8E13-199F480C3613}" type="pres">
      <dgm:prSet presAssocID="{DC3AD4FC-B7AB-4E56-8BA4-984B1DFE72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3530F0B-2C17-477A-B398-AE8FB4E139E5}" type="pres">
      <dgm:prSet presAssocID="{A41A069E-C69A-4DCC-9B34-F5DF885DEEC5}" presName="parentText" presStyleLbl="node1" presStyleIdx="0" presStyleCnt="1" custScaleY="412847" custLinFactNeighborX="-3226" custLinFactNeighborY="20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76B9F3A-B2CE-4137-A077-7F53CCF152D8}" srcId="{DC3AD4FC-B7AB-4E56-8BA4-984B1DFE7296}" destId="{A41A069E-C69A-4DCC-9B34-F5DF885DEEC5}" srcOrd="0" destOrd="0" parTransId="{94DB09F4-1909-43FE-9128-03D3C00B6962}" sibTransId="{DD742FDF-3D51-400D-9057-EB1D713E1663}"/>
    <dgm:cxn modelId="{B6EABFCB-660C-48B1-9714-595E37F5AB9D}" type="presOf" srcId="{A41A069E-C69A-4DCC-9B34-F5DF885DEEC5}" destId="{73530F0B-2C17-477A-B398-AE8FB4E139E5}" srcOrd="0" destOrd="0" presId="urn:microsoft.com/office/officeart/2005/8/layout/vList2"/>
    <dgm:cxn modelId="{51306442-6ABE-4A12-87FD-AC1E30F21E65}" type="presOf" srcId="{DC3AD4FC-B7AB-4E56-8BA4-984B1DFE7296}" destId="{24AD3D0A-86E5-415D-8E13-199F480C3613}" srcOrd="0" destOrd="0" presId="urn:microsoft.com/office/officeart/2005/8/layout/vList2"/>
    <dgm:cxn modelId="{C8B17212-84E6-495C-8219-65FB3E476379}" type="presParOf" srcId="{24AD3D0A-86E5-415D-8E13-199F480C3613}" destId="{73530F0B-2C17-477A-B398-AE8FB4E139E5}" srcOrd="0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0AE18-D209-46C2-A597-0C084958BE31}" type="datetimeFigureOut">
              <a:rPr lang="es-MX" smtClean="0"/>
              <a:pPr/>
              <a:t>01/07/2016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AAF-7253-4920-AD53-29245587F7B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E2AAF-7253-4920-AD53-29245587F7B4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01/07/2016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01/07/2016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A9-508B-44E1-8EF6-7E18C548D85B}" type="datetimeFigureOut">
              <a:rPr lang="es-MX" smtClean="0"/>
              <a:pPr/>
              <a:t>01/07/2016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0BD4-00A4-4A8F-B531-FBE55590C00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01/07/2016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01/07/2016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01/07/2016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01/07/2016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01/07/2016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01/07/2016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01/07/2016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01/07/2016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 descr="FONDO 2016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2120"/>
            <a:ext cx="9144000" cy="6853759"/>
          </a:xfrm>
          <a:prstGeom prst="rect">
            <a:avLst/>
          </a:prstGeom>
        </p:spPr>
      </p:pic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5FC8-5FC2-4500-B3FA-76D587A90FCF}" type="datetimeFigureOut">
              <a:rPr lang="es-MX" smtClean="0"/>
              <a:pPr/>
              <a:t>01/07/2016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9" name="17 Grupo"/>
          <p:cNvGrpSpPr/>
          <p:nvPr userDrawn="1"/>
        </p:nvGrpSpPr>
        <p:grpSpPr>
          <a:xfrm>
            <a:off x="6072198" y="19356"/>
            <a:ext cx="2990433" cy="720437"/>
            <a:chOff x="6072198" y="19356"/>
            <a:chExt cx="2990433" cy="720437"/>
          </a:xfrm>
        </p:grpSpPr>
        <p:pic>
          <p:nvPicPr>
            <p:cNvPr id="20" name="19 Imagen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1111" t="24040" r="36263" b="54950"/>
            <a:stretch/>
          </p:blipFill>
          <p:spPr>
            <a:xfrm>
              <a:off x="8286776" y="19356"/>
              <a:ext cx="775855" cy="720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6072198" y="348913"/>
              <a:ext cx="23574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s-ES" sz="700" b="1" dirty="0" smtClean="0">
                  <a:latin typeface="Times New Roman" pitchFamily="18" charset="0"/>
                </a:rPr>
                <a:t>ESTADÍSTICAS </a:t>
              </a:r>
              <a:r>
                <a:rPr lang="es-ES" sz="700" b="1" dirty="0">
                  <a:latin typeface="Times New Roman" pitchFamily="18" charset="0"/>
                </a:rPr>
                <a:t>BASADAS EN LOS REPORTES DEL CENTRO DE EMERGENCIAS 066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6429388" y="90050"/>
              <a:ext cx="17091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 smtClean="0">
                  <a:solidFill>
                    <a:srgbClr val="F8A70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Unidad de Análisis</a:t>
              </a:r>
              <a:endParaRPr lang="es-MX" sz="1600" dirty="0">
                <a:solidFill>
                  <a:srgbClr val="F8A7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22 Conector recto"/>
            <p:cNvCxnSpPr/>
            <p:nvPr/>
          </p:nvCxnSpPr>
          <p:spPr>
            <a:xfrm rot="5400000">
              <a:off x="8033419" y="395414"/>
              <a:ext cx="648000" cy="1588"/>
            </a:xfrm>
            <a:prstGeom prst="line">
              <a:avLst/>
            </a:prstGeom>
            <a:ln w="28575">
              <a:solidFill>
                <a:srgbClr val="CB8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8075"/>
            <a:ext cx="9144000" cy="685730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07012" y="2535318"/>
            <a:ext cx="84083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Estudio de </a:t>
            </a:r>
            <a:r>
              <a:rPr lang="es-MX" sz="6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Delictivo</a:t>
            </a:r>
            <a:endParaRPr lang="es-MX" sz="6400" spc="-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282858" y="3348936"/>
            <a:ext cx="41573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MAYO 2016</a:t>
            </a:r>
            <a:endParaRPr lang="es-MX" sz="7000" b="1" spc="-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6012160" y="5083610"/>
            <a:ext cx="2160240" cy="794828"/>
            <a:chOff x="5868144" y="5169860"/>
            <a:chExt cx="2160240" cy="722571"/>
          </a:xfrm>
        </p:grpSpPr>
        <p:sp>
          <p:nvSpPr>
            <p:cNvPr id="11" name="2 Subtítulo"/>
            <p:cNvSpPr txBox="1">
              <a:spLocks/>
            </p:cNvSpPr>
            <p:nvPr/>
          </p:nvSpPr>
          <p:spPr>
            <a:xfrm>
              <a:off x="5868144" y="5169860"/>
              <a:ext cx="2160240" cy="6560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MX" sz="2400" spc="-300" dirty="0" smtClean="0">
                  <a:ea typeface="Tahoma" pitchFamily="34" charset="0"/>
                  <a:cs typeface="Tahoma" pitchFamily="34" charset="0"/>
                </a:rPr>
                <a:t>Unidad de Análisis</a:t>
              </a: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5868144" y="5416776"/>
              <a:ext cx="761747" cy="475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s-MX" sz="2800" spc="-300" dirty="0" smtClean="0">
                  <a:solidFill>
                    <a:prstClr val="white">
                      <a:lumMod val="50000"/>
                    </a:prstClr>
                  </a:solidFill>
                  <a:ea typeface="Tahoma" pitchFamily="34" charset="0"/>
                  <a:cs typeface="Tahoma" pitchFamily="34" charset="0"/>
                </a:rPr>
                <a:t>2016</a:t>
              </a:r>
              <a:endParaRPr lang="es-MX" sz="2000" spc="-30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013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29058" y="5644566"/>
            <a:ext cx="5143536" cy="80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Durante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 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Mayo de 2016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 presentaron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177 eventos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referentes al Índice Delictivo en la ciudad</a:t>
            </a:r>
            <a:r>
              <a:rPr lang="es-ES" sz="152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13 eventos menos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 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Abril de 2016.</a:t>
            </a:r>
            <a:endParaRPr lang="es-ES" sz="152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2844" y="45536"/>
            <a:ext cx="385765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3600" b="1" dirty="0" smtClean="0"/>
              <a:t>ÍNDICE GENERAL</a:t>
            </a:r>
          </a:p>
          <a:p>
            <a:r>
              <a:rPr lang="es-MX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Mayo 2016</a:t>
            </a:r>
          </a:p>
        </p:txBody>
      </p:sp>
      <p:graphicFrame>
        <p:nvGraphicFramePr>
          <p:cNvPr id="7" name="Chart 13"/>
          <p:cNvGraphicFramePr>
            <a:graphicFrameLocks/>
          </p:cNvGraphicFramePr>
          <p:nvPr/>
        </p:nvGraphicFramePr>
        <p:xfrm>
          <a:off x="142843" y="1142984"/>
          <a:ext cx="8858313" cy="435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813" t="7056" r="16656" b="8277"/>
          <a:stretch>
            <a:fillRect/>
          </a:stretch>
        </p:blipFill>
        <p:spPr bwMode="auto">
          <a:xfrm>
            <a:off x="1178702" y="357166"/>
            <a:ext cx="6822322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2844" y="36910"/>
            <a:ext cx="365055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s-ES" sz="3000" b="1" dirty="0"/>
              <a:t>ZONAS CONFLICTIVAS</a:t>
            </a:r>
          </a:p>
          <a:p>
            <a:r>
              <a:rPr lang="es-ES" sz="2600" b="1" dirty="0" smtClean="0">
                <a:solidFill>
                  <a:srgbClr val="C00000"/>
                </a:solidFill>
              </a:rPr>
              <a:t>GENERAL</a:t>
            </a:r>
          </a:p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Mayo 2016</a:t>
            </a:r>
            <a:endParaRPr lang="es-E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 rot="10800000" flipV="1">
            <a:off x="5715008" y="1785926"/>
            <a:ext cx="2071702" cy="1714512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17 Diagrama"/>
          <p:cNvGraphicFramePr/>
          <p:nvPr/>
        </p:nvGraphicFramePr>
        <p:xfrm>
          <a:off x="357158" y="1643050"/>
          <a:ext cx="2214578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0" name="19 Conector recto de flecha"/>
          <p:cNvCxnSpPr/>
          <p:nvPr/>
        </p:nvCxnSpPr>
        <p:spPr>
          <a:xfrm rot="16200000" flipH="1">
            <a:off x="1393009" y="2464587"/>
            <a:ext cx="1571636" cy="1500198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38100" dir="18900000" sx="101000" sy="101000" algn="bl" rotWithShape="0">
              <a:srgbClr val="006600">
                <a:alpha val="7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2" idx="1"/>
          </p:cNvCxnSpPr>
          <p:nvPr/>
        </p:nvCxnSpPr>
        <p:spPr>
          <a:xfrm rot="10800000">
            <a:off x="6000760" y="5072074"/>
            <a:ext cx="1000132" cy="71438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10 Grupo"/>
          <p:cNvGrpSpPr/>
          <p:nvPr/>
        </p:nvGrpSpPr>
        <p:grpSpPr>
          <a:xfrm>
            <a:off x="7000892" y="4714884"/>
            <a:ext cx="1928825" cy="857256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2" name="11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LOCAL COMERCIAL CON VIOLENCIA Y </a:t>
              </a:r>
              <a:r>
                <a:rPr lang="es-MX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HABITACIÓN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6929454" y="928670"/>
            <a:ext cx="1928825" cy="857256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15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16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HABITACIÓN Y ROBO DE VEHÍCULO Y ROBO A LOCAL COMERCIAL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CuadroTexto"/>
          <p:cNvSpPr txBox="1">
            <a:spLocks noChangeArrowheads="1"/>
          </p:cNvSpPr>
          <p:nvPr/>
        </p:nvSpPr>
        <p:spPr bwMode="auto">
          <a:xfrm>
            <a:off x="768350" y="173038"/>
            <a:ext cx="6500813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LLAMADAS ATENDIDAS</a:t>
            </a:r>
          </a:p>
          <a:p>
            <a:r>
              <a:rPr lang="es-MX" sz="2700" b="1" dirty="0">
                <a:solidFill>
                  <a:srgbClr val="7F7F7F"/>
                </a:solidFill>
                <a:latin typeface="Calibri" pitchFamily="34" charset="0"/>
              </a:rPr>
              <a:t>A través de la línea de Atención Ciudadana</a:t>
            </a:r>
          </a:p>
          <a:p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Mayo</a:t>
            </a:r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 </a:t>
            </a:r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2016</a:t>
            </a:r>
            <a:endParaRPr lang="es-MX" sz="27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6" name="1 Gráfico"/>
          <p:cNvGraphicFramePr/>
          <p:nvPr/>
        </p:nvGraphicFramePr>
        <p:xfrm>
          <a:off x="785786" y="1500174"/>
          <a:ext cx="7858180" cy="4429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>
            <a:grpSpLocks/>
          </p:cNvGrpSpPr>
          <p:nvPr/>
        </p:nvGrpSpPr>
        <p:grpSpPr bwMode="auto">
          <a:xfrm>
            <a:off x="1714480" y="1500174"/>
            <a:ext cx="5248275" cy="4113213"/>
            <a:chOff x="2500298" y="1559470"/>
            <a:chExt cx="5248552" cy="4112768"/>
          </a:xfrm>
        </p:grpSpPr>
        <p:pic>
          <p:nvPicPr>
            <p:cNvPr id="3" name="5 Imagen" descr="EDO.FUERZA.jpg"/>
            <p:cNvPicPr>
              <a:picLocks noChangeAspect="1"/>
            </p:cNvPicPr>
            <p:nvPr/>
          </p:nvPicPr>
          <p:blipFill>
            <a:blip r:embed="rId2"/>
            <a:srcRect l="57732" t="34811" r="25774" b="16844"/>
            <a:stretch>
              <a:fillRect/>
            </a:stretch>
          </p:blipFill>
          <p:spPr bwMode="auto">
            <a:xfrm>
              <a:off x="3286116" y="1928802"/>
              <a:ext cx="2357454" cy="3000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8 CuadroTexto"/>
            <p:cNvSpPr txBox="1">
              <a:spLocks noChangeArrowheads="1"/>
            </p:cNvSpPr>
            <p:nvPr/>
          </p:nvSpPr>
          <p:spPr bwMode="auto">
            <a:xfrm>
              <a:off x="3571868" y="1559470"/>
              <a:ext cx="1802383" cy="369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b="1" u="sng" dirty="0" smtClean="0">
                  <a:latin typeface="Calibri" pitchFamily="34" charset="0"/>
                </a:rPr>
                <a:t>710  </a:t>
              </a:r>
              <a:r>
                <a:rPr lang="es-MX" b="1" u="sng" dirty="0">
                  <a:latin typeface="Calibri" pitchFamily="34" charset="0"/>
                </a:rPr>
                <a:t>ELEMENTOS</a:t>
              </a:r>
            </a:p>
          </p:txBody>
        </p:sp>
        <p:sp>
          <p:nvSpPr>
            <p:cNvPr id="5" name="9 CuadroTexto"/>
            <p:cNvSpPr txBox="1">
              <a:spLocks noChangeArrowheads="1"/>
            </p:cNvSpPr>
            <p:nvPr/>
          </p:nvSpPr>
          <p:spPr bwMode="auto">
            <a:xfrm>
              <a:off x="2500298" y="5072074"/>
              <a:ext cx="5248552" cy="6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>
                <a:buFont typeface="Arial" charset="0"/>
                <a:buChar char="•"/>
              </a:pPr>
              <a:r>
                <a:rPr lang="es-MX" sz="1100" i="1" dirty="0">
                  <a:latin typeface="Calibri" pitchFamily="34" charset="0"/>
                </a:rPr>
                <a:t>LOS </a:t>
              </a:r>
              <a:r>
                <a:rPr lang="es-MX" sz="1100" i="1" dirty="0" smtClean="0">
                  <a:latin typeface="Calibri" pitchFamily="34" charset="0"/>
                </a:rPr>
                <a:t>701 </a:t>
              </a:r>
              <a:r>
                <a:rPr lang="es-MX" sz="1100" i="1" dirty="0">
                  <a:latin typeface="Calibri" pitchFamily="34" charset="0"/>
                </a:rPr>
                <a:t>ELEMENTOS QUE CONFORMAN LA D.G.S.P.M </a:t>
              </a:r>
            </a:p>
            <a:p>
              <a:pPr algn="just"/>
              <a:r>
                <a:rPr lang="es-MX" sz="1100" i="1" dirty="0">
                  <a:latin typeface="Calibri" pitchFamily="34" charset="0"/>
                </a:rPr>
                <a:t>SE ENCUENTRAN EVAUADOS Y APROBADOS POR EL CENTRO DE CONTROL Y CONFIANZA </a:t>
              </a:r>
            </a:p>
            <a:p>
              <a:pPr algn="just"/>
              <a:r>
                <a:rPr lang="es-MX" sz="1100" i="1" dirty="0">
                  <a:latin typeface="Calibri" pitchFamily="34" charset="0"/>
                </a:rPr>
                <a:t>DEL ESTADO DE COAHUILA DE ZARAGOZA. </a:t>
              </a:r>
            </a:p>
          </p:txBody>
        </p:sp>
      </p:grpSp>
      <p:sp>
        <p:nvSpPr>
          <p:cNvPr id="6" name="3 CuadroTexto"/>
          <p:cNvSpPr txBox="1">
            <a:spLocks noChangeArrowheads="1"/>
          </p:cNvSpPr>
          <p:nvPr/>
        </p:nvSpPr>
        <p:spPr bwMode="auto">
          <a:xfrm>
            <a:off x="857250" y="214313"/>
            <a:ext cx="65008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ESTADO DE FUERZA</a:t>
            </a:r>
          </a:p>
          <a:p>
            <a:r>
              <a:rPr lang="es-MX" sz="3000" b="1" dirty="0" smtClean="0">
                <a:solidFill>
                  <a:srgbClr val="7F7F7F"/>
                </a:solidFill>
                <a:latin typeface="Calibri" pitchFamily="34" charset="0"/>
              </a:rPr>
              <a:t>Mayo</a:t>
            </a:r>
            <a:r>
              <a:rPr lang="es-MX" sz="3000" b="1" dirty="0" smtClean="0">
                <a:solidFill>
                  <a:srgbClr val="7F7F7F"/>
                </a:solidFill>
                <a:latin typeface="Calibri" pitchFamily="34" charset="0"/>
              </a:rPr>
              <a:t> </a:t>
            </a:r>
            <a:r>
              <a:rPr lang="es-MX" sz="3000" b="1" dirty="0" smtClean="0">
                <a:solidFill>
                  <a:srgbClr val="7F7F7F"/>
                </a:solidFill>
                <a:latin typeface="Calibri" pitchFamily="34" charset="0"/>
              </a:rPr>
              <a:t>2016</a:t>
            </a:r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 </a:t>
            </a:r>
            <a:endParaRPr lang="es-MX" sz="2700" b="1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NFORM~1\AppData\Local\Temp\convocator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773547"/>
            <a:ext cx="4312862" cy="529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6 CuadroTexto"/>
          <p:cNvSpPr txBox="1">
            <a:spLocks noChangeArrowheads="1"/>
          </p:cNvSpPr>
          <p:nvPr/>
        </p:nvSpPr>
        <p:spPr bwMode="auto">
          <a:xfrm>
            <a:off x="857250" y="214313"/>
            <a:ext cx="65008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2400" b="1" dirty="0">
                <a:latin typeface="Calibri" pitchFamily="34" charset="0"/>
              </a:rPr>
              <a:t>PROGRAMA DE CONTRATACION</a:t>
            </a:r>
            <a:r>
              <a:rPr lang="es-MX" sz="2400" b="1" dirty="0">
                <a:solidFill>
                  <a:srgbClr val="7F7F7F"/>
                </a:solidFill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15672</TotalTime>
  <Words>138</Words>
  <Application>Microsoft Office PowerPoint</Application>
  <PresentationFormat>Presentación en pantalla (4:3)</PresentationFormat>
  <Paragraphs>29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Luís Angel Prado Gonzalez</dc:creator>
  <cp:lastModifiedBy>informatica</cp:lastModifiedBy>
  <cp:revision>784</cp:revision>
  <dcterms:created xsi:type="dcterms:W3CDTF">2014-01-03T20:59:56Z</dcterms:created>
  <dcterms:modified xsi:type="dcterms:W3CDTF">2016-07-01T05:38:01Z</dcterms:modified>
</cp:coreProperties>
</file>