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398b0c35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398b0c35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398b0c35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398b0c35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398b0c35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398b0c35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398b0c35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398b0c35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7398b0c35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7398b0c35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398b0c35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7398b0c35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398b0c35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398b0c35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398b0c35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7398b0c35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398b0c35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398b0c35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398b0c35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398b0c35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398b0c35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398b0c35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398b0c35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398b0c35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9.jp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93650"/>
            <a:ext cx="8520600" cy="12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</a:rPr>
              <a:t>Algoritmos </a:t>
            </a:r>
            <a:r>
              <a:rPr lang="en">
                <a:solidFill>
                  <a:srgbClr val="134F5C"/>
                </a:solidFill>
              </a:rPr>
              <a:t>Genéticos</a:t>
            </a:r>
            <a:r>
              <a:rPr lang="en">
                <a:solidFill>
                  <a:srgbClr val="134F5C"/>
                </a:solidFill>
              </a:rPr>
              <a:t> en </a:t>
            </a:r>
            <a:endParaRPr>
              <a:solidFill>
                <a:srgbClr val="134F5C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250" y="1719625"/>
            <a:ext cx="5525949" cy="27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003225" y="394402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</a:rPr>
              <a:t>Cruz Barragan Ryan Nathanael</a:t>
            </a:r>
            <a:endParaRPr b="1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</a:rPr>
              <a:t>Rodríguez Vázquez Joshua Levi</a:t>
            </a:r>
            <a:endParaRPr b="1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</a:rPr>
              <a:t>Torres Abonce Luis Miguel</a:t>
            </a:r>
            <a:endParaRPr b="1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Plantear un problema de optimización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6775500" cy="28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Muchos de estos algoritmos </a:t>
            </a:r>
            <a:r>
              <a:rPr lang="en"/>
              <a:t>genéticos</a:t>
            </a:r>
            <a:r>
              <a:rPr lang="en"/>
              <a:t> se emplean para optimizar una </a:t>
            </a:r>
            <a:r>
              <a:rPr lang="en"/>
              <a:t>función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Pasos a seguir: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Definir el objetivo</a:t>
            </a:r>
            <a:r>
              <a:rPr lang="en"/>
              <a:t>: Especificar qué se quiere maximizar o minimizar.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Variables de decisión</a:t>
            </a:r>
            <a:r>
              <a:rPr lang="en"/>
              <a:t>: Identificar las variables que se pueden ajustar.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Función objetivo</a:t>
            </a:r>
            <a:r>
              <a:rPr lang="en"/>
              <a:t>: Formular una función matemática que describa el objetivo en términos de las variables de decisión.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Restricciones</a:t>
            </a:r>
            <a:r>
              <a:rPr lang="en"/>
              <a:t>: Determinar las limitaciones o condiciones que deben cumplir las variables.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Ejemplo en matlab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93150"/>
            <a:ext cx="4260300" cy="28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150"/>
              <a:t>% Problema: Minimizar f(x) = x^2 - 4x + 4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50"/>
              <a:t>% con la restricción: 1 &lt;= x &lt;= 3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50"/>
              <a:t>% Definir la función objetivo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150"/>
              <a:t>f = @(x) x^2 - 4*x + 4;</a:t>
            </a:r>
            <a:endParaRPr b="1"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50"/>
              <a:t>% Definir las restricciones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150"/>
              <a:t>lb = 1; % límite inferior</a:t>
            </a:r>
            <a:endParaRPr b="1"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150"/>
          </a:p>
        </p:txBody>
      </p:sp>
      <p:sp>
        <p:nvSpPr>
          <p:cNvPr id="128" name="Google Shape;128;p23"/>
          <p:cNvSpPr txBox="1"/>
          <p:nvPr/>
        </p:nvSpPr>
        <p:spPr>
          <a:xfrm>
            <a:off x="5013400" y="693750"/>
            <a:ext cx="2487600" cy="3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2"/>
                </a:solidFill>
              </a:rPr>
              <a:t>ub = 3; % límite superior</a:t>
            </a:r>
            <a:endParaRPr b="1" sz="11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2"/>
                </a:solidFill>
              </a:rPr>
              <a:t>% Resolver el problema usando fminbnd</a:t>
            </a:r>
            <a:endParaRPr sz="11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2"/>
                </a:solidFill>
              </a:rPr>
              <a:t>[x_min, f_min] = fminbnd(f, lb, ub);</a:t>
            </a:r>
            <a:endParaRPr b="1" sz="11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2"/>
                </a:solidFill>
              </a:rPr>
              <a:t>% Mostrar los resultados</a:t>
            </a:r>
            <a:endParaRPr sz="11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2"/>
                </a:solidFill>
              </a:rPr>
              <a:t>fprintf('El valor óptimo de x es %.2f\n', x_min);</a:t>
            </a:r>
            <a:endParaRPr b="1" sz="11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2"/>
                </a:solidFill>
              </a:rPr>
              <a:t>fprintf('El valor mínimo de f(x) es %.2f\n', f_min);</a:t>
            </a:r>
            <a:endParaRPr b="1" sz="11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Otros tipos de funciones que se pueden optimizar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254150"/>
            <a:ext cx="4701600" cy="32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Función sin restricciones</a:t>
            </a:r>
            <a:r>
              <a:rPr lang="en" sz="1400">
                <a:solidFill>
                  <a:schemeClr val="dk1"/>
                </a:solidFill>
              </a:rPr>
              <a:t>: Una función matemática optimizada sin limitaciones o condiciones adicionales.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Función con restricciones</a:t>
            </a:r>
            <a:r>
              <a:rPr lang="en" sz="1400">
                <a:solidFill>
                  <a:schemeClr val="dk1"/>
                </a:solidFill>
              </a:rPr>
              <a:t>: Optimización de una función sujeta a ciertas limitaciones o condiciones.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Restricciones lineales</a:t>
            </a:r>
            <a:r>
              <a:rPr lang="en" sz="1400">
                <a:solidFill>
                  <a:schemeClr val="dk1"/>
                </a:solidFill>
              </a:rPr>
              <a:t>: Condiciones de optimización representadas por ecuaciones o desigualdades lineales.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Restricciones no lineales</a:t>
            </a:r>
            <a:r>
              <a:rPr lang="en" sz="1400">
                <a:solidFill>
                  <a:schemeClr val="dk1"/>
                </a:solidFill>
              </a:rPr>
              <a:t>: Condiciones de optimización representadas por ecuaciones o desigualdades no lineales, lo que puede complicar la solución.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50"/>
          </a:p>
        </p:txBody>
      </p:sp>
      <p:sp>
        <p:nvSpPr>
          <p:cNvPr id="135" name="Google Shape;135;p24"/>
          <p:cNvSpPr txBox="1"/>
          <p:nvPr/>
        </p:nvSpPr>
        <p:spPr>
          <a:xfrm>
            <a:off x="5013400" y="693750"/>
            <a:ext cx="24876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</a:endParaRPr>
          </a:p>
        </p:txBody>
      </p:sp>
      <p:pic>
        <p:nvPicPr>
          <p:cNvPr descr="Function | Definition, Types, Examples, &amp; Facts | Britannica"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300" y="1800325"/>
            <a:ext cx="3065275" cy="18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21005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Ejemplo de algoritmo </a:t>
            </a:r>
            <a:r>
              <a:rPr lang="en">
                <a:solidFill>
                  <a:schemeClr val="accent1"/>
                </a:solidFill>
              </a:rPr>
              <a:t>genético</a:t>
            </a:r>
            <a:r>
              <a:rPr lang="en">
                <a:solidFill>
                  <a:schemeClr val="accent1"/>
                </a:solidFill>
              </a:rPr>
              <a:t> en Python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305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Explicado</a:t>
            </a:r>
            <a:endParaRPr b="1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 ¿Cómo funciona el algoritmo genético?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233800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134F5C"/>
                </a:solidFill>
              </a:rPr>
              <a:t>El algoritmo genético hace referencia a su análogo biológico. Al igual que las células, sufre procesos</a:t>
            </a:r>
            <a:endParaRPr b="1">
              <a:solidFill>
                <a:srgbClr val="134F5C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134F5C"/>
                </a:solidFill>
              </a:rPr>
              <a:t>de replicación y mutación. El funcionamiento es el siguiente:</a:t>
            </a:r>
            <a:endParaRPr b="1">
              <a:solidFill>
                <a:srgbClr val="134F5C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250" y="2726850"/>
            <a:ext cx="3986920" cy="21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05500"/>
            <a:ext cx="3697443" cy="21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Arranque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El algoritmo crea un grupo de posibles soluciones para el problema dado llamado población; usualmente, entre </a:t>
            </a:r>
            <a:r>
              <a:rPr b="1" lang="en"/>
              <a:t>50 y 100 candidatos</a:t>
            </a:r>
            <a:r>
              <a:rPr lang="en"/>
              <a:t>. No requiere un valor de partida, como la mayoría de los algoritmos determinísticos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400" y="2466525"/>
            <a:ext cx="4379185" cy="250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Evaluación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Utiliza una función basada en el problema a resolver para evaluar la calidad 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las soluciones propuestas, llamada </a:t>
            </a:r>
            <a:r>
              <a:rPr b="1" lang="en"/>
              <a:t>fitness</a:t>
            </a:r>
            <a:r>
              <a:rPr lang="en"/>
              <a:t>.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913" y="2128425"/>
            <a:ext cx="4728175" cy="27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Selección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base a esto, se distinguen tres grupos de soluciones: de </a:t>
            </a:r>
            <a:r>
              <a:rPr b="1" lang="en"/>
              <a:t>élite</a:t>
            </a:r>
            <a:r>
              <a:rPr lang="en"/>
              <a:t>, de </a:t>
            </a:r>
            <a:r>
              <a:rPr b="1" lang="en"/>
              <a:t>cruza </a:t>
            </a:r>
            <a:r>
              <a:rPr lang="en"/>
              <a:t>y 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mutación</a:t>
            </a:r>
            <a:r>
              <a:rPr lang="en"/>
              <a:t>. El grupo de élite constituye a las mejores soluciones, por lo que permanece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inalterado.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075" y="2057400"/>
            <a:ext cx="4967500" cy="28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Cruza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grupo de cruza, como lo dice su nombre, se </a:t>
            </a:r>
            <a:r>
              <a:rPr b="1" lang="en"/>
              <a:t>combina </a:t>
            </a:r>
            <a:r>
              <a:rPr lang="en"/>
              <a:t>para formar un </a:t>
            </a:r>
            <a:r>
              <a:rPr b="1" lang="en"/>
              <a:t>nuevo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conjunto de soluciones mejores a sus predecesoras</a:t>
            </a:r>
            <a:r>
              <a:rPr lang="en"/>
              <a:t>. Por ello, se considera al actual grupo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padres y al nuevo grupo hijos. Este se considera el grupo más grande de los tres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925" y="2466525"/>
            <a:ext cx="4706140" cy="250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Mutación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El último grupo, de mutación, sufre alteraciones aleatorias en su valor.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750" y="2466525"/>
            <a:ext cx="3207785" cy="250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Reemplazo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Los hijos, las mutaciones y la élite se reagrupan. Esta será la nueva generación.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388" y="2392775"/>
            <a:ext cx="2321228" cy="250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Terminación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nueva generación pasa por los pasos 2 al 6 hasta que no haya cambios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apreciables entre sus miembros. Se dice que el programa ha convergido a una solución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725" y="2466525"/>
            <a:ext cx="2506925" cy="250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1950" y="233177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616400"/>
            <a:ext cx="1376425" cy="13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