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3" d="100"/>
          <a:sy n="63" d="100"/>
        </p:scale>
        <p:origin x="5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8936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txBody>
          <a:bodyPr/>
          <a:lstStyle/>
          <a:p>
            <a:endParaRPr lang="es-MX" dirty="0"/>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8" y="2013228"/>
            <a:ext cx="7477601" cy="2101572"/>
          </a:xfrm>
          <a:prstGeom prst="rect">
            <a:avLst/>
          </a:prstGeom>
          <a:noFill/>
          <a:ln/>
        </p:spPr>
        <p:txBody>
          <a:bodyPr wrap="square" rtlCol="0" anchor="t"/>
          <a:lstStyle/>
          <a:p>
            <a:pPr marL="0" indent="0">
              <a:lnSpc>
                <a:spcPts val="7942"/>
              </a:lnSpc>
              <a:buNone/>
            </a:pPr>
            <a:r>
              <a:rPr lang="en-US" sz="6354" dirty="0" err="1">
                <a:solidFill>
                  <a:srgbClr val="FAEBEB"/>
                </a:solidFill>
                <a:latin typeface="Dela Gothic One" pitchFamily="34" charset="0"/>
                <a:ea typeface="Dela Gothic One" pitchFamily="34" charset="-122"/>
                <a:cs typeface="Dela Gothic One" pitchFamily="34" charset="-120"/>
              </a:rPr>
              <a:t>Propagación</a:t>
            </a:r>
            <a:r>
              <a:rPr lang="en-US" sz="6354" dirty="0">
                <a:solidFill>
                  <a:srgbClr val="FAEBEB"/>
                </a:solidFill>
                <a:latin typeface="Dela Gothic One" pitchFamily="34" charset="0"/>
                <a:ea typeface="Dela Gothic One" pitchFamily="34" charset="-122"/>
                <a:cs typeface="Dela Gothic One" pitchFamily="34" charset="-120"/>
              </a:rPr>
              <a:t> hacia atrás</a:t>
            </a:r>
            <a:endParaRPr lang="en-US" sz="6354" dirty="0"/>
          </a:p>
        </p:txBody>
      </p:sp>
      <p:sp>
        <p:nvSpPr>
          <p:cNvPr id="6" name="Text 2"/>
          <p:cNvSpPr/>
          <p:nvPr/>
        </p:nvSpPr>
        <p:spPr>
          <a:xfrm>
            <a:off x="6319599" y="4808339"/>
            <a:ext cx="7477601" cy="1333024"/>
          </a:xfrm>
          <a:prstGeom prst="rect">
            <a:avLst/>
          </a:prstGeom>
          <a:noFill/>
          <a:ln/>
        </p:spPr>
        <p:txBody>
          <a:bodyPr wrap="squar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La propagación hacia atrás es una técnica fundamental en el aprendizaje profundo, donde los errores se propagan desde la salida hacia la entrada de una red neuronal. Esta técnica permite ajustar los pesos de la red de manera eficiente, optimizando su desempeño.</a:t>
            </a:r>
            <a:endParaRPr lang="en-US" sz="1750" dirty="0"/>
          </a:p>
        </p:txBody>
      </p:sp>
      <p:sp>
        <p:nvSpPr>
          <p:cNvPr id="9" name="Text 4"/>
          <p:cNvSpPr/>
          <p:nvPr/>
        </p:nvSpPr>
        <p:spPr>
          <a:xfrm>
            <a:off x="6319599" y="191931"/>
            <a:ext cx="4826794" cy="1333023"/>
          </a:xfrm>
          <a:prstGeom prst="rect">
            <a:avLst/>
          </a:prstGeom>
          <a:noFill/>
          <a:ln/>
        </p:spPr>
        <p:txBody>
          <a:bodyPr wrap="none" rtlCol="0" anchor="t"/>
          <a:lstStyle/>
          <a:p>
            <a:pPr marL="0" indent="0" algn="l">
              <a:lnSpc>
                <a:spcPts val="3062"/>
              </a:lnSpc>
              <a:buNone/>
            </a:pPr>
            <a:r>
              <a:rPr lang="en-US" sz="2187" b="1" dirty="0">
                <a:solidFill>
                  <a:srgbClr val="FFE5E5"/>
                </a:solidFill>
                <a:latin typeface="DM Sans" pitchFamily="34" charset="0"/>
                <a:ea typeface="DM Sans" pitchFamily="34" charset="-122"/>
                <a:cs typeface="DM Sans" pitchFamily="34" charset="-120"/>
              </a:rPr>
              <a:t>Torres Abonce Luis Miguel</a:t>
            </a:r>
          </a:p>
          <a:p>
            <a:pPr marL="0" indent="0" algn="l">
              <a:lnSpc>
                <a:spcPts val="3062"/>
              </a:lnSpc>
              <a:buNone/>
            </a:pPr>
            <a:r>
              <a:rPr lang="en-US" sz="2187" b="1" dirty="0">
                <a:solidFill>
                  <a:srgbClr val="FFE5E5"/>
                </a:solidFill>
                <a:latin typeface="DM Sans" pitchFamily="34" charset="0"/>
              </a:rPr>
              <a:t>Rodriguez Vazquez Joshua Levi</a:t>
            </a:r>
          </a:p>
          <a:p>
            <a:pPr marL="0" indent="0" algn="l">
              <a:lnSpc>
                <a:spcPts val="3062"/>
              </a:lnSpc>
              <a:buNone/>
            </a:pPr>
            <a:r>
              <a:rPr lang="en-US" sz="2187" b="1" dirty="0">
                <a:solidFill>
                  <a:srgbClr val="FFE5E5"/>
                </a:solidFill>
                <a:latin typeface="DM Sans" pitchFamily="34" charset="0"/>
              </a:rPr>
              <a:t>Cruz Barragan Ryan Nathanael</a:t>
            </a: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txBody>
          <a:bodyPr/>
          <a:lstStyle/>
          <a:p>
            <a:endParaRPr lang="es-MX"/>
          </a:p>
        </p:txBody>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191220"/>
            <a:ext cx="9306401" cy="1461611"/>
          </a:xfrm>
          <a:prstGeom prst="rect">
            <a:avLst/>
          </a:prstGeom>
          <a:noFill/>
          <a:ln/>
        </p:spPr>
        <p:txBody>
          <a:bodyPr wrap="square" rtlCol="0" anchor="t"/>
          <a:lstStyle/>
          <a:p>
            <a:pPr marL="0" indent="0">
              <a:lnSpc>
                <a:spcPts val="5755"/>
              </a:lnSpc>
              <a:buNone/>
            </a:pPr>
            <a:r>
              <a:rPr lang="en-US" sz="4604" dirty="0">
                <a:solidFill>
                  <a:srgbClr val="FAEBEB"/>
                </a:solidFill>
                <a:latin typeface="Dela Gothic One" pitchFamily="34" charset="0"/>
                <a:ea typeface="Dela Gothic One" pitchFamily="34" charset="-122"/>
                <a:cs typeface="Dela Gothic One" pitchFamily="34" charset="-120"/>
              </a:rPr>
              <a:t>Conceptos básicos de la propagación hacia atrás</a:t>
            </a:r>
            <a:endParaRPr lang="en-US" sz="4604" dirty="0"/>
          </a:p>
        </p:txBody>
      </p:sp>
      <p:sp>
        <p:nvSpPr>
          <p:cNvPr id="6" name="Shape 2"/>
          <p:cNvSpPr/>
          <p:nvPr/>
        </p:nvSpPr>
        <p:spPr>
          <a:xfrm>
            <a:off x="4490799" y="3236000"/>
            <a:ext cx="499943" cy="499943"/>
          </a:xfrm>
          <a:prstGeom prst="roundRect">
            <a:avLst>
              <a:gd name="adj" fmla="val 20000"/>
            </a:avLst>
          </a:prstGeom>
          <a:solidFill>
            <a:srgbClr val="740B0B"/>
          </a:solidFill>
          <a:ln w="7620">
            <a:solidFill>
              <a:srgbClr val="8D2424"/>
            </a:solidFill>
            <a:prstDash val="solid"/>
          </a:ln>
        </p:spPr>
        <p:txBody>
          <a:bodyPr/>
          <a:lstStyle/>
          <a:p>
            <a:endParaRPr lang="es-MX"/>
          </a:p>
        </p:txBody>
      </p:sp>
      <p:sp>
        <p:nvSpPr>
          <p:cNvPr id="7" name="Text 3"/>
          <p:cNvSpPr/>
          <p:nvPr/>
        </p:nvSpPr>
        <p:spPr>
          <a:xfrm>
            <a:off x="4637603" y="3310533"/>
            <a:ext cx="206335" cy="350877"/>
          </a:xfrm>
          <a:prstGeom prst="rect">
            <a:avLst/>
          </a:prstGeom>
          <a:noFill/>
          <a:ln/>
        </p:spPr>
        <p:txBody>
          <a:bodyPr wrap="none" rtlCol="0" anchor="t"/>
          <a:lstStyle/>
          <a:p>
            <a:pPr marL="0" indent="0" algn="ctr">
              <a:lnSpc>
                <a:spcPts val="2763"/>
              </a:lnSpc>
              <a:buNone/>
            </a:pPr>
            <a:r>
              <a:rPr lang="en-US" sz="2763" dirty="0">
                <a:solidFill>
                  <a:srgbClr val="FFE5E5"/>
                </a:solidFill>
                <a:latin typeface="Dela Gothic One" pitchFamily="34" charset="0"/>
                <a:ea typeface="Dela Gothic One" pitchFamily="34" charset="-122"/>
                <a:cs typeface="Dela Gothic One" pitchFamily="34" charset="-120"/>
              </a:rPr>
              <a:t>1</a:t>
            </a:r>
            <a:endParaRPr lang="en-US" sz="2763" dirty="0"/>
          </a:p>
        </p:txBody>
      </p:sp>
      <p:sp>
        <p:nvSpPr>
          <p:cNvPr id="8" name="Text 4"/>
          <p:cNvSpPr/>
          <p:nvPr/>
        </p:nvSpPr>
        <p:spPr>
          <a:xfrm>
            <a:off x="5212913" y="3236000"/>
            <a:ext cx="3261479" cy="365522"/>
          </a:xfrm>
          <a:prstGeom prst="rect">
            <a:avLst/>
          </a:prstGeom>
          <a:noFill/>
          <a:ln/>
        </p:spPr>
        <p:txBody>
          <a:bodyPr wrap="none" rtlCol="0" anchor="t"/>
          <a:lstStyle/>
          <a:p>
            <a:pPr marL="0" indent="0">
              <a:lnSpc>
                <a:spcPts val="2878"/>
              </a:lnSpc>
              <a:buNone/>
            </a:pPr>
            <a:r>
              <a:rPr lang="en-US" sz="2302" dirty="0">
                <a:solidFill>
                  <a:srgbClr val="FFE5E5"/>
                </a:solidFill>
                <a:latin typeface="Dela Gothic One" pitchFamily="34" charset="0"/>
                <a:ea typeface="Dela Gothic One" pitchFamily="34" charset="-122"/>
                <a:cs typeface="Dela Gothic One" pitchFamily="34" charset="-120"/>
              </a:rPr>
              <a:t>Función de pérdida</a:t>
            </a:r>
            <a:endParaRPr lang="en-US" sz="2302" dirty="0"/>
          </a:p>
        </p:txBody>
      </p:sp>
      <p:sp>
        <p:nvSpPr>
          <p:cNvPr id="9" name="Text 5"/>
          <p:cNvSpPr/>
          <p:nvPr/>
        </p:nvSpPr>
        <p:spPr>
          <a:xfrm>
            <a:off x="5212913" y="3734753"/>
            <a:ext cx="3820001" cy="1333024"/>
          </a:xfrm>
          <a:prstGeom prst="rect">
            <a:avLst/>
          </a:prstGeom>
          <a:noFill/>
          <a:ln/>
        </p:spPr>
        <p:txBody>
          <a:bodyPr wrap="squar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La propagación hacia atrás se basa en minimizar una función de pérdida que mide el error entre la salida predicha y la salida deseada.</a:t>
            </a:r>
            <a:endParaRPr lang="en-US" sz="1750" dirty="0"/>
          </a:p>
        </p:txBody>
      </p:sp>
      <p:sp>
        <p:nvSpPr>
          <p:cNvPr id="10" name="Shape 6"/>
          <p:cNvSpPr/>
          <p:nvPr/>
        </p:nvSpPr>
        <p:spPr>
          <a:xfrm>
            <a:off x="9255085" y="3236000"/>
            <a:ext cx="499943" cy="499943"/>
          </a:xfrm>
          <a:prstGeom prst="roundRect">
            <a:avLst>
              <a:gd name="adj" fmla="val 20000"/>
            </a:avLst>
          </a:prstGeom>
          <a:solidFill>
            <a:srgbClr val="740B0B"/>
          </a:solidFill>
          <a:ln w="7620">
            <a:solidFill>
              <a:srgbClr val="8D2424"/>
            </a:solidFill>
            <a:prstDash val="solid"/>
          </a:ln>
        </p:spPr>
        <p:txBody>
          <a:bodyPr/>
          <a:lstStyle/>
          <a:p>
            <a:endParaRPr lang="es-MX"/>
          </a:p>
        </p:txBody>
      </p:sp>
      <p:sp>
        <p:nvSpPr>
          <p:cNvPr id="11" name="Text 7"/>
          <p:cNvSpPr/>
          <p:nvPr/>
        </p:nvSpPr>
        <p:spPr>
          <a:xfrm>
            <a:off x="9358551" y="3310533"/>
            <a:ext cx="292894" cy="350877"/>
          </a:xfrm>
          <a:prstGeom prst="rect">
            <a:avLst/>
          </a:prstGeom>
          <a:noFill/>
          <a:ln/>
        </p:spPr>
        <p:txBody>
          <a:bodyPr wrap="none" rtlCol="0" anchor="t"/>
          <a:lstStyle/>
          <a:p>
            <a:pPr marL="0" indent="0" algn="ctr">
              <a:lnSpc>
                <a:spcPts val="2763"/>
              </a:lnSpc>
              <a:buNone/>
            </a:pPr>
            <a:r>
              <a:rPr lang="en-US" sz="2763" dirty="0">
                <a:solidFill>
                  <a:srgbClr val="FFE5E5"/>
                </a:solidFill>
                <a:latin typeface="Dela Gothic One" pitchFamily="34" charset="0"/>
                <a:ea typeface="Dela Gothic One" pitchFamily="34" charset="-122"/>
                <a:cs typeface="Dela Gothic One" pitchFamily="34" charset="-120"/>
              </a:rPr>
              <a:t>2</a:t>
            </a:r>
            <a:endParaRPr lang="en-US" sz="2763" dirty="0"/>
          </a:p>
        </p:txBody>
      </p:sp>
      <p:sp>
        <p:nvSpPr>
          <p:cNvPr id="12" name="Text 8"/>
          <p:cNvSpPr/>
          <p:nvPr/>
        </p:nvSpPr>
        <p:spPr>
          <a:xfrm>
            <a:off x="9977199" y="3236000"/>
            <a:ext cx="2923580" cy="365522"/>
          </a:xfrm>
          <a:prstGeom prst="rect">
            <a:avLst/>
          </a:prstGeom>
          <a:noFill/>
          <a:ln/>
        </p:spPr>
        <p:txBody>
          <a:bodyPr wrap="none" rtlCol="0" anchor="t"/>
          <a:lstStyle/>
          <a:p>
            <a:pPr marL="0" indent="0">
              <a:lnSpc>
                <a:spcPts val="2878"/>
              </a:lnSpc>
              <a:buNone/>
            </a:pPr>
            <a:r>
              <a:rPr lang="en-US" sz="2302" dirty="0">
                <a:solidFill>
                  <a:srgbClr val="FFE5E5"/>
                </a:solidFill>
                <a:latin typeface="Dela Gothic One" pitchFamily="34" charset="0"/>
                <a:ea typeface="Dela Gothic One" pitchFamily="34" charset="-122"/>
                <a:cs typeface="Dela Gothic One" pitchFamily="34" charset="-120"/>
              </a:rPr>
              <a:t>Gradientes</a:t>
            </a:r>
            <a:endParaRPr lang="en-US" sz="2302" dirty="0"/>
          </a:p>
        </p:txBody>
      </p:sp>
      <p:sp>
        <p:nvSpPr>
          <p:cNvPr id="13" name="Text 9"/>
          <p:cNvSpPr/>
          <p:nvPr/>
        </p:nvSpPr>
        <p:spPr>
          <a:xfrm>
            <a:off x="9977199" y="3734753"/>
            <a:ext cx="3820001" cy="1666280"/>
          </a:xfrm>
          <a:prstGeom prst="rect">
            <a:avLst/>
          </a:prstGeom>
          <a:noFill/>
          <a:ln/>
        </p:spPr>
        <p:txBody>
          <a:bodyPr wrap="squar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Los gradientes de la función de pérdida con respecto a los pesos de la red se calculan mediante la regla de la cadena, permitiendo la actualización de los pesos.</a:t>
            </a:r>
            <a:endParaRPr lang="en-US" sz="1750" dirty="0"/>
          </a:p>
        </p:txBody>
      </p:sp>
      <p:sp>
        <p:nvSpPr>
          <p:cNvPr id="14" name="Shape 10"/>
          <p:cNvSpPr/>
          <p:nvPr/>
        </p:nvSpPr>
        <p:spPr>
          <a:xfrm>
            <a:off x="4490799" y="5873115"/>
            <a:ext cx="499943" cy="499943"/>
          </a:xfrm>
          <a:prstGeom prst="roundRect">
            <a:avLst>
              <a:gd name="adj" fmla="val 20000"/>
            </a:avLst>
          </a:prstGeom>
          <a:solidFill>
            <a:srgbClr val="740B0B"/>
          </a:solidFill>
          <a:ln w="7620">
            <a:solidFill>
              <a:srgbClr val="8D2424"/>
            </a:solidFill>
            <a:prstDash val="solid"/>
          </a:ln>
        </p:spPr>
        <p:txBody>
          <a:bodyPr/>
          <a:lstStyle/>
          <a:p>
            <a:endParaRPr lang="es-MX"/>
          </a:p>
        </p:txBody>
      </p:sp>
      <p:sp>
        <p:nvSpPr>
          <p:cNvPr id="15" name="Text 11"/>
          <p:cNvSpPr/>
          <p:nvPr/>
        </p:nvSpPr>
        <p:spPr>
          <a:xfrm>
            <a:off x="4586168" y="5947648"/>
            <a:ext cx="309086" cy="350877"/>
          </a:xfrm>
          <a:prstGeom prst="rect">
            <a:avLst/>
          </a:prstGeom>
          <a:noFill/>
          <a:ln/>
        </p:spPr>
        <p:txBody>
          <a:bodyPr wrap="none" rtlCol="0" anchor="t"/>
          <a:lstStyle/>
          <a:p>
            <a:pPr marL="0" indent="0" algn="ctr">
              <a:lnSpc>
                <a:spcPts val="2763"/>
              </a:lnSpc>
              <a:buNone/>
            </a:pPr>
            <a:r>
              <a:rPr lang="en-US" sz="2763" dirty="0">
                <a:solidFill>
                  <a:srgbClr val="FFE5E5"/>
                </a:solidFill>
                <a:latin typeface="Dela Gothic One" pitchFamily="34" charset="0"/>
                <a:ea typeface="Dela Gothic One" pitchFamily="34" charset="-122"/>
                <a:cs typeface="Dela Gothic One" pitchFamily="34" charset="-120"/>
              </a:rPr>
              <a:t>3</a:t>
            </a:r>
            <a:endParaRPr lang="en-US" sz="2763" dirty="0"/>
          </a:p>
        </p:txBody>
      </p:sp>
      <p:sp>
        <p:nvSpPr>
          <p:cNvPr id="16" name="Text 12"/>
          <p:cNvSpPr/>
          <p:nvPr/>
        </p:nvSpPr>
        <p:spPr>
          <a:xfrm>
            <a:off x="5212913" y="5873115"/>
            <a:ext cx="2923580" cy="365522"/>
          </a:xfrm>
          <a:prstGeom prst="rect">
            <a:avLst/>
          </a:prstGeom>
          <a:noFill/>
          <a:ln/>
        </p:spPr>
        <p:txBody>
          <a:bodyPr wrap="none" rtlCol="0" anchor="t"/>
          <a:lstStyle/>
          <a:p>
            <a:pPr marL="0" indent="0">
              <a:lnSpc>
                <a:spcPts val="2878"/>
              </a:lnSpc>
              <a:buNone/>
            </a:pPr>
            <a:r>
              <a:rPr lang="en-US" sz="2302" dirty="0">
                <a:solidFill>
                  <a:srgbClr val="FFE5E5"/>
                </a:solidFill>
                <a:latin typeface="Dela Gothic One" pitchFamily="34" charset="0"/>
                <a:ea typeface="Dela Gothic One" pitchFamily="34" charset="-122"/>
                <a:cs typeface="Dela Gothic One" pitchFamily="34" charset="-120"/>
              </a:rPr>
              <a:t>Optimización</a:t>
            </a:r>
            <a:endParaRPr lang="en-US" sz="2302" dirty="0"/>
          </a:p>
        </p:txBody>
      </p:sp>
      <p:sp>
        <p:nvSpPr>
          <p:cNvPr id="17" name="Text 13"/>
          <p:cNvSpPr/>
          <p:nvPr/>
        </p:nvSpPr>
        <p:spPr>
          <a:xfrm>
            <a:off x="5212913" y="6371868"/>
            <a:ext cx="8584287" cy="666512"/>
          </a:xfrm>
          <a:prstGeom prst="rect">
            <a:avLst/>
          </a:prstGeom>
          <a:noFill/>
          <a:ln/>
        </p:spPr>
        <p:txBody>
          <a:bodyPr wrap="squar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Algoritmos de optimización como el descenso de gradiente se utilizan para actualizar los pesos de la red en la dirección que reduce el error.</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txBody>
          <a:bodyPr/>
          <a:lstStyle/>
          <a:p>
            <a:endParaRPr lang="es-MX"/>
          </a:p>
        </p:txBody>
      </p:sp>
      <p:sp>
        <p:nvSpPr>
          <p:cNvPr id="4" name="Text 1"/>
          <p:cNvSpPr/>
          <p:nvPr/>
        </p:nvSpPr>
        <p:spPr>
          <a:xfrm>
            <a:off x="1760220" y="1529953"/>
            <a:ext cx="11109960" cy="1461611"/>
          </a:xfrm>
          <a:prstGeom prst="rect">
            <a:avLst/>
          </a:prstGeom>
          <a:noFill/>
          <a:ln/>
        </p:spPr>
        <p:txBody>
          <a:bodyPr wrap="square" rtlCol="0" anchor="t"/>
          <a:lstStyle/>
          <a:p>
            <a:pPr marL="0" indent="0">
              <a:lnSpc>
                <a:spcPts val="5755"/>
              </a:lnSpc>
              <a:buNone/>
            </a:pPr>
            <a:r>
              <a:rPr lang="en-US" sz="4604" dirty="0">
                <a:solidFill>
                  <a:srgbClr val="FAEBEB"/>
                </a:solidFill>
                <a:latin typeface="Dela Gothic One" pitchFamily="34" charset="0"/>
                <a:ea typeface="Dela Gothic One" pitchFamily="34" charset="-122"/>
                <a:cs typeface="Dela Gothic One" pitchFamily="34" charset="-120"/>
              </a:rPr>
              <a:t>Aplicaciones de la propagación hacia atrás</a:t>
            </a:r>
            <a:endParaRPr lang="en-US" sz="4604" dirty="0"/>
          </a:p>
        </p:txBody>
      </p:sp>
      <p:sp>
        <p:nvSpPr>
          <p:cNvPr id="5" name="Text 2"/>
          <p:cNvSpPr/>
          <p:nvPr/>
        </p:nvSpPr>
        <p:spPr>
          <a:xfrm>
            <a:off x="1760220" y="3546991"/>
            <a:ext cx="3341608" cy="731044"/>
          </a:xfrm>
          <a:prstGeom prst="rect">
            <a:avLst/>
          </a:prstGeom>
          <a:noFill/>
          <a:ln/>
        </p:spPr>
        <p:txBody>
          <a:bodyPr wrap="square" rtlCol="0" anchor="t"/>
          <a:lstStyle/>
          <a:p>
            <a:pPr marL="0" indent="0">
              <a:lnSpc>
                <a:spcPts val="2878"/>
              </a:lnSpc>
              <a:buNone/>
            </a:pPr>
            <a:r>
              <a:rPr lang="en-US" sz="2302" dirty="0">
                <a:solidFill>
                  <a:srgbClr val="FAEBEB"/>
                </a:solidFill>
                <a:latin typeface="Dela Gothic One" pitchFamily="34" charset="0"/>
                <a:ea typeface="Dela Gothic One" pitchFamily="34" charset="-122"/>
                <a:cs typeface="Dela Gothic One" pitchFamily="34" charset="-120"/>
              </a:rPr>
              <a:t>Clasificación de Imágenes</a:t>
            </a:r>
            <a:endParaRPr lang="en-US" sz="2302" dirty="0"/>
          </a:p>
        </p:txBody>
      </p:sp>
      <p:sp>
        <p:nvSpPr>
          <p:cNvPr id="6" name="Text 3"/>
          <p:cNvSpPr/>
          <p:nvPr/>
        </p:nvSpPr>
        <p:spPr>
          <a:xfrm>
            <a:off x="1760220" y="4500205"/>
            <a:ext cx="3341608" cy="1999536"/>
          </a:xfrm>
          <a:prstGeom prst="rect">
            <a:avLst/>
          </a:prstGeom>
          <a:noFill/>
          <a:ln/>
        </p:spPr>
        <p:txBody>
          <a:bodyPr wrap="squar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La propagación hacia atrás se utiliza en redes neuronales convolucionales para aprender características visuales y clasificar imágenes con alta precisión.</a:t>
            </a:r>
            <a:endParaRPr lang="en-US" sz="1750" dirty="0"/>
          </a:p>
        </p:txBody>
      </p:sp>
      <p:sp>
        <p:nvSpPr>
          <p:cNvPr id="7" name="Text 4"/>
          <p:cNvSpPr/>
          <p:nvPr/>
        </p:nvSpPr>
        <p:spPr>
          <a:xfrm>
            <a:off x="5651421" y="3546991"/>
            <a:ext cx="3341608" cy="731044"/>
          </a:xfrm>
          <a:prstGeom prst="rect">
            <a:avLst/>
          </a:prstGeom>
          <a:noFill/>
          <a:ln/>
        </p:spPr>
        <p:txBody>
          <a:bodyPr wrap="square" rtlCol="0" anchor="t"/>
          <a:lstStyle/>
          <a:p>
            <a:pPr marL="0" indent="0">
              <a:lnSpc>
                <a:spcPts val="2878"/>
              </a:lnSpc>
              <a:buNone/>
            </a:pPr>
            <a:r>
              <a:rPr lang="en-US" sz="2302" dirty="0">
                <a:solidFill>
                  <a:srgbClr val="FAEBEB"/>
                </a:solidFill>
                <a:latin typeface="Dela Gothic One" pitchFamily="34" charset="0"/>
                <a:ea typeface="Dela Gothic One" pitchFamily="34" charset="-122"/>
                <a:cs typeface="Dela Gothic One" pitchFamily="34" charset="-120"/>
              </a:rPr>
              <a:t>Procesamiento de Lenguaje Natural</a:t>
            </a:r>
            <a:endParaRPr lang="en-US" sz="2302" dirty="0"/>
          </a:p>
        </p:txBody>
      </p:sp>
      <p:sp>
        <p:nvSpPr>
          <p:cNvPr id="8" name="Text 5"/>
          <p:cNvSpPr/>
          <p:nvPr/>
        </p:nvSpPr>
        <p:spPr>
          <a:xfrm>
            <a:off x="5651421" y="4500205"/>
            <a:ext cx="3341608" cy="1999536"/>
          </a:xfrm>
          <a:prstGeom prst="rect">
            <a:avLst/>
          </a:prstGeom>
          <a:noFill/>
          <a:ln/>
        </p:spPr>
        <p:txBody>
          <a:bodyPr wrap="squar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En redes recurrentes, la propagación hacia atrás permite procesar secuencias de texto y generar respuestas coherentes en aplicaciones de diálogo y traducción.</a:t>
            </a:r>
            <a:endParaRPr lang="en-US" sz="1750" dirty="0"/>
          </a:p>
        </p:txBody>
      </p:sp>
      <p:sp>
        <p:nvSpPr>
          <p:cNvPr id="9" name="Text 6"/>
          <p:cNvSpPr/>
          <p:nvPr/>
        </p:nvSpPr>
        <p:spPr>
          <a:xfrm>
            <a:off x="9542621" y="3546991"/>
            <a:ext cx="3341608" cy="731044"/>
          </a:xfrm>
          <a:prstGeom prst="rect">
            <a:avLst/>
          </a:prstGeom>
          <a:noFill/>
          <a:ln/>
        </p:spPr>
        <p:txBody>
          <a:bodyPr wrap="square" rtlCol="0" anchor="t"/>
          <a:lstStyle/>
          <a:p>
            <a:pPr marL="0" indent="0">
              <a:lnSpc>
                <a:spcPts val="2878"/>
              </a:lnSpc>
              <a:buNone/>
            </a:pPr>
            <a:r>
              <a:rPr lang="en-US" sz="2302" dirty="0">
                <a:solidFill>
                  <a:srgbClr val="FAEBEB"/>
                </a:solidFill>
                <a:latin typeface="Dela Gothic One" pitchFamily="34" charset="0"/>
                <a:ea typeface="Dela Gothic One" pitchFamily="34" charset="-122"/>
                <a:cs typeface="Dela Gothic One" pitchFamily="34" charset="-120"/>
              </a:rPr>
              <a:t>Generación de Contenido</a:t>
            </a:r>
            <a:endParaRPr lang="en-US" sz="2302" dirty="0"/>
          </a:p>
        </p:txBody>
      </p:sp>
      <p:sp>
        <p:nvSpPr>
          <p:cNvPr id="10" name="Text 7"/>
          <p:cNvSpPr/>
          <p:nvPr/>
        </p:nvSpPr>
        <p:spPr>
          <a:xfrm>
            <a:off x="9542621" y="4500205"/>
            <a:ext cx="3341608" cy="1999536"/>
          </a:xfrm>
          <a:prstGeom prst="rect">
            <a:avLst/>
          </a:prstGeom>
          <a:noFill/>
          <a:ln/>
        </p:spPr>
        <p:txBody>
          <a:bodyPr wrap="squar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Redes generativas adversarias utilizan la propagación hacia atrás para crear nuevas imágenes, música y otros tipos de contenido de manera realista.</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txBody>
          <a:bodyPr/>
          <a:lstStyle/>
          <a:p>
            <a:endParaRPr lang="es-MX"/>
          </a:p>
        </p:txBody>
      </p:sp>
      <p:sp>
        <p:nvSpPr>
          <p:cNvPr id="4" name="Text 1"/>
          <p:cNvSpPr/>
          <p:nvPr/>
        </p:nvSpPr>
        <p:spPr>
          <a:xfrm>
            <a:off x="1760220" y="1007864"/>
            <a:ext cx="11109960" cy="1461611"/>
          </a:xfrm>
          <a:prstGeom prst="rect">
            <a:avLst/>
          </a:prstGeom>
          <a:noFill/>
          <a:ln/>
        </p:spPr>
        <p:txBody>
          <a:bodyPr wrap="square" rtlCol="0" anchor="t"/>
          <a:lstStyle/>
          <a:p>
            <a:pPr marL="0" indent="0">
              <a:lnSpc>
                <a:spcPts val="5755"/>
              </a:lnSpc>
              <a:buNone/>
            </a:pPr>
            <a:r>
              <a:rPr lang="en-US" sz="4604" dirty="0">
                <a:solidFill>
                  <a:srgbClr val="FAEBEB"/>
                </a:solidFill>
                <a:latin typeface="Dela Gothic One" pitchFamily="34" charset="0"/>
                <a:ea typeface="Dela Gothic One" pitchFamily="34" charset="-122"/>
                <a:cs typeface="Dela Gothic One" pitchFamily="34" charset="-120"/>
              </a:rPr>
              <a:t>Ejemplos de propagación hacia atrás en la vida real</a:t>
            </a:r>
            <a:endParaRPr lang="en-US" sz="4604" dirty="0"/>
          </a:p>
        </p:txBody>
      </p:sp>
      <p:pic>
        <p:nvPicPr>
          <p:cNvPr id="5" name="Image 1" descr="preencoded.png"/>
          <p:cNvPicPr>
            <a:picLocks noChangeAspect="1"/>
          </p:cNvPicPr>
          <p:nvPr/>
        </p:nvPicPr>
        <p:blipFill>
          <a:blip r:embed="rId4"/>
          <a:stretch>
            <a:fillRect/>
          </a:stretch>
        </p:blipFill>
        <p:spPr>
          <a:xfrm>
            <a:off x="1760220" y="2913817"/>
            <a:ext cx="3703320" cy="888682"/>
          </a:xfrm>
          <a:prstGeom prst="rect">
            <a:avLst/>
          </a:prstGeom>
        </p:spPr>
      </p:pic>
      <p:sp>
        <p:nvSpPr>
          <p:cNvPr id="6" name="Text 2"/>
          <p:cNvSpPr/>
          <p:nvPr/>
        </p:nvSpPr>
        <p:spPr>
          <a:xfrm>
            <a:off x="1982391" y="4135755"/>
            <a:ext cx="3258979" cy="731044"/>
          </a:xfrm>
          <a:prstGeom prst="rect">
            <a:avLst/>
          </a:prstGeom>
          <a:noFill/>
          <a:ln/>
        </p:spPr>
        <p:txBody>
          <a:bodyPr wrap="square" rtlCol="0" anchor="t"/>
          <a:lstStyle/>
          <a:p>
            <a:pPr marL="0" indent="0" algn="l">
              <a:lnSpc>
                <a:spcPts val="2878"/>
              </a:lnSpc>
              <a:buNone/>
            </a:pPr>
            <a:r>
              <a:rPr lang="en-US" sz="2302" dirty="0">
                <a:solidFill>
                  <a:srgbClr val="FFE5E5"/>
                </a:solidFill>
                <a:latin typeface="Dela Gothic One" pitchFamily="34" charset="0"/>
                <a:ea typeface="Dela Gothic One" pitchFamily="34" charset="-122"/>
                <a:cs typeface="Dela Gothic One" pitchFamily="34" charset="-120"/>
              </a:rPr>
              <a:t>Reconocimiento de Voz</a:t>
            </a:r>
            <a:endParaRPr lang="en-US" sz="2302" dirty="0"/>
          </a:p>
        </p:txBody>
      </p:sp>
      <p:sp>
        <p:nvSpPr>
          <p:cNvPr id="7" name="Text 3"/>
          <p:cNvSpPr/>
          <p:nvPr/>
        </p:nvSpPr>
        <p:spPr>
          <a:xfrm>
            <a:off x="1982391" y="5000030"/>
            <a:ext cx="3258979" cy="1333024"/>
          </a:xfrm>
          <a:prstGeom prst="rect">
            <a:avLst/>
          </a:prstGeom>
          <a:noFill/>
          <a:ln/>
        </p:spPr>
        <p:txBody>
          <a:bodyPr wrap="square" rtlCol="0" anchor="t"/>
          <a:lstStyle/>
          <a:p>
            <a:pPr marL="0" indent="0" algn="l">
              <a:lnSpc>
                <a:spcPts val="2624"/>
              </a:lnSpc>
              <a:buNone/>
            </a:pPr>
            <a:r>
              <a:rPr lang="en-US" sz="1750" dirty="0">
                <a:solidFill>
                  <a:srgbClr val="FFE5E5"/>
                </a:solidFill>
                <a:latin typeface="DM Sans" pitchFamily="34" charset="0"/>
                <a:ea typeface="DM Sans" pitchFamily="34" charset="-122"/>
                <a:cs typeface="DM Sans" pitchFamily="34" charset="-120"/>
              </a:rPr>
              <a:t>Los asistentes virtuales como Siri y Alexa utilizan propagación hacia atrás para convertir la voz en texto con precisión.</a:t>
            </a:r>
            <a:endParaRPr lang="en-US" sz="1750" dirty="0"/>
          </a:p>
        </p:txBody>
      </p:sp>
      <p:pic>
        <p:nvPicPr>
          <p:cNvPr id="8" name="Image 2" descr="preencoded.png"/>
          <p:cNvPicPr>
            <a:picLocks noChangeAspect="1"/>
          </p:cNvPicPr>
          <p:nvPr/>
        </p:nvPicPr>
        <p:blipFill>
          <a:blip r:embed="rId5"/>
          <a:stretch>
            <a:fillRect/>
          </a:stretch>
        </p:blipFill>
        <p:spPr>
          <a:xfrm>
            <a:off x="5463540" y="2913817"/>
            <a:ext cx="3703320" cy="888682"/>
          </a:xfrm>
          <a:prstGeom prst="rect">
            <a:avLst/>
          </a:prstGeom>
        </p:spPr>
      </p:pic>
      <p:sp>
        <p:nvSpPr>
          <p:cNvPr id="9" name="Text 4"/>
          <p:cNvSpPr/>
          <p:nvPr/>
        </p:nvSpPr>
        <p:spPr>
          <a:xfrm>
            <a:off x="5685711" y="4135755"/>
            <a:ext cx="3258979" cy="731044"/>
          </a:xfrm>
          <a:prstGeom prst="rect">
            <a:avLst/>
          </a:prstGeom>
          <a:noFill/>
          <a:ln/>
        </p:spPr>
        <p:txBody>
          <a:bodyPr wrap="square" rtlCol="0" anchor="t"/>
          <a:lstStyle/>
          <a:p>
            <a:pPr marL="0" indent="0" algn="l">
              <a:lnSpc>
                <a:spcPts val="2878"/>
              </a:lnSpc>
              <a:buNone/>
            </a:pPr>
            <a:r>
              <a:rPr lang="en-US" sz="2302" dirty="0">
                <a:solidFill>
                  <a:srgbClr val="FFE5E5"/>
                </a:solidFill>
                <a:latin typeface="Dela Gothic One" pitchFamily="34" charset="0"/>
                <a:ea typeface="Dela Gothic One" pitchFamily="34" charset="-122"/>
                <a:cs typeface="Dela Gothic One" pitchFamily="34" charset="-120"/>
              </a:rPr>
              <a:t>Conducción Autónoma</a:t>
            </a:r>
            <a:endParaRPr lang="en-US" sz="2302" dirty="0"/>
          </a:p>
        </p:txBody>
      </p:sp>
      <p:sp>
        <p:nvSpPr>
          <p:cNvPr id="10" name="Text 5"/>
          <p:cNvSpPr/>
          <p:nvPr/>
        </p:nvSpPr>
        <p:spPr>
          <a:xfrm>
            <a:off x="5685711" y="5000030"/>
            <a:ext cx="3258979" cy="1999536"/>
          </a:xfrm>
          <a:prstGeom prst="rect">
            <a:avLst/>
          </a:prstGeom>
          <a:noFill/>
          <a:ln/>
        </p:spPr>
        <p:txBody>
          <a:bodyPr wrap="square" rtlCol="0" anchor="t"/>
          <a:lstStyle/>
          <a:p>
            <a:pPr marL="0" indent="0" algn="l">
              <a:lnSpc>
                <a:spcPts val="2624"/>
              </a:lnSpc>
              <a:buNone/>
            </a:pPr>
            <a:r>
              <a:rPr lang="en-US" sz="1750" dirty="0">
                <a:solidFill>
                  <a:srgbClr val="FFE5E5"/>
                </a:solidFill>
                <a:latin typeface="DM Sans" pitchFamily="34" charset="0"/>
                <a:ea typeface="DM Sans" pitchFamily="34" charset="-122"/>
                <a:cs typeface="DM Sans" pitchFamily="34" charset="-120"/>
              </a:rPr>
              <a:t>Los sistemas de conducción autónoma se basan en redes neuronales entrenadas con propagación hacia atrás para aprender a interpretar el entorno y tomar decisiones.</a:t>
            </a:r>
            <a:endParaRPr lang="en-US" sz="1750" dirty="0"/>
          </a:p>
        </p:txBody>
      </p:sp>
      <p:pic>
        <p:nvPicPr>
          <p:cNvPr id="11" name="Image 3" descr="preencoded.png"/>
          <p:cNvPicPr>
            <a:picLocks noChangeAspect="1"/>
          </p:cNvPicPr>
          <p:nvPr/>
        </p:nvPicPr>
        <p:blipFill>
          <a:blip r:embed="rId6"/>
          <a:stretch>
            <a:fillRect/>
          </a:stretch>
        </p:blipFill>
        <p:spPr>
          <a:xfrm>
            <a:off x="9166860" y="2913817"/>
            <a:ext cx="3703320" cy="888682"/>
          </a:xfrm>
          <a:prstGeom prst="rect">
            <a:avLst/>
          </a:prstGeom>
        </p:spPr>
      </p:pic>
      <p:sp>
        <p:nvSpPr>
          <p:cNvPr id="12" name="Text 6"/>
          <p:cNvSpPr/>
          <p:nvPr/>
        </p:nvSpPr>
        <p:spPr>
          <a:xfrm>
            <a:off x="9389031" y="4135755"/>
            <a:ext cx="3258979" cy="731044"/>
          </a:xfrm>
          <a:prstGeom prst="rect">
            <a:avLst/>
          </a:prstGeom>
          <a:noFill/>
          <a:ln/>
        </p:spPr>
        <p:txBody>
          <a:bodyPr wrap="square" rtlCol="0" anchor="t"/>
          <a:lstStyle/>
          <a:p>
            <a:pPr marL="0" indent="0" algn="l">
              <a:lnSpc>
                <a:spcPts val="2878"/>
              </a:lnSpc>
              <a:buNone/>
            </a:pPr>
            <a:r>
              <a:rPr lang="en-US" sz="2302" dirty="0">
                <a:solidFill>
                  <a:srgbClr val="FFE5E5"/>
                </a:solidFill>
                <a:latin typeface="Dela Gothic One" pitchFamily="34" charset="0"/>
                <a:ea typeface="Dela Gothic One" pitchFamily="34" charset="-122"/>
                <a:cs typeface="Dela Gothic One" pitchFamily="34" charset="-120"/>
              </a:rPr>
              <a:t>Recomendación de Productos</a:t>
            </a:r>
            <a:endParaRPr lang="en-US" sz="2302" dirty="0"/>
          </a:p>
        </p:txBody>
      </p:sp>
      <p:sp>
        <p:nvSpPr>
          <p:cNvPr id="13" name="Text 7"/>
          <p:cNvSpPr/>
          <p:nvPr/>
        </p:nvSpPr>
        <p:spPr>
          <a:xfrm>
            <a:off x="9389031" y="5000030"/>
            <a:ext cx="3258979" cy="1999536"/>
          </a:xfrm>
          <a:prstGeom prst="rect">
            <a:avLst/>
          </a:prstGeom>
          <a:noFill/>
          <a:ln/>
        </p:spPr>
        <p:txBody>
          <a:bodyPr wrap="square" rtlCol="0" anchor="t"/>
          <a:lstStyle/>
          <a:p>
            <a:pPr marL="0" indent="0" algn="l">
              <a:lnSpc>
                <a:spcPts val="2624"/>
              </a:lnSpc>
              <a:buNone/>
            </a:pPr>
            <a:r>
              <a:rPr lang="en-US" sz="1750" dirty="0">
                <a:solidFill>
                  <a:srgbClr val="FFE5E5"/>
                </a:solidFill>
                <a:latin typeface="DM Sans" pitchFamily="34" charset="0"/>
                <a:ea typeface="DM Sans" pitchFamily="34" charset="-122"/>
                <a:cs typeface="DM Sans" pitchFamily="34" charset="-120"/>
              </a:rPr>
              <a:t>Plataformas de e-commerce utilizan propagación hacia atrás para predecir los artículos que los usuarios probablemente deseen comprar.</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txBody>
          <a:bodyPr/>
          <a:lstStyle/>
          <a:p>
            <a:endParaRPr lang="es-MX"/>
          </a:p>
        </p:txBody>
      </p:sp>
      <p:sp>
        <p:nvSpPr>
          <p:cNvPr id="4" name="Text 1"/>
          <p:cNvSpPr/>
          <p:nvPr/>
        </p:nvSpPr>
        <p:spPr>
          <a:xfrm>
            <a:off x="1760220" y="759381"/>
            <a:ext cx="11109960" cy="1461611"/>
          </a:xfrm>
          <a:prstGeom prst="rect">
            <a:avLst/>
          </a:prstGeom>
          <a:noFill/>
          <a:ln/>
        </p:spPr>
        <p:txBody>
          <a:bodyPr wrap="square" rtlCol="0" anchor="t"/>
          <a:lstStyle/>
          <a:p>
            <a:pPr marL="0" indent="0">
              <a:lnSpc>
                <a:spcPts val="5755"/>
              </a:lnSpc>
              <a:buNone/>
            </a:pPr>
            <a:r>
              <a:rPr lang="en-US" sz="4604" dirty="0">
                <a:solidFill>
                  <a:srgbClr val="FAEBEB"/>
                </a:solidFill>
                <a:latin typeface="Dela Gothic One" pitchFamily="34" charset="0"/>
                <a:ea typeface="Dela Gothic One" pitchFamily="34" charset="-122"/>
                <a:cs typeface="Dela Gothic One" pitchFamily="34" charset="-120"/>
              </a:rPr>
              <a:t>Ventajas de la propagación hacia atrás</a:t>
            </a:r>
            <a:endParaRPr lang="en-US" sz="4604" dirty="0"/>
          </a:p>
        </p:txBody>
      </p:sp>
      <p:sp>
        <p:nvSpPr>
          <p:cNvPr id="5" name="Shape 2"/>
          <p:cNvSpPr/>
          <p:nvPr/>
        </p:nvSpPr>
        <p:spPr>
          <a:xfrm>
            <a:off x="1760220" y="2665333"/>
            <a:ext cx="5443895" cy="2291358"/>
          </a:xfrm>
          <a:prstGeom prst="roundRect">
            <a:avLst>
              <a:gd name="adj" fmla="val 4364"/>
            </a:avLst>
          </a:prstGeom>
          <a:solidFill>
            <a:srgbClr val="740B0B"/>
          </a:solidFill>
          <a:ln w="7620">
            <a:solidFill>
              <a:srgbClr val="8D2424"/>
            </a:solidFill>
            <a:prstDash val="solid"/>
          </a:ln>
        </p:spPr>
        <p:txBody>
          <a:bodyPr/>
          <a:lstStyle/>
          <a:p>
            <a:endParaRPr lang="es-MX"/>
          </a:p>
        </p:txBody>
      </p:sp>
      <p:sp>
        <p:nvSpPr>
          <p:cNvPr id="6" name="Text 3"/>
          <p:cNvSpPr/>
          <p:nvPr/>
        </p:nvSpPr>
        <p:spPr>
          <a:xfrm>
            <a:off x="1990011" y="2895124"/>
            <a:ext cx="4431030" cy="365522"/>
          </a:xfrm>
          <a:prstGeom prst="rect">
            <a:avLst/>
          </a:prstGeom>
          <a:noFill/>
          <a:ln/>
        </p:spPr>
        <p:txBody>
          <a:bodyPr wrap="none" rtlCol="0" anchor="t"/>
          <a:lstStyle/>
          <a:p>
            <a:pPr marL="0" indent="0">
              <a:lnSpc>
                <a:spcPts val="2878"/>
              </a:lnSpc>
              <a:buNone/>
            </a:pPr>
            <a:r>
              <a:rPr lang="en-US" sz="2302" dirty="0">
                <a:solidFill>
                  <a:srgbClr val="FFE5E5"/>
                </a:solidFill>
                <a:latin typeface="Dela Gothic One" pitchFamily="34" charset="0"/>
                <a:ea typeface="Dela Gothic One" pitchFamily="34" charset="-122"/>
                <a:cs typeface="Dela Gothic One" pitchFamily="34" charset="-120"/>
              </a:rPr>
              <a:t>Eficiencia Computacional</a:t>
            </a:r>
            <a:endParaRPr lang="en-US" sz="2302" dirty="0"/>
          </a:p>
        </p:txBody>
      </p:sp>
      <p:sp>
        <p:nvSpPr>
          <p:cNvPr id="7" name="Text 4"/>
          <p:cNvSpPr/>
          <p:nvPr/>
        </p:nvSpPr>
        <p:spPr>
          <a:xfrm>
            <a:off x="1990011" y="3393877"/>
            <a:ext cx="4984313" cy="999768"/>
          </a:xfrm>
          <a:prstGeom prst="rect">
            <a:avLst/>
          </a:prstGeom>
          <a:noFill/>
          <a:ln/>
        </p:spPr>
        <p:txBody>
          <a:bodyPr wrap="squar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La propagación hacia atrás permite actualizar los pesos de la red de manera eficiente, reduciendo el tiempo de entrenamiento.</a:t>
            </a:r>
            <a:endParaRPr lang="en-US" sz="1750" dirty="0"/>
          </a:p>
        </p:txBody>
      </p:sp>
      <p:sp>
        <p:nvSpPr>
          <p:cNvPr id="8" name="Shape 5"/>
          <p:cNvSpPr/>
          <p:nvPr/>
        </p:nvSpPr>
        <p:spPr>
          <a:xfrm>
            <a:off x="7426285" y="2665333"/>
            <a:ext cx="5443895" cy="2291358"/>
          </a:xfrm>
          <a:prstGeom prst="roundRect">
            <a:avLst>
              <a:gd name="adj" fmla="val 4364"/>
            </a:avLst>
          </a:prstGeom>
          <a:solidFill>
            <a:srgbClr val="740B0B"/>
          </a:solidFill>
          <a:ln w="7620">
            <a:solidFill>
              <a:srgbClr val="8D2424"/>
            </a:solidFill>
            <a:prstDash val="solid"/>
          </a:ln>
        </p:spPr>
        <p:txBody>
          <a:bodyPr/>
          <a:lstStyle/>
          <a:p>
            <a:endParaRPr lang="es-MX"/>
          </a:p>
        </p:txBody>
      </p:sp>
      <p:sp>
        <p:nvSpPr>
          <p:cNvPr id="9" name="Text 6"/>
          <p:cNvSpPr/>
          <p:nvPr/>
        </p:nvSpPr>
        <p:spPr>
          <a:xfrm>
            <a:off x="7656076" y="2895124"/>
            <a:ext cx="2923580" cy="365522"/>
          </a:xfrm>
          <a:prstGeom prst="rect">
            <a:avLst/>
          </a:prstGeom>
          <a:noFill/>
          <a:ln/>
        </p:spPr>
        <p:txBody>
          <a:bodyPr wrap="none" rtlCol="0" anchor="t"/>
          <a:lstStyle/>
          <a:p>
            <a:pPr marL="0" indent="0">
              <a:lnSpc>
                <a:spcPts val="2878"/>
              </a:lnSpc>
              <a:buNone/>
            </a:pPr>
            <a:r>
              <a:rPr lang="en-US" sz="2302" dirty="0">
                <a:solidFill>
                  <a:srgbClr val="FFE5E5"/>
                </a:solidFill>
                <a:latin typeface="Dela Gothic One" pitchFamily="34" charset="0"/>
                <a:ea typeface="Dela Gothic One" pitchFamily="34" charset="-122"/>
                <a:cs typeface="Dela Gothic One" pitchFamily="34" charset="-120"/>
              </a:rPr>
              <a:t>Adaptabilidad</a:t>
            </a:r>
            <a:endParaRPr lang="en-US" sz="2302" dirty="0"/>
          </a:p>
        </p:txBody>
      </p:sp>
      <p:sp>
        <p:nvSpPr>
          <p:cNvPr id="10" name="Text 7"/>
          <p:cNvSpPr/>
          <p:nvPr/>
        </p:nvSpPr>
        <p:spPr>
          <a:xfrm>
            <a:off x="7656076" y="3393877"/>
            <a:ext cx="4984313" cy="1333024"/>
          </a:xfrm>
          <a:prstGeom prst="rect">
            <a:avLst/>
          </a:prstGeom>
          <a:noFill/>
          <a:ln/>
        </p:spPr>
        <p:txBody>
          <a:bodyPr wrap="squar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La capacidad de ajustar los pesos de la red hace que los modelos entrenados con propagación hacia atrás sean altamente adaptables a nuevos datos y tareas.</a:t>
            </a:r>
            <a:endParaRPr lang="en-US" sz="1750" dirty="0"/>
          </a:p>
        </p:txBody>
      </p:sp>
      <p:sp>
        <p:nvSpPr>
          <p:cNvPr id="11" name="Shape 8"/>
          <p:cNvSpPr/>
          <p:nvPr/>
        </p:nvSpPr>
        <p:spPr>
          <a:xfrm>
            <a:off x="1760220" y="5178862"/>
            <a:ext cx="5443895" cy="2291358"/>
          </a:xfrm>
          <a:prstGeom prst="roundRect">
            <a:avLst>
              <a:gd name="adj" fmla="val 4364"/>
            </a:avLst>
          </a:prstGeom>
          <a:solidFill>
            <a:srgbClr val="740B0B"/>
          </a:solidFill>
          <a:ln w="7620">
            <a:solidFill>
              <a:srgbClr val="8D2424"/>
            </a:solidFill>
            <a:prstDash val="solid"/>
          </a:ln>
        </p:spPr>
        <p:txBody>
          <a:bodyPr/>
          <a:lstStyle/>
          <a:p>
            <a:endParaRPr lang="es-MX"/>
          </a:p>
        </p:txBody>
      </p:sp>
      <p:sp>
        <p:nvSpPr>
          <p:cNvPr id="12" name="Text 9"/>
          <p:cNvSpPr/>
          <p:nvPr/>
        </p:nvSpPr>
        <p:spPr>
          <a:xfrm>
            <a:off x="1990011" y="5408652"/>
            <a:ext cx="2923580" cy="365522"/>
          </a:xfrm>
          <a:prstGeom prst="rect">
            <a:avLst/>
          </a:prstGeom>
          <a:noFill/>
          <a:ln/>
        </p:spPr>
        <p:txBody>
          <a:bodyPr wrap="none" rtlCol="0" anchor="t"/>
          <a:lstStyle/>
          <a:p>
            <a:pPr marL="0" indent="0">
              <a:lnSpc>
                <a:spcPts val="2878"/>
              </a:lnSpc>
              <a:buNone/>
            </a:pPr>
            <a:r>
              <a:rPr lang="en-US" sz="2302" dirty="0">
                <a:solidFill>
                  <a:srgbClr val="FFE5E5"/>
                </a:solidFill>
                <a:latin typeface="Dela Gothic One" pitchFamily="34" charset="0"/>
                <a:ea typeface="Dela Gothic One" pitchFamily="34" charset="-122"/>
                <a:cs typeface="Dela Gothic One" pitchFamily="34" charset="-120"/>
              </a:rPr>
              <a:t>Escalabilidad</a:t>
            </a:r>
            <a:endParaRPr lang="en-US" sz="2302" dirty="0"/>
          </a:p>
        </p:txBody>
      </p:sp>
      <p:sp>
        <p:nvSpPr>
          <p:cNvPr id="13" name="Text 10"/>
          <p:cNvSpPr/>
          <p:nvPr/>
        </p:nvSpPr>
        <p:spPr>
          <a:xfrm>
            <a:off x="1990011" y="5907405"/>
            <a:ext cx="4984313" cy="1333024"/>
          </a:xfrm>
          <a:prstGeom prst="rect">
            <a:avLst/>
          </a:prstGeom>
          <a:noFill/>
          <a:ln/>
        </p:spPr>
        <p:txBody>
          <a:bodyPr wrap="squar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La propagación hacia atrás se puede aplicar a redes neuronales de cualquier tamaño y complejidad, permitiendo el desarrollo de modelos cada vez más sofisticados.</a:t>
            </a:r>
            <a:endParaRPr lang="en-US" sz="1750" dirty="0"/>
          </a:p>
        </p:txBody>
      </p:sp>
      <p:sp>
        <p:nvSpPr>
          <p:cNvPr id="14" name="Shape 11"/>
          <p:cNvSpPr/>
          <p:nvPr/>
        </p:nvSpPr>
        <p:spPr>
          <a:xfrm>
            <a:off x="7426285" y="5178862"/>
            <a:ext cx="5443895" cy="2291358"/>
          </a:xfrm>
          <a:prstGeom prst="roundRect">
            <a:avLst>
              <a:gd name="adj" fmla="val 4364"/>
            </a:avLst>
          </a:prstGeom>
          <a:solidFill>
            <a:srgbClr val="740B0B"/>
          </a:solidFill>
          <a:ln w="7620">
            <a:solidFill>
              <a:srgbClr val="8D2424"/>
            </a:solidFill>
            <a:prstDash val="solid"/>
          </a:ln>
        </p:spPr>
        <p:txBody>
          <a:bodyPr/>
          <a:lstStyle/>
          <a:p>
            <a:endParaRPr lang="es-MX"/>
          </a:p>
        </p:txBody>
      </p:sp>
      <p:sp>
        <p:nvSpPr>
          <p:cNvPr id="15" name="Text 12"/>
          <p:cNvSpPr/>
          <p:nvPr/>
        </p:nvSpPr>
        <p:spPr>
          <a:xfrm>
            <a:off x="7656076" y="5408652"/>
            <a:ext cx="2923580" cy="365522"/>
          </a:xfrm>
          <a:prstGeom prst="rect">
            <a:avLst/>
          </a:prstGeom>
          <a:noFill/>
          <a:ln/>
        </p:spPr>
        <p:txBody>
          <a:bodyPr wrap="none" rtlCol="0" anchor="t"/>
          <a:lstStyle/>
          <a:p>
            <a:pPr marL="0" indent="0">
              <a:lnSpc>
                <a:spcPts val="2878"/>
              </a:lnSpc>
              <a:buNone/>
            </a:pPr>
            <a:r>
              <a:rPr lang="en-US" sz="2302" dirty="0">
                <a:solidFill>
                  <a:srgbClr val="FFE5E5"/>
                </a:solidFill>
                <a:latin typeface="Dela Gothic One" pitchFamily="34" charset="0"/>
                <a:ea typeface="Dela Gothic One" pitchFamily="34" charset="-122"/>
                <a:cs typeface="Dela Gothic One" pitchFamily="34" charset="-120"/>
              </a:rPr>
              <a:t>Precisión</a:t>
            </a:r>
            <a:endParaRPr lang="en-US" sz="2302" dirty="0"/>
          </a:p>
        </p:txBody>
      </p:sp>
      <p:sp>
        <p:nvSpPr>
          <p:cNvPr id="16" name="Text 13"/>
          <p:cNvSpPr/>
          <p:nvPr/>
        </p:nvSpPr>
        <p:spPr>
          <a:xfrm>
            <a:off x="7656076" y="5907405"/>
            <a:ext cx="4984313" cy="1333024"/>
          </a:xfrm>
          <a:prstGeom prst="rect">
            <a:avLst/>
          </a:prstGeom>
          <a:noFill/>
          <a:ln/>
        </p:spPr>
        <p:txBody>
          <a:bodyPr wrap="squar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Al minimizar la función de pérdida, la propagación hacia atrás permite entrenar modelos que alcanzan altos niveles de precisión en sus predicciones.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txBody>
          <a:bodyPr/>
          <a:lstStyle/>
          <a:p>
            <a:endParaRPr lang="es-MX"/>
          </a:p>
        </p:txBody>
      </p:sp>
      <p:sp>
        <p:nvSpPr>
          <p:cNvPr id="4" name="Text 1"/>
          <p:cNvSpPr/>
          <p:nvPr/>
        </p:nvSpPr>
        <p:spPr>
          <a:xfrm>
            <a:off x="1760220" y="991672"/>
            <a:ext cx="11109960" cy="1461611"/>
          </a:xfrm>
          <a:prstGeom prst="rect">
            <a:avLst/>
          </a:prstGeom>
          <a:noFill/>
          <a:ln/>
        </p:spPr>
        <p:txBody>
          <a:bodyPr wrap="square" rtlCol="0" anchor="t"/>
          <a:lstStyle/>
          <a:p>
            <a:pPr marL="0" indent="0">
              <a:lnSpc>
                <a:spcPts val="5755"/>
              </a:lnSpc>
              <a:buNone/>
            </a:pPr>
            <a:r>
              <a:rPr lang="en-US" sz="4604" dirty="0">
                <a:solidFill>
                  <a:srgbClr val="FAEBEB"/>
                </a:solidFill>
                <a:latin typeface="Dela Gothic One" pitchFamily="34" charset="0"/>
                <a:ea typeface="Dela Gothic One" pitchFamily="34" charset="-122"/>
                <a:cs typeface="Dela Gothic One" pitchFamily="34" charset="-120"/>
              </a:rPr>
              <a:t>Desventajas de la propagación hacia atrás</a:t>
            </a:r>
            <a:endParaRPr lang="en-US" sz="4604" dirty="0"/>
          </a:p>
        </p:txBody>
      </p:sp>
      <p:pic>
        <p:nvPicPr>
          <p:cNvPr id="5" name="Image 1" descr="preencoded.png"/>
          <p:cNvPicPr>
            <a:picLocks noChangeAspect="1"/>
          </p:cNvPicPr>
          <p:nvPr/>
        </p:nvPicPr>
        <p:blipFill>
          <a:blip r:embed="rId4"/>
          <a:stretch>
            <a:fillRect/>
          </a:stretch>
        </p:blipFill>
        <p:spPr>
          <a:xfrm>
            <a:off x="1760220" y="2897624"/>
            <a:ext cx="555427" cy="555427"/>
          </a:xfrm>
          <a:prstGeom prst="rect">
            <a:avLst/>
          </a:prstGeom>
        </p:spPr>
      </p:pic>
      <p:sp>
        <p:nvSpPr>
          <p:cNvPr id="6" name="Text 2"/>
          <p:cNvSpPr/>
          <p:nvPr/>
        </p:nvSpPr>
        <p:spPr>
          <a:xfrm>
            <a:off x="1760220" y="3675221"/>
            <a:ext cx="2527459" cy="1096566"/>
          </a:xfrm>
          <a:prstGeom prst="rect">
            <a:avLst/>
          </a:prstGeom>
          <a:noFill/>
          <a:ln/>
        </p:spPr>
        <p:txBody>
          <a:bodyPr wrap="square" rtlCol="0" anchor="t"/>
          <a:lstStyle/>
          <a:p>
            <a:pPr marL="0" indent="0" algn="l">
              <a:lnSpc>
                <a:spcPts val="2878"/>
              </a:lnSpc>
              <a:buNone/>
            </a:pPr>
            <a:r>
              <a:rPr lang="en-US" sz="2302" dirty="0">
                <a:solidFill>
                  <a:srgbClr val="FFE5E5"/>
                </a:solidFill>
                <a:latin typeface="Dela Gothic One" pitchFamily="34" charset="0"/>
                <a:ea typeface="Dela Gothic One" pitchFamily="34" charset="-122"/>
                <a:cs typeface="Dela Gothic One" pitchFamily="34" charset="-120"/>
              </a:rPr>
              <a:t>Vanishing/Exploding Gradients</a:t>
            </a:r>
            <a:endParaRPr lang="en-US" sz="2302" dirty="0"/>
          </a:p>
        </p:txBody>
      </p:sp>
      <p:sp>
        <p:nvSpPr>
          <p:cNvPr id="7" name="Text 3"/>
          <p:cNvSpPr/>
          <p:nvPr/>
        </p:nvSpPr>
        <p:spPr>
          <a:xfrm>
            <a:off x="1760220" y="4905018"/>
            <a:ext cx="2527459" cy="2332792"/>
          </a:xfrm>
          <a:prstGeom prst="rect">
            <a:avLst/>
          </a:prstGeom>
          <a:noFill/>
          <a:ln/>
        </p:spPr>
        <p:txBody>
          <a:bodyPr wrap="square" rtlCol="0" anchor="t"/>
          <a:lstStyle/>
          <a:p>
            <a:pPr marL="0" indent="0" algn="l">
              <a:lnSpc>
                <a:spcPts val="2624"/>
              </a:lnSpc>
              <a:buNone/>
            </a:pPr>
            <a:r>
              <a:rPr lang="en-US" sz="1750" dirty="0">
                <a:solidFill>
                  <a:srgbClr val="FFE5E5"/>
                </a:solidFill>
                <a:latin typeface="DM Sans" pitchFamily="34" charset="0"/>
                <a:ea typeface="DM Sans" pitchFamily="34" charset="-122"/>
                <a:cs typeface="DM Sans" pitchFamily="34" charset="-120"/>
              </a:rPr>
              <a:t>Los gradientes pueden volverse demasiado pequeños (vanecen) o demasiado grandes (explotan) en redes profundas, dificultando el entrenamiento.</a:t>
            </a:r>
            <a:endParaRPr lang="en-US" sz="1750" dirty="0"/>
          </a:p>
        </p:txBody>
      </p:sp>
      <p:pic>
        <p:nvPicPr>
          <p:cNvPr id="8" name="Image 2" descr="preencoded.png"/>
          <p:cNvPicPr>
            <a:picLocks noChangeAspect="1"/>
          </p:cNvPicPr>
          <p:nvPr/>
        </p:nvPicPr>
        <p:blipFill>
          <a:blip r:embed="rId5"/>
          <a:stretch>
            <a:fillRect/>
          </a:stretch>
        </p:blipFill>
        <p:spPr>
          <a:xfrm>
            <a:off x="4620935" y="2897624"/>
            <a:ext cx="555427" cy="555427"/>
          </a:xfrm>
          <a:prstGeom prst="rect">
            <a:avLst/>
          </a:prstGeom>
        </p:spPr>
      </p:pic>
      <p:sp>
        <p:nvSpPr>
          <p:cNvPr id="9" name="Text 4"/>
          <p:cNvSpPr/>
          <p:nvPr/>
        </p:nvSpPr>
        <p:spPr>
          <a:xfrm>
            <a:off x="4620935" y="3675221"/>
            <a:ext cx="2527578" cy="731044"/>
          </a:xfrm>
          <a:prstGeom prst="rect">
            <a:avLst/>
          </a:prstGeom>
          <a:noFill/>
          <a:ln/>
        </p:spPr>
        <p:txBody>
          <a:bodyPr wrap="square" rtlCol="0" anchor="t"/>
          <a:lstStyle/>
          <a:p>
            <a:pPr marL="0" indent="0" algn="l">
              <a:lnSpc>
                <a:spcPts val="2878"/>
              </a:lnSpc>
              <a:buNone/>
            </a:pPr>
            <a:r>
              <a:rPr lang="en-US" sz="2302" dirty="0">
                <a:solidFill>
                  <a:srgbClr val="FFE5E5"/>
                </a:solidFill>
                <a:latin typeface="Dela Gothic One" pitchFamily="34" charset="0"/>
                <a:ea typeface="Dela Gothic One" pitchFamily="34" charset="-122"/>
                <a:cs typeface="Dela Gothic One" pitchFamily="34" charset="-120"/>
              </a:rPr>
              <a:t>Mínimos Locales</a:t>
            </a:r>
            <a:endParaRPr lang="en-US" sz="2302" dirty="0"/>
          </a:p>
        </p:txBody>
      </p:sp>
      <p:sp>
        <p:nvSpPr>
          <p:cNvPr id="10" name="Text 5"/>
          <p:cNvSpPr/>
          <p:nvPr/>
        </p:nvSpPr>
        <p:spPr>
          <a:xfrm>
            <a:off x="4620935" y="4539496"/>
            <a:ext cx="2527578" cy="2332792"/>
          </a:xfrm>
          <a:prstGeom prst="rect">
            <a:avLst/>
          </a:prstGeom>
          <a:noFill/>
          <a:ln/>
        </p:spPr>
        <p:txBody>
          <a:bodyPr wrap="square" rtlCol="0" anchor="t"/>
          <a:lstStyle/>
          <a:p>
            <a:pPr marL="0" indent="0" algn="l">
              <a:lnSpc>
                <a:spcPts val="2624"/>
              </a:lnSpc>
              <a:buNone/>
            </a:pPr>
            <a:r>
              <a:rPr lang="en-US" sz="1750" dirty="0">
                <a:solidFill>
                  <a:srgbClr val="FFE5E5"/>
                </a:solidFill>
                <a:latin typeface="DM Sans" pitchFamily="34" charset="0"/>
                <a:ea typeface="DM Sans" pitchFamily="34" charset="-122"/>
                <a:cs typeface="DM Sans" pitchFamily="34" charset="-120"/>
              </a:rPr>
              <a:t>La propagación hacia atrás puede quedar atrapada en mínimos locales de la función de pérdida, impidiendo encontrar la solución óptima.</a:t>
            </a:r>
            <a:endParaRPr lang="en-US" sz="1750" dirty="0"/>
          </a:p>
        </p:txBody>
      </p:sp>
      <p:pic>
        <p:nvPicPr>
          <p:cNvPr id="11" name="Image 3" descr="preencoded.png"/>
          <p:cNvPicPr>
            <a:picLocks noChangeAspect="1"/>
          </p:cNvPicPr>
          <p:nvPr/>
        </p:nvPicPr>
        <p:blipFill>
          <a:blip r:embed="rId6"/>
          <a:stretch>
            <a:fillRect/>
          </a:stretch>
        </p:blipFill>
        <p:spPr>
          <a:xfrm>
            <a:off x="7481768" y="2897624"/>
            <a:ext cx="555427" cy="555427"/>
          </a:xfrm>
          <a:prstGeom prst="rect">
            <a:avLst/>
          </a:prstGeom>
        </p:spPr>
      </p:pic>
      <p:sp>
        <p:nvSpPr>
          <p:cNvPr id="12" name="Text 6"/>
          <p:cNvSpPr/>
          <p:nvPr/>
        </p:nvSpPr>
        <p:spPr>
          <a:xfrm>
            <a:off x="7481768" y="3675221"/>
            <a:ext cx="2527578" cy="1096566"/>
          </a:xfrm>
          <a:prstGeom prst="rect">
            <a:avLst/>
          </a:prstGeom>
          <a:noFill/>
          <a:ln/>
        </p:spPr>
        <p:txBody>
          <a:bodyPr wrap="square" rtlCol="0" anchor="t"/>
          <a:lstStyle/>
          <a:p>
            <a:pPr marL="0" indent="0" algn="l">
              <a:lnSpc>
                <a:spcPts val="2878"/>
              </a:lnSpc>
              <a:buNone/>
            </a:pPr>
            <a:r>
              <a:rPr lang="en-US" sz="2302" dirty="0">
                <a:solidFill>
                  <a:srgbClr val="FFE5E5"/>
                </a:solidFill>
                <a:latin typeface="Dela Gothic One" pitchFamily="34" charset="0"/>
                <a:ea typeface="Dela Gothic One" pitchFamily="34" charset="-122"/>
                <a:cs typeface="Dela Gothic One" pitchFamily="34" charset="-120"/>
              </a:rPr>
              <a:t>Falta de Interpretabilidad</a:t>
            </a:r>
            <a:endParaRPr lang="en-US" sz="2302" dirty="0"/>
          </a:p>
        </p:txBody>
      </p:sp>
      <p:sp>
        <p:nvSpPr>
          <p:cNvPr id="13" name="Text 7"/>
          <p:cNvSpPr/>
          <p:nvPr/>
        </p:nvSpPr>
        <p:spPr>
          <a:xfrm>
            <a:off x="7481768" y="4905018"/>
            <a:ext cx="2527578" cy="2332792"/>
          </a:xfrm>
          <a:prstGeom prst="rect">
            <a:avLst/>
          </a:prstGeom>
          <a:noFill/>
          <a:ln/>
        </p:spPr>
        <p:txBody>
          <a:bodyPr wrap="square" rtlCol="0" anchor="t"/>
          <a:lstStyle/>
          <a:p>
            <a:pPr marL="0" indent="0" algn="l">
              <a:lnSpc>
                <a:spcPts val="2624"/>
              </a:lnSpc>
              <a:buNone/>
            </a:pPr>
            <a:r>
              <a:rPr lang="en-US" sz="1750" dirty="0">
                <a:solidFill>
                  <a:srgbClr val="FFE5E5"/>
                </a:solidFill>
                <a:latin typeface="DM Sans" pitchFamily="34" charset="0"/>
                <a:ea typeface="DM Sans" pitchFamily="34" charset="-122"/>
                <a:cs typeface="DM Sans" pitchFamily="34" charset="-120"/>
              </a:rPr>
              <a:t>Los modelos entrenados con propagación hacia atrás tienden a ser cajas negras, lo que dificulta la interpretación de sus decisiones.</a:t>
            </a:r>
            <a:endParaRPr lang="en-US" sz="1750" dirty="0"/>
          </a:p>
        </p:txBody>
      </p:sp>
      <p:pic>
        <p:nvPicPr>
          <p:cNvPr id="14" name="Image 4" descr="preencoded.png"/>
          <p:cNvPicPr>
            <a:picLocks noChangeAspect="1"/>
          </p:cNvPicPr>
          <p:nvPr/>
        </p:nvPicPr>
        <p:blipFill>
          <a:blip r:embed="rId7"/>
          <a:stretch>
            <a:fillRect/>
          </a:stretch>
        </p:blipFill>
        <p:spPr>
          <a:xfrm>
            <a:off x="10342602" y="2897624"/>
            <a:ext cx="555427" cy="555427"/>
          </a:xfrm>
          <a:prstGeom prst="rect">
            <a:avLst/>
          </a:prstGeom>
        </p:spPr>
      </p:pic>
      <p:sp>
        <p:nvSpPr>
          <p:cNvPr id="15" name="Text 8"/>
          <p:cNvSpPr/>
          <p:nvPr/>
        </p:nvSpPr>
        <p:spPr>
          <a:xfrm>
            <a:off x="10342602" y="3675221"/>
            <a:ext cx="2527578" cy="731044"/>
          </a:xfrm>
          <a:prstGeom prst="rect">
            <a:avLst/>
          </a:prstGeom>
          <a:noFill/>
          <a:ln/>
        </p:spPr>
        <p:txBody>
          <a:bodyPr wrap="square" rtlCol="0" anchor="t"/>
          <a:lstStyle/>
          <a:p>
            <a:pPr marL="0" indent="0" algn="l">
              <a:lnSpc>
                <a:spcPts val="2878"/>
              </a:lnSpc>
              <a:buNone/>
            </a:pPr>
            <a:r>
              <a:rPr lang="en-US" sz="2302" dirty="0">
                <a:solidFill>
                  <a:srgbClr val="FFE5E5"/>
                </a:solidFill>
                <a:latin typeface="Dela Gothic One" pitchFamily="34" charset="0"/>
                <a:ea typeface="Dela Gothic One" pitchFamily="34" charset="-122"/>
                <a:cs typeface="Dela Gothic One" pitchFamily="34" charset="-120"/>
              </a:rPr>
              <a:t>Necesidad de Datos</a:t>
            </a:r>
            <a:endParaRPr lang="en-US" sz="2302" dirty="0"/>
          </a:p>
        </p:txBody>
      </p:sp>
      <p:sp>
        <p:nvSpPr>
          <p:cNvPr id="16" name="Text 9"/>
          <p:cNvSpPr/>
          <p:nvPr/>
        </p:nvSpPr>
        <p:spPr>
          <a:xfrm>
            <a:off x="10342602" y="4539496"/>
            <a:ext cx="2527578" cy="1999536"/>
          </a:xfrm>
          <a:prstGeom prst="rect">
            <a:avLst/>
          </a:prstGeom>
          <a:noFill/>
          <a:ln/>
        </p:spPr>
        <p:txBody>
          <a:bodyPr wrap="square" rtlCol="0" anchor="t"/>
          <a:lstStyle/>
          <a:p>
            <a:pPr marL="0" indent="0" algn="l">
              <a:lnSpc>
                <a:spcPts val="2624"/>
              </a:lnSpc>
              <a:buNone/>
            </a:pPr>
            <a:r>
              <a:rPr lang="en-US" sz="1750" dirty="0">
                <a:solidFill>
                  <a:srgbClr val="FFE5E5"/>
                </a:solidFill>
                <a:latin typeface="DM Sans" pitchFamily="34" charset="0"/>
                <a:ea typeface="DM Sans" pitchFamily="34" charset="-122"/>
                <a:cs typeface="DM Sans" pitchFamily="34" charset="-120"/>
              </a:rPr>
              <a:t>La propagación hacia atrás requiere grandes conjuntos de datos para entrenar modelos de alta calidad, lo que puede ser un desafío.</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txBody>
          <a:bodyPr/>
          <a:lstStyle/>
          <a:p>
            <a:endParaRPr lang="es-MX"/>
          </a:p>
        </p:txBody>
      </p:sp>
      <p:sp>
        <p:nvSpPr>
          <p:cNvPr id="4" name="Text 1"/>
          <p:cNvSpPr/>
          <p:nvPr/>
        </p:nvSpPr>
        <p:spPr>
          <a:xfrm>
            <a:off x="1760220" y="1257776"/>
            <a:ext cx="11109960" cy="1461611"/>
          </a:xfrm>
          <a:prstGeom prst="rect">
            <a:avLst/>
          </a:prstGeom>
          <a:noFill/>
          <a:ln/>
        </p:spPr>
        <p:txBody>
          <a:bodyPr wrap="square" rtlCol="0" anchor="t"/>
          <a:lstStyle/>
          <a:p>
            <a:pPr marL="0" indent="0">
              <a:lnSpc>
                <a:spcPts val="5755"/>
              </a:lnSpc>
              <a:buNone/>
            </a:pPr>
            <a:r>
              <a:rPr lang="en-US" sz="4604" dirty="0">
                <a:solidFill>
                  <a:srgbClr val="FAEBEB"/>
                </a:solidFill>
                <a:latin typeface="Dela Gothic One" pitchFamily="34" charset="0"/>
                <a:ea typeface="Dela Gothic One" pitchFamily="34" charset="-122"/>
                <a:cs typeface="Dela Gothic One" pitchFamily="34" charset="-120"/>
              </a:rPr>
              <a:t>Casos de uso de la propagación hacia atrás</a:t>
            </a:r>
            <a:endParaRPr lang="en-US" sz="4604" dirty="0"/>
          </a:p>
        </p:txBody>
      </p:sp>
      <p:sp>
        <p:nvSpPr>
          <p:cNvPr id="5" name="Shape 2"/>
          <p:cNvSpPr/>
          <p:nvPr/>
        </p:nvSpPr>
        <p:spPr>
          <a:xfrm>
            <a:off x="1760220" y="3163729"/>
            <a:ext cx="11109960" cy="3808095"/>
          </a:xfrm>
          <a:prstGeom prst="roundRect">
            <a:avLst>
              <a:gd name="adj" fmla="val 2626"/>
            </a:avLst>
          </a:prstGeom>
          <a:noFill/>
          <a:ln w="7620">
            <a:solidFill>
              <a:srgbClr val="FFFFFF">
                <a:alpha val="24000"/>
              </a:srgbClr>
            </a:solidFill>
            <a:prstDash val="solid"/>
          </a:ln>
        </p:spPr>
        <p:txBody>
          <a:bodyPr/>
          <a:lstStyle/>
          <a:p>
            <a:endParaRPr lang="es-MX"/>
          </a:p>
        </p:txBody>
      </p:sp>
      <p:sp>
        <p:nvSpPr>
          <p:cNvPr id="6" name="Shape 3"/>
          <p:cNvSpPr/>
          <p:nvPr/>
        </p:nvSpPr>
        <p:spPr>
          <a:xfrm>
            <a:off x="1767840" y="3171349"/>
            <a:ext cx="11094720" cy="948214"/>
          </a:xfrm>
          <a:prstGeom prst="rect">
            <a:avLst/>
          </a:prstGeom>
          <a:solidFill>
            <a:srgbClr val="FFFFFF">
              <a:alpha val="4000"/>
            </a:srgbClr>
          </a:solidFill>
          <a:ln/>
        </p:spPr>
        <p:txBody>
          <a:bodyPr/>
          <a:lstStyle/>
          <a:p>
            <a:endParaRPr lang="es-MX"/>
          </a:p>
        </p:txBody>
      </p:sp>
      <p:sp>
        <p:nvSpPr>
          <p:cNvPr id="7" name="Text 4"/>
          <p:cNvSpPr/>
          <p:nvPr/>
        </p:nvSpPr>
        <p:spPr>
          <a:xfrm>
            <a:off x="1990011" y="3312200"/>
            <a:ext cx="5099209" cy="333256"/>
          </a:xfrm>
          <a:prstGeom prst="rect">
            <a:avLst/>
          </a:prstGeom>
          <a:noFill/>
          <a:ln/>
        </p:spPr>
        <p:txBody>
          <a:bodyPr wrap="non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Visión por Computador</a:t>
            </a:r>
            <a:endParaRPr lang="en-US" sz="1750" dirty="0"/>
          </a:p>
        </p:txBody>
      </p:sp>
      <p:sp>
        <p:nvSpPr>
          <p:cNvPr id="8" name="Text 5"/>
          <p:cNvSpPr/>
          <p:nvPr/>
        </p:nvSpPr>
        <p:spPr>
          <a:xfrm>
            <a:off x="7541181" y="3312200"/>
            <a:ext cx="5099209" cy="666512"/>
          </a:xfrm>
          <a:prstGeom prst="rect">
            <a:avLst/>
          </a:prstGeom>
          <a:noFill/>
          <a:ln/>
        </p:spPr>
        <p:txBody>
          <a:bodyPr wrap="squar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Clasificación de imágenes, detección de objetos, segmentación semántica.</a:t>
            </a:r>
            <a:endParaRPr lang="en-US" sz="1750" dirty="0"/>
          </a:p>
        </p:txBody>
      </p:sp>
      <p:sp>
        <p:nvSpPr>
          <p:cNvPr id="9" name="Shape 6"/>
          <p:cNvSpPr/>
          <p:nvPr/>
        </p:nvSpPr>
        <p:spPr>
          <a:xfrm>
            <a:off x="1767840" y="4119563"/>
            <a:ext cx="11094720" cy="948214"/>
          </a:xfrm>
          <a:prstGeom prst="rect">
            <a:avLst/>
          </a:prstGeom>
          <a:solidFill>
            <a:srgbClr val="000000">
              <a:alpha val="4000"/>
            </a:srgbClr>
          </a:solidFill>
          <a:ln/>
        </p:spPr>
        <p:txBody>
          <a:bodyPr/>
          <a:lstStyle/>
          <a:p>
            <a:endParaRPr lang="es-MX"/>
          </a:p>
        </p:txBody>
      </p:sp>
      <p:sp>
        <p:nvSpPr>
          <p:cNvPr id="10" name="Text 7"/>
          <p:cNvSpPr/>
          <p:nvPr/>
        </p:nvSpPr>
        <p:spPr>
          <a:xfrm>
            <a:off x="1990011" y="4260413"/>
            <a:ext cx="5099209" cy="333256"/>
          </a:xfrm>
          <a:prstGeom prst="rect">
            <a:avLst/>
          </a:prstGeom>
          <a:noFill/>
          <a:ln/>
        </p:spPr>
        <p:txBody>
          <a:bodyPr wrap="non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Procesamiento de Lenguaje Natural</a:t>
            </a:r>
            <a:endParaRPr lang="en-US" sz="1750" dirty="0"/>
          </a:p>
        </p:txBody>
      </p:sp>
      <p:sp>
        <p:nvSpPr>
          <p:cNvPr id="11" name="Text 8"/>
          <p:cNvSpPr/>
          <p:nvPr/>
        </p:nvSpPr>
        <p:spPr>
          <a:xfrm>
            <a:off x="7541181" y="4260413"/>
            <a:ext cx="5099209" cy="666512"/>
          </a:xfrm>
          <a:prstGeom prst="rect">
            <a:avLst/>
          </a:prstGeom>
          <a:noFill/>
          <a:ln/>
        </p:spPr>
        <p:txBody>
          <a:bodyPr wrap="squar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Traducción automática, generación de texto, respuesta a preguntas.</a:t>
            </a:r>
            <a:endParaRPr lang="en-US" sz="1750" dirty="0"/>
          </a:p>
        </p:txBody>
      </p:sp>
      <p:sp>
        <p:nvSpPr>
          <p:cNvPr id="12" name="Shape 9"/>
          <p:cNvSpPr/>
          <p:nvPr/>
        </p:nvSpPr>
        <p:spPr>
          <a:xfrm>
            <a:off x="1767840" y="5067776"/>
            <a:ext cx="11094720" cy="948214"/>
          </a:xfrm>
          <a:prstGeom prst="rect">
            <a:avLst/>
          </a:prstGeom>
          <a:solidFill>
            <a:srgbClr val="FFFFFF">
              <a:alpha val="4000"/>
            </a:srgbClr>
          </a:solidFill>
          <a:ln/>
        </p:spPr>
        <p:txBody>
          <a:bodyPr/>
          <a:lstStyle/>
          <a:p>
            <a:endParaRPr lang="es-MX"/>
          </a:p>
        </p:txBody>
      </p:sp>
      <p:sp>
        <p:nvSpPr>
          <p:cNvPr id="13" name="Text 10"/>
          <p:cNvSpPr/>
          <p:nvPr/>
        </p:nvSpPr>
        <p:spPr>
          <a:xfrm>
            <a:off x="1990011" y="5208627"/>
            <a:ext cx="5099209" cy="333256"/>
          </a:xfrm>
          <a:prstGeom prst="rect">
            <a:avLst/>
          </a:prstGeom>
          <a:noFill/>
          <a:ln/>
        </p:spPr>
        <p:txBody>
          <a:bodyPr wrap="non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Sistemas de Recomendación</a:t>
            </a:r>
            <a:endParaRPr lang="en-US" sz="1750" dirty="0"/>
          </a:p>
        </p:txBody>
      </p:sp>
      <p:sp>
        <p:nvSpPr>
          <p:cNvPr id="14" name="Text 11"/>
          <p:cNvSpPr/>
          <p:nvPr/>
        </p:nvSpPr>
        <p:spPr>
          <a:xfrm>
            <a:off x="7541181" y="5208627"/>
            <a:ext cx="5099209" cy="666512"/>
          </a:xfrm>
          <a:prstGeom prst="rect">
            <a:avLst/>
          </a:prstGeom>
          <a:noFill/>
          <a:ln/>
        </p:spPr>
        <p:txBody>
          <a:bodyPr wrap="squar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Recomendación de productos, películas, música, noticias.</a:t>
            </a:r>
            <a:endParaRPr lang="en-US" sz="1750" dirty="0"/>
          </a:p>
        </p:txBody>
      </p:sp>
      <p:sp>
        <p:nvSpPr>
          <p:cNvPr id="15" name="Shape 12"/>
          <p:cNvSpPr/>
          <p:nvPr/>
        </p:nvSpPr>
        <p:spPr>
          <a:xfrm>
            <a:off x="1767840" y="6015990"/>
            <a:ext cx="11094720" cy="948214"/>
          </a:xfrm>
          <a:prstGeom prst="rect">
            <a:avLst/>
          </a:prstGeom>
          <a:solidFill>
            <a:srgbClr val="000000">
              <a:alpha val="4000"/>
            </a:srgbClr>
          </a:solidFill>
          <a:ln/>
        </p:spPr>
        <p:txBody>
          <a:bodyPr/>
          <a:lstStyle/>
          <a:p>
            <a:endParaRPr lang="es-MX"/>
          </a:p>
        </p:txBody>
      </p:sp>
      <p:sp>
        <p:nvSpPr>
          <p:cNvPr id="16" name="Text 13"/>
          <p:cNvSpPr/>
          <p:nvPr/>
        </p:nvSpPr>
        <p:spPr>
          <a:xfrm>
            <a:off x="1990011" y="6156841"/>
            <a:ext cx="5099209" cy="333256"/>
          </a:xfrm>
          <a:prstGeom prst="rect">
            <a:avLst/>
          </a:prstGeom>
          <a:noFill/>
          <a:ln/>
        </p:spPr>
        <p:txBody>
          <a:bodyPr wrap="non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Robótica y Control</a:t>
            </a:r>
            <a:endParaRPr lang="en-US" sz="1750" dirty="0"/>
          </a:p>
        </p:txBody>
      </p:sp>
      <p:sp>
        <p:nvSpPr>
          <p:cNvPr id="17" name="Text 14"/>
          <p:cNvSpPr/>
          <p:nvPr/>
        </p:nvSpPr>
        <p:spPr>
          <a:xfrm>
            <a:off x="7541181" y="6156841"/>
            <a:ext cx="5099209" cy="666512"/>
          </a:xfrm>
          <a:prstGeom prst="rect">
            <a:avLst/>
          </a:prstGeom>
          <a:noFill/>
          <a:ln/>
        </p:spPr>
        <p:txBody>
          <a:bodyPr wrap="square" rtlCol="0" anchor="t"/>
          <a:lstStyle/>
          <a:p>
            <a:pPr marL="0" indent="0">
              <a:lnSpc>
                <a:spcPts val="2624"/>
              </a:lnSpc>
              <a:buNone/>
            </a:pPr>
            <a:r>
              <a:rPr lang="en-US" sz="1750" dirty="0">
                <a:solidFill>
                  <a:srgbClr val="FFE5E5"/>
                </a:solidFill>
                <a:latin typeface="DM Sans" pitchFamily="34" charset="0"/>
                <a:ea typeface="DM Sans" pitchFamily="34" charset="-122"/>
                <a:cs typeface="DM Sans" pitchFamily="34" charset="-120"/>
              </a:rPr>
              <a:t>Control de movimiento, navegación autónoma, planificación de trayectorias.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txBody>
          <a:bodyPr/>
          <a:lstStyle/>
          <a:p>
            <a:endParaRPr lang="es-MX"/>
          </a:p>
        </p:txBody>
      </p:sp>
      <p:pic>
        <p:nvPicPr>
          <p:cNvPr id="4" name="Image 1" descr="preencoded.png"/>
          <p:cNvPicPr>
            <a:picLocks noChangeAspect="1"/>
          </p:cNvPicPr>
          <p:nvPr/>
        </p:nvPicPr>
        <p:blipFill>
          <a:blip r:embed="rId4"/>
          <a:stretch>
            <a:fillRect/>
          </a:stretch>
        </p:blipFill>
        <p:spPr>
          <a:xfrm>
            <a:off x="0" y="0"/>
            <a:ext cx="14630400" cy="2096214"/>
          </a:xfrm>
          <a:prstGeom prst="rect">
            <a:avLst/>
          </a:prstGeom>
        </p:spPr>
      </p:pic>
      <p:sp>
        <p:nvSpPr>
          <p:cNvPr id="5" name="Text 1"/>
          <p:cNvSpPr/>
          <p:nvPr/>
        </p:nvSpPr>
        <p:spPr>
          <a:xfrm>
            <a:off x="3122771" y="2558534"/>
            <a:ext cx="5805964" cy="551617"/>
          </a:xfrm>
          <a:prstGeom prst="rect">
            <a:avLst/>
          </a:prstGeom>
          <a:noFill/>
          <a:ln/>
        </p:spPr>
        <p:txBody>
          <a:bodyPr wrap="none" rtlCol="0" anchor="t"/>
          <a:lstStyle/>
          <a:p>
            <a:pPr marL="0" indent="0">
              <a:lnSpc>
                <a:spcPts val="4344"/>
              </a:lnSpc>
              <a:buNone/>
            </a:pPr>
            <a:r>
              <a:rPr lang="en-US" sz="3475" dirty="0">
                <a:solidFill>
                  <a:srgbClr val="FAEBEB"/>
                </a:solidFill>
                <a:latin typeface="Dela Gothic One" pitchFamily="34" charset="0"/>
                <a:ea typeface="Dela Gothic One" pitchFamily="34" charset="-122"/>
                <a:cs typeface="Dela Gothic One" pitchFamily="34" charset="-120"/>
              </a:rPr>
              <a:t>Conclusión y Resumen</a:t>
            </a:r>
            <a:endParaRPr lang="en-US" sz="3475" dirty="0"/>
          </a:p>
        </p:txBody>
      </p:sp>
      <p:sp>
        <p:nvSpPr>
          <p:cNvPr id="6" name="Shape 2"/>
          <p:cNvSpPr/>
          <p:nvPr/>
        </p:nvSpPr>
        <p:spPr>
          <a:xfrm>
            <a:off x="7298531" y="3361611"/>
            <a:ext cx="33457" cy="4405551"/>
          </a:xfrm>
          <a:prstGeom prst="roundRect">
            <a:avLst>
              <a:gd name="adj" fmla="val 225555"/>
            </a:avLst>
          </a:prstGeom>
          <a:solidFill>
            <a:srgbClr val="8D2424"/>
          </a:solidFill>
          <a:ln/>
        </p:spPr>
        <p:txBody>
          <a:bodyPr/>
          <a:lstStyle/>
          <a:p>
            <a:endParaRPr lang="es-MX"/>
          </a:p>
        </p:txBody>
      </p:sp>
      <p:sp>
        <p:nvSpPr>
          <p:cNvPr id="7" name="Shape 3"/>
          <p:cNvSpPr/>
          <p:nvPr/>
        </p:nvSpPr>
        <p:spPr>
          <a:xfrm>
            <a:off x="6539686" y="3722072"/>
            <a:ext cx="586859" cy="33457"/>
          </a:xfrm>
          <a:prstGeom prst="roundRect">
            <a:avLst>
              <a:gd name="adj" fmla="val 225555"/>
            </a:avLst>
          </a:prstGeom>
          <a:solidFill>
            <a:srgbClr val="8D2424"/>
          </a:solidFill>
          <a:ln/>
        </p:spPr>
        <p:txBody>
          <a:bodyPr/>
          <a:lstStyle/>
          <a:p>
            <a:endParaRPr lang="es-MX"/>
          </a:p>
        </p:txBody>
      </p:sp>
      <p:sp>
        <p:nvSpPr>
          <p:cNvPr id="8" name="Shape 4"/>
          <p:cNvSpPr/>
          <p:nvPr/>
        </p:nvSpPr>
        <p:spPr>
          <a:xfrm>
            <a:off x="7126545" y="3550206"/>
            <a:ext cx="377309" cy="377309"/>
          </a:xfrm>
          <a:prstGeom prst="roundRect">
            <a:avLst>
              <a:gd name="adj" fmla="val 20001"/>
            </a:avLst>
          </a:prstGeom>
          <a:solidFill>
            <a:srgbClr val="740B0B"/>
          </a:solidFill>
          <a:ln w="7620">
            <a:solidFill>
              <a:srgbClr val="8D2424"/>
            </a:solidFill>
            <a:prstDash val="solid"/>
          </a:ln>
        </p:spPr>
        <p:txBody>
          <a:bodyPr/>
          <a:lstStyle/>
          <a:p>
            <a:endParaRPr lang="es-MX"/>
          </a:p>
        </p:txBody>
      </p:sp>
      <p:sp>
        <p:nvSpPr>
          <p:cNvPr id="9" name="Text 5"/>
          <p:cNvSpPr/>
          <p:nvPr/>
        </p:nvSpPr>
        <p:spPr>
          <a:xfrm>
            <a:off x="7237274" y="3606403"/>
            <a:ext cx="155734" cy="264795"/>
          </a:xfrm>
          <a:prstGeom prst="rect">
            <a:avLst/>
          </a:prstGeom>
          <a:noFill/>
          <a:ln/>
        </p:spPr>
        <p:txBody>
          <a:bodyPr wrap="none" rtlCol="0" anchor="t"/>
          <a:lstStyle/>
          <a:p>
            <a:pPr marL="0" indent="0" algn="ctr">
              <a:lnSpc>
                <a:spcPts val="2085"/>
              </a:lnSpc>
              <a:buNone/>
            </a:pPr>
            <a:r>
              <a:rPr lang="en-US" sz="2085" dirty="0">
                <a:solidFill>
                  <a:srgbClr val="FFE5E5"/>
                </a:solidFill>
                <a:latin typeface="Dela Gothic One" pitchFamily="34" charset="0"/>
                <a:ea typeface="Dela Gothic One" pitchFamily="34" charset="-122"/>
                <a:cs typeface="Dela Gothic One" pitchFamily="34" charset="-120"/>
              </a:rPr>
              <a:t>1</a:t>
            </a:r>
            <a:endParaRPr lang="en-US" sz="2085" dirty="0"/>
          </a:p>
        </p:txBody>
      </p:sp>
      <p:sp>
        <p:nvSpPr>
          <p:cNvPr id="10" name="Text 6"/>
          <p:cNvSpPr/>
          <p:nvPr/>
        </p:nvSpPr>
        <p:spPr>
          <a:xfrm>
            <a:off x="3122771" y="3529251"/>
            <a:ext cx="3270171" cy="827246"/>
          </a:xfrm>
          <a:prstGeom prst="rect">
            <a:avLst/>
          </a:prstGeom>
          <a:noFill/>
          <a:ln/>
        </p:spPr>
        <p:txBody>
          <a:bodyPr wrap="square" rtlCol="0" anchor="t"/>
          <a:lstStyle/>
          <a:p>
            <a:pPr marL="0" indent="0" algn="r">
              <a:lnSpc>
                <a:spcPts val="2172"/>
              </a:lnSpc>
              <a:buNone/>
            </a:pPr>
            <a:r>
              <a:rPr lang="en-US" sz="1737" dirty="0">
                <a:solidFill>
                  <a:srgbClr val="FFE5E5"/>
                </a:solidFill>
                <a:latin typeface="Dela Gothic One" pitchFamily="34" charset="0"/>
                <a:ea typeface="Dela Gothic One" pitchFamily="34" charset="-122"/>
                <a:cs typeface="Dela Gothic One" pitchFamily="34" charset="-120"/>
              </a:rPr>
              <a:t>Fundamentos de la Propagación Hacia Atrás</a:t>
            </a:r>
            <a:endParaRPr lang="en-US" sz="1737" dirty="0"/>
          </a:p>
        </p:txBody>
      </p:sp>
      <p:sp>
        <p:nvSpPr>
          <p:cNvPr id="11" name="Text 7"/>
          <p:cNvSpPr/>
          <p:nvPr/>
        </p:nvSpPr>
        <p:spPr>
          <a:xfrm>
            <a:off x="3122771" y="4457105"/>
            <a:ext cx="3270171" cy="1005840"/>
          </a:xfrm>
          <a:prstGeom prst="rect">
            <a:avLst/>
          </a:prstGeom>
          <a:noFill/>
          <a:ln/>
        </p:spPr>
        <p:txBody>
          <a:bodyPr wrap="square" rtlCol="0" anchor="t"/>
          <a:lstStyle/>
          <a:p>
            <a:pPr marL="0" indent="0" algn="r">
              <a:lnSpc>
                <a:spcPts val="1981"/>
              </a:lnSpc>
              <a:buNone/>
            </a:pPr>
            <a:r>
              <a:rPr lang="en-US" sz="1320" dirty="0">
                <a:solidFill>
                  <a:srgbClr val="FFE5E5"/>
                </a:solidFill>
                <a:latin typeface="DM Sans" pitchFamily="34" charset="0"/>
                <a:ea typeface="DM Sans" pitchFamily="34" charset="-122"/>
                <a:cs typeface="DM Sans" pitchFamily="34" charset="-120"/>
              </a:rPr>
              <a:t>La propagación hacia atrás es una técnica clave en el aprendizaje profundo, que permite ajustar los pesos de las redes neuronales de manera eficiente.</a:t>
            </a:r>
            <a:endParaRPr lang="en-US" sz="1320" dirty="0"/>
          </a:p>
        </p:txBody>
      </p:sp>
      <p:sp>
        <p:nvSpPr>
          <p:cNvPr id="12" name="Shape 8"/>
          <p:cNvSpPr/>
          <p:nvPr/>
        </p:nvSpPr>
        <p:spPr>
          <a:xfrm>
            <a:off x="7503855" y="4560391"/>
            <a:ext cx="586859" cy="33457"/>
          </a:xfrm>
          <a:prstGeom prst="roundRect">
            <a:avLst>
              <a:gd name="adj" fmla="val 225555"/>
            </a:avLst>
          </a:prstGeom>
          <a:solidFill>
            <a:srgbClr val="8D2424"/>
          </a:solidFill>
          <a:ln/>
        </p:spPr>
        <p:txBody>
          <a:bodyPr/>
          <a:lstStyle/>
          <a:p>
            <a:endParaRPr lang="es-MX"/>
          </a:p>
        </p:txBody>
      </p:sp>
      <p:sp>
        <p:nvSpPr>
          <p:cNvPr id="13" name="Shape 9"/>
          <p:cNvSpPr/>
          <p:nvPr/>
        </p:nvSpPr>
        <p:spPr>
          <a:xfrm>
            <a:off x="7126545" y="4388525"/>
            <a:ext cx="377309" cy="377309"/>
          </a:xfrm>
          <a:prstGeom prst="roundRect">
            <a:avLst>
              <a:gd name="adj" fmla="val 20001"/>
            </a:avLst>
          </a:prstGeom>
          <a:solidFill>
            <a:srgbClr val="740B0B"/>
          </a:solidFill>
          <a:ln w="7620">
            <a:solidFill>
              <a:srgbClr val="8D2424"/>
            </a:solidFill>
            <a:prstDash val="solid"/>
          </a:ln>
        </p:spPr>
        <p:txBody>
          <a:bodyPr/>
          <a:lstStyle/>
          <a:p>
            <a:endParaRPr lang="es-MX"/>
          </a:p>
        </p:txBody>
      </p:sp>
      <p:sp>
        <p:nvSpPr>
          <p:cNvPr id="14" name="Text 10"/>
          <p:cNvSpPr/>
          <p:nvPr/>
        </p:nvSpPr>
        <p:spPr>
          <a:xfrm>
            <a:off x="7204650" y="4444722"/>
            <a:ext cx="221099" cy="264795"/>
          </a:xfrm>
          <a:prstGeom prst="rect">
            <a:avLst/>
          </a:prstGeom>
          <a:noFill/>
          <a:ln/>
        </p:spPr>
        <p:txBody>
          <a:bodyPr wrap="none" rtlCol="0" anchor="t"/>
          <a:lstStyle/>
          <a:p>
            <a:pPr marL="0" indent="0" algn="ctr">
              <a:lnSpc>
                <a:spcPts val="2085"/>
              </a:lnSpc>
              <a:buNone/>
            </a:pPr>
            <a:r>
              <a:rPr lang="en-US" sz="2085" dirty="0">
                <a:solidFill>
                  <a:srgbClr val="FFE5E5"/>
                </a:solidFill>
                <a:latin typeface="Dela Gothic One" pitchFamily="34" charset="0"/>
                <a:ea typeface="Dela Gothic One" pitchFamily="34" charset="-122"/>
                <a:cs typeface="Dela Gothic One" pitchFamily="34" charset="-120"/>
              </a:rPr>
              <a:t>2</a:t>
            </a:r>
            <a:endParaRPr lang="en-US" sz="2085" dirty="0"/>
          </a:p>
        </p:txBody>
      </p:sp>
      <p:sp>
        <p:nvSpPr>
          <p:cNvPr id="15" name="Text 11"/>
          <p:cNvSpPr/>
          <p:nvPr/>
        </p:nvSpPr>
        <p:spPr>
          <a:xfrm>
            <a:off x="8237458" y="4367570"/>
            <a:ext cx="3208139" cy="275749"/>
          </a:xfrm>
          <a:prstGeom prst="rect">
            <a:avLst/>
          </a:prstGeom>
          <a:noFill/>
          <a:ln/>
        </p:spPr>
        <p:txBody>
          <a:bodyPr wrap="none" rtlCol="0" anchor="t"/>
          <a:lstStyle/>
          <a:p>
            <a:pPr marL="0" indent="0" algn="l">
              <a:lnSpc>
                <a:spcPts val="2172"/>
              </a:lnSpc>
              <a:buNone/>
            </a:pPr>
            <a:r>
              <a:rPr lang="en-US" sz="1737" dirty="0">
                <a:solidFill>
                  <a:srgbClr val="FFE5E5"/>
                </a:solidFill>
                <a:latin typeface="Dela Gothic One" pitchFamily="34" charset="0"/>
                <a:ea typeface="Dela Gothic One" pitchFamily="34" charset="-122"/>
                <a:cs typeface="Dela Gothic One" pitchFamily="34" charset="-120"/>
              </a:rPr>
              <a:t>Aplicaciones Relevantes</a:t>
            </a:r>
            <a:endParaRPr lang="en-US" sz="1737" dirty="0"/>
          </a:p>
        </p:txBody>
      </p:sp>
      <p:sp>
        <p:nvSpPr>
          <p:cNvPr id="16" name="Text 12"/>
          <p:cNvSpPr/>
          <p:nvPr/>
        </p:nvSpPr>
        <p:spPr>
          <a:xfrm>
            <a:off x="8237458" y="4743926"/>
            <a:ext cx="3270171" cy="1005840"/>
          </a:xfrm>
          <a:prstGeom prst="rect">
            <a:avLst/>
          </a:prstGeom>
          <a:noFill/>
          <a:ln/>
        </p:spPr>
        <p:txBody>
          <a:bodyPr wrap="square" rtlCol="0" anchor="t"/>
          <a:lstStyle/>
          <a:p>
            <a:pPr marL="0" indent="0" algn="l">
              <a:lnSpc>
                <a:spcPts val="1981"/>
              </a:lnSpc>
              <a:buNone/>
            </a:pPr>
            <a:r>
              <a:rPr lang="en-US" sz="1320" dirty="0">
                <a:solidFill>
                  <a:srgbClr val="FFE5E5"/>
                </a:solidFill>
                <a:latin typeface="DM Sans" pitchFamily="34" charset="0"/>
                <a:ea typeface="DM Sans" pitchFamily="34" charset="-122"/>
                <a:cs typeface="DM Sans" pitchFamily="34" charset="-120"/>
              </a:rPr>
              <a:t>Esta técnica se utiliza en una amplia variedad de aplicaciones, como visión por computador, procesamiento de lenguaje natural y sistemas de recomendación.</a:t>
            </a:r>
            <a:endParaRPr lang="en-US" sz="1320" dirty="0"/>
          </a:p>
        </p:txBody>
      </p:sp>
      <p:sp>
        <p:nvSpPr>
          <p:cNvPr id="17" name="Shape 13"/>
          <p:cNvSpPr/>
          <p:nvPr/>
        </p:nvSpPr>
        <p:spPr>
          <a:xfrm>
            <a:off x="6539686" y="6158686"/>
            <a:ext cx="586859" cy="33457"/>
          </a:xfrm>
          <a:prstGeom prst="roundRect">
            <a:avLst>
              <a:gd name="adj" fmla="val 225555"/>
            </a:avLst>
          </a:prstGeom>
          <a:solidFill>
            <a:srgbClr val="8D2424"/>
          </a:solidFill>
          <a:ln/>
        </p:spPr>
        <p:txBody>
          <a:bodyPr/>
          <a:lstStyle/>
          <a:p>
            <a:endParaRPr lang="es-MX"/>
          </a:p>
        </p:txBody>
      </p:sp>
      <p:sp>
        <p:nvSpPr>
          <p:cNvPr id="18" name="Shape 14"/>
          <p:cNvSpPr/>
          <p:nvPr/>
        </p:nvSpPr>
        <p:spPr>
          <a:xfrm>
            <a:off x="7126545" y="5986820"/>
            <a:ext cx="377309" cy="377309"/>
          </a:xfrm>
          <a:prstGeom prst="roundRect">
            <a:avLst>
              <a:gd name="adj" fmla="val 20001"/>
            </a:avLst>
          </a:prstGeom>
          <a:solidFill>
            <a:srgbClr val="740B0B"/>
          </a:solidFill>
          <a:ln w="7620">
            <a:solidFill>
              <a:srgbClr val="8D2424"/>
            </a:solidFill>
            <a:prstDash val="solid"/>
          </a:ln>
        </p:spPr>
        <p:txBody>
          <a:bodyPr/>
          <a:lstStyle/>
          <a:p>
            <a:endParaRPr lang="es-MX"/>
          </a:p>
        </p:txBody>
      </p:sp>
      <p:sp>
        <p:nvSpPr>
          <p:cNvPr id="19" name="Text 15"/>
          <p:cNvSpPr/>
          <p:nvPr/>
        </p:nvSpPr>
        <p:spPr>
          <a:xfrm>
            <a:off x="7198578" y="6043017"/>
            <a:ext cx="233243" cy="264795"/>
          </a:xfrm>
          <a:prstGeom prst="rect">
            <a:avLst/>
          </a:prstGeom>
          <a:noFill/>
          <a:ln/>
        </p:spPr>
        <p:txBody>
          <a:bodyPr wrap="none" rtlCol="0" anchor="t"/>
          <a:lstStyle/>
          <a:p>
            <a:pPr marL="0" indent="0" algn="ctr">
              <a:lnSpc>
                <a:spcPts val="2085"/>
              </a:lnSpc>
              <a:buNone/>
            </a:pPr>
            <a:r>
              <a:rPr lang="en-US" sz="2085" dirty="0">
                <a:solidFill>
                  <a:srgbClr val="FFE5E5"/>
                </a:solidFill>
                <a:latin typeface="Dela Gothic One" pitchFamily="34" charset="0"/>
                <a:ea typeface="Dela Gothic One" pitchFamily="34" charset="-122"/>
                <a:cs typeface="Dela Gothic One" pitchFamily="34" charset="-120"/>
              </a:rPr>
              <a:t>3</a:t>
            </a:r>
            <a:endParaRPr lang="en-US" sz="2085" dirty="0"/>
          </a:p>
        </p:txBody>
      </p:sp>
      <p:sp>
        <p:nvSpPr>
          <p:cNvPr id="20" name="Text 16"/>
          <p:cNvSpPr/>
          <p:nvPr/>
        </p:nvSpPr>
        <p:spPr>
          <a:xfrm>
            <a:off x="3823811" y="5965865"/>
            <a:ext cx="2569131" cy="275749"/>
          </a:xfrm>
          <a:prstGeom prst="rect">
            <a:avLst/>
          </a:prstGeom>
          <a:noFill/>
          <a:ln/>
        </p:spPr>
        <p:txBody>
          <a:bodyPr wrap="none" rtlCol="0" anchor="t"/>
          <a:lstStyle/>
          <a:p>
            <a:pPr marL="0" indent="0" algn="r">
              <a:lnSpc>
                <a:spcPts val="2172"/>
              </a:lnSpc>
              <a:buNone/>
            </a:pPr>
            <a:r>
              <a:rPr lang="en-US" sz="1737" dirty="0">
                <a:solidFill>
                  <a:srgbClr val="FFE5E5"/>
                </a:solidFill>
                <a:latin typeface="Dela Gothic One" pitchFamily="34" charset="0"/>
                <a:ea typeface="Dela Gothic One" pitchFamily="34" charset="-122"/>
                <a:cs typeface="Dela Gothic One" pitchFamily="34" charset="-120"/>
              </a:rPr>
              <a:t>Ventajas y Desafíos</a:t>
            </a:r>
            <a:endParaRPr lang="en-US" sz="1737" dirty="0"/>
          </a:p>
        </p:txBody>
      </p:sp>
      <p:sp>
        <p:nvSpPr>
          <p:cNvPr id="21" name="Text 17"/>
          <p:cNvSpPr/>
          <p:nvPr/>
        </p:nvSpPr>
        <p:spPr>
          <a:xfrm>
            <a:off x="3122771" y="6342221"/>
            <a:ext cx="3270171" cy="1257300"/>
          </a:xfrm>
          <a:prstGeom prst="rect">
            <a:avLst/>
          </a:prstGeom>
          <a:noFill/>
          <a:ln/>
        </p:spPr>
        <p:txBody>
          <a:bodyPr wrap="square" rtlCol="0" anchor="t"/>
          <a:lstStyle/>
          <a:p>
            <a:pPr marL="0" indent="0" algn="r">
              <a:lnSpc>
                <a:spcPts val="1981"/>
              </a:lnSpc>
              <a:buNone/>
            </a:pPr>
            <a:r>
              <a:rPr lang="en-US" sz="1320" dirty="0">
                <a:solidFill>
                  <a:srgbClr val="FFE5E5"/>
                </a:solidFill>
                <a:latin typeface="DM Sans" pitchFamily="34" charset="0"/>
                <a:ea typeface="DM Sans" pitchFamily="34" charset="-122"/>
                <a:cs typeface="DM Sans" pitchFamily="34" charset="-120"/>
              </a:rPr>
              <a:t>Si bien la propagación hacia atrás ofrece ventajas como eficiencia computacional y precisión, también presenta desafíos como los gradientes vanecentes y la falta de interpretabilidad.</a:t>
            </a:r>
            <a:endParaRPr lang="en-US" sz="132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705</Words>
  <Application>Microsoft Office PowerPoint</Application>
  <PresentationFormat>Personalizado</PresentationFormat>
  <Paragraphs>74</Paragraphs>
  <Slides>8</Slides>
  <Notes>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Dela Gothic One</vt:lpstr>
      <vt:lpstr>DM Sans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Luis Miguel Torres Abonce</cp:lastModifiedBy>
  <cp:revision>3</cp:revision>
  <dcterms:created xsi:type="dcterms:W3CDTF">2024-06-18T18:59:30Z</dcterms:created>
  <dcterms:modified xsi:type="dcterms:W3CDTF">2024-06-18T19:05:08Z</dcterms:modified>
</cp:coreProperties>
</file>