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jpeg" ContentType="image/jpe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Consolas"/>
              </a:rPr>
              <a:t>Haga clic para modificar el estilo de título del patrón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66E6AB5-CB71-4C75-8845-3207930D910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11/5/18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9C5C007-8DF7-4144-B396-6357170226B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" name="Imagen 7" descr=""/>
          <p:cNvPicPr/>
          <p:nvPr/>
        </p:nvPicPr>
        <p:blipFill>
          <a:blip r:embed="rId3"/>
          <a:stretch/>
        </p:blipFill>
        <p:spPr>
          <a:xfrm>
            <a:off x="9311040" y="130320"/>
            <a:ext cx="2879640" cy="1627920"/>
          </a:xfrm>
          <a:prstGeom prst="rect">
            <a:avLst/>
          </a:prstGeom>
          <a:ln>
            <a:noFill/>
          </a:ln>
        </p:spPr>
      </p:pic>
      <p:pic>
        <p:nvPicPr>
          <p:cNvPr id="5" name="Imagen 8" descr=""/>
          <p:cNvPicPr/>
          <p:nvPr/>
        </p:nvPicPr>
        <p:blipFill>
          <a:blip r:embed="rId4"/>
          <a:stretch/>
        </p:blipFill>
        <p:spPr>
          <a:xfrm>
            <a:off x="185400" y="130320"/>
            <a:ext cx="1632960" cy="1799640"/>
          </a:xfrm>
          <a:prstGeom prst="rect">
            <a:avLst/>
          </a:prstGeom>
          <a:ln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onsolas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onsolas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Consolas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onsolas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Consolas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onsolas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Consolas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nsolas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onsolas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nsolas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onsolas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nsolas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onsola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Consolas"/>
              </a:rPr>
              <a:t>Haga clic para modificar el estilo de título del patrón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120000"/>
              <a:buFont typeface="Consolas"/>
              <a:buChar char="#"/>
            </a:pPr>
            <a:r>
              <a:rPr b="0" lang="en-US" sz="2800" spc="-1" strike="noStrike">
                <a:solidFill>
                  <a:srgbClr val="ffffff"/>
                </a:solidFill>
                <a:latin typeface="Consolas"/>
              </a:rPr>
              <a:t>Editar el estilo de texto del patrón</a:t>
            </a:r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SzPct val="120000"/>
              <a:buFont typeface="Consolas"/>
              <a:buChar char="#"/>
            </a:pPr>
            <a:r>
              <a:rPr b="0" lang="en-US" sz="2400" spc="-1" strike="noStrike">
                <a:solidFill>
                  <a:srgbClr val="ffffff"/>
                </a:solidFill>
                <a:latin typeface="Consolas"/>
              </a:rPr>
              <a:t>Segundo nivel</a:t>
            </a:r>
            <a:endParaRPr b="0" lang="en-US" sz="2400" spc="-1" strike="noStrike">
              <a:solidFill>
                <a:srgbClr val="ffffff"/>
              </a:solidFill>
              <a:latin typeface="Consola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SzPct val="120000"/>
              <a:buFont typeface="Consolas"/>
              <a:buChar char="#"/>
            </a:pPr>
            <a:r>
              <a:rPr b="0" lang="en-US" sz="2000" spc="-1" strike="noStrike">
                <a:solidFill>
                  <a:srgbClr val="ffffff"/>
                </a:solidFill>
                <a:latin typeface="Consolas"/>
              </a:rPr>
              <a:t>Tercer nivel</a:t>
            </a:r>
            <a:endParaRPr b="0" lang="en-US" sz="2000" spc="-1" strike="noStrike">
              <a:solidFill>
                <a:srgbClr val="ffffff"/>
              </a:solidFill>
              <a:latin typeface="Consolas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SzPct val="120000"/>
              <a:buFont typeface="Consolas"/>
              <a:buChar char="#"/>
            </a:pPr>
            <a:r>
              <a:rPr b="0" lang="en-US" sz="1800" spc="-1" strike="noStrike">
                <a:solidFill>
                  <a:srgbClr val="ffffff"/>
                </a:solidFill>
                <a:latin typeface="Consolas"/>
              </a:rPr>
              <a:t>Cuarto nivel</a:t>
            </a:r>
            <a:endParaRPr b="0" lang="en-US" sz="1800" spc="-1" strike="noStrike">
              <a:solidFill>
                <a:srgbClr val="ffffff"/>
              </a:solidFill>
              <a:latin typeface="Consolas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SzPct val="120000"/>
              <a:buFont typeface="Consolas"/>
              <a:buChar char="#"/>
            </a:pPr>
            <a:r>
              <a:rPr b="0" lang="en-US" sz="1800" spc="-1" strike="noStrike">
                <a:solidFill>
                  <a:srgbClr val="ffffff"/>
                </a:solidFill>
                <a:latin typeface="Consolas"/>
              </a:rPr>
              <a:t>Quinto nivel</a:t>
            </a:r>
            <a:endParaRPr b="0" lang="en-US" sz="1800" spc="-1" strike="noStrike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EA08C0E-5A39-46B4-B0EE-EAE68FDE1FE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11/5/18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A9A3DDE-B1C8-4592-B27F-4AF89F72E1A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en-US" sz="8000" spc="-1" strike="noStrike">
                <a:solidFill>
                  <a:srgbClr val="ffffff"/>
                </a:solidFill>
                <a:latin typeface="Consolas"/>
              </a:rPr>
              <a:t>E</a:t>
            </a:r>
            <a:r>
              <a:rPr b="1" lang="en-US" sz="8000" spc="-1" strike="noStrike">
                <a:solidFill>
                  <a:srgbClr val="ffffff"/>
                </a:solidFill>
                <a:latin typeface="Consolas"/>
              </a:rPr>
              <a:t>V</a:t>
            </a:r>
            <a:r>
              <a:rPr b="1" lang="en-US" sz="8000" spc="-1" strike="noStrike">
                <a:solidFill>
                  <a:srgbClr val="ffffff"/>
                </a:solidFill>
                <a:latin typeface="Consolas"/>
              </a:rPr>
              <a:t>A</a:t>
            </a:r>
            <a:r>
              <a:rPr b="1" lang="en-US" sz="8000" spc="-1" strike="noStrike">
                <a:solidFill>
                  <a:srgbClr val="ffffff"/>
                </a:solidFill>
                <a:latin typeface="Consolas"/>
              </a:rPr>
              <a:t>L</a:t>
            </a:r>
            <a:r>
              <a:rPr b="1" lang="en-US" sz="8000" spc="-1" strike="noStrike">
                <a:solidFill>
                  <a:srgbClr val="ffffff"/>
                </a:solidFill>
                <a:latin typeface="Consolas"/>
              </a:rPr>
              <a:t>U</a:t>
            </a:r>
            <a:r>
              <a:rPr b="1" lang="en-US" sz="8000" spc="-1" strike="noStrike">
                <a:solidFill>
                  <a:srgbClr val="ffffff"/>
                </a:solidFill>
                <a:latin typeface="Consolas"/>
              </a:rPr>
              <a:t>A</a:t>
            </a:r>
            <a:r>
              <a:rPr b="1" lang="en-US" sz="8000" spc="-1" strike="noStrike">
                <a:solidFill>
                  <a:srgbClr val="ffffff"/>
                </a:solidFill>
                <a:latin typeface="Consolas"/>
              </a:rPr>
              <a:t>D</a:t>
            </a:r>
            <a:r>
              <a:rPr b="1" lang="en-US" sz="8000" spc="-1" strike="noStrike">
                <a:solidFill>
                  <a:srgbClr val="ffffff"/>
                </a:solidFill>
                <a:latin typeface="Consolas"/>
              </a:rPr>
              <a:t>O</a:t>
            </a:r>
            <a:r>
              <a:rPr b="1" lang="en-US" sz="8000" spc="-1" strike="noStrike">
                <a:solidFill>
                  <a:srgbClr val="ffffff"/>
                </a:solidFill>
                <a:latin typeface="Consolas"/>
              </a:rPr>
              <a:t>R </a:t>
            </a:r>
            <a:r>
              <a:rPr b="1" lang="en-US" sz="8000" spc="-1" strike="noStrike">
                <a:solidFill>
                  <a:srgbClr val="ffffff"/>
                </a:solidFill>
                <a:latin typeface="Consolas"/>
              </a:rPr>
              <a:t>D</a:t>
            </a:r>
            <a:r>
              <a:rPr b="1" lang="en-US" sz="8000" spc="-1" strike="noStrike">
                <a:solidFill>
                  <a:srgbClr val="ffffff"/>
                </a:solidFill>
                <a:latin typeface="Consolas"/>
              </a:rPr>
              <a:t>E </a:t>
            </a:r>
            <a:r>
              <a:rPr b="1" lang="en-US" sz="8000" spc="-1" strike="noStrike">
                <a:solidFill>
                  <a:srgbClr val="ffffff"/>
                </a:solidFill>
                <a:latin typeface="Consolas"/>
              </a:rPr>
              <a:t>E</a:t>
            </a:r>
            <a:r>
              <a:rPr b="1" lang="en-US" sz="8000" spc="-1" strike="noStrike">
                <a:solidFill>
                  <a:srgbClr val="ffffff"/>
                </a:solidFill>
                <a:latin typeface="Consolas"/>
              </a:rPr>
              <a:t>X</a:t>
            </a:r>
            <a:r>
              <a:rPr b="1" lang="en-US" sz="8000" spc="-1" strike="noStrike">
                <a:solidFill>
                  <a:srgbClr val="ffffff"/>
                </a:solidFill>
                <a:latin typeface="Consolas"/>
              </a:rPr>
              <a:t>P</a:t>
            </a:r>
            <a:r>
              <a:rPr b="1" lang="en-US" sz="8000" spc="-1" strike="noStrike">
                <a:solidFill>
                  <a:srgbClr val="ffffff"/>
                </a:solidFill>
                <a:latin typeface="Consolas"/>
              </a:rPr>
              <a:t>R</a:t>
            </a:r>
            <a:r>
              <a:rPr b="1" lang="en-US" sz="8000" spc="-1" strike="noStrike">
                <a:solidFill>
                  <a:srgbClr val="ffffff"/>
                </a:solidFill>
                <a:latin typeface="Consolas"/>
              </a:rPr>
              <a:t>E</a:t>
            </a:r>
            <a:r>
              <a:rPr b="1" lang="en-US" sz="8000" spc="-1" strike="noStrike">
                <a:solidFill>
                  <a:srgbClr val="ffffff"/>
                </a:solidFill>
                <a:latin typeface="Consolas"/>
              </a:rPr>
              <a:t>S</a:t>
            </a:r>
            <a:r>
              <a:rPr b="1" lang="en-US" sz="8000" spc="-1" strike="noStrike">
                <a:solidFill>
                  <a:srgbClr val="ffffff"/>
                </a:solidFill>
                <a:latin typeface="Consolas"/>
              </a:rPr>
              <a:t>I</a:t>
            </a:r>
            <a:r>
              <a:rPr b="1" lang="en-US" sz="8000" spc="-1" strike="noStrike">
                <a:solidFill>
                  <a:srgbClr val="ffffff"/>
                </a:solidFill>
                <a:latin typeface="Consolas"/>
              </a:rPr>
              <a:t>O</a:t>
            </a:r>
            <a:r>
              <a:rPr b="1" lang="en-US" sz="8000" spc="-1" strike="noStrike">
                <a:solidFill>
                  <a:srgbClr val="ffffff"/>
                </a:solidFill>
                <a:latin typeface="Consolas"/>
              </a:rPr>
              <a:t>N</a:t>
            </a:r>
            <a:r>
              <a:rPr b="1" lang="en-US" sz="8000" spc="-1" strike="noStrike">
                <a:solidFill>
                  <a:srgbClr val="ffffff"/>
                </a:solidFill>
                <a:latin typeface="Consolas"/>
              </a:rPr>
              <a:t>E</a:t>
            </a:r>
            <a:r>
              <a:rPr b="1" lang="en-US" sz="8000" spc="-1" strike="noStrike">
                <a:solidFill>
                  <a:srgbClr val="ffffff"/>
                </a:solidFill>
                <a:latin typeface="Consolas"/>
              </a:rPr>
              <a:t>S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232920" y="4023360"/>
            <a:ext cx="9002520" cy="1853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b050"/>
                </a:solidFill>
                <a:latin typeface="Consolas"/>
              </a:rPr>
              <a:t>//Integrantes: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b050"/>
              </a:buClr>
              <a:buSzPct val="120000"/>
              <a:buFont typeface="Consolas"/>
              <a:buChar char="#"/>
            </a:pPr>
            <a:r>
              <a:rPr b="0" lang="en-US" sz="2400" spc="-1" strike="noStrike">
                <a:solidFill>
                  <a:srgbClr val="00b050"/>
                </a:solidFill>
                <a:latin typeface="Consolas"/>
              </a:rPr>
              <a:t>Include</a:t>
            </a:r>
            <a:r>
              <a:rPr b="0" lang="en-US" sz="2400" spc="-1" strike="noStrike">
                <a:solidFill>
                  <a:srgbClr val="ffffff"/>
                </a:solidFill>
                <a:latin typeface="Consolas"/>
              </a:rPr>
              <a:t> </a:t>
            </a:r>
            <a:r>
              <a:rPr b="0" lang="en-US" sz="2400" spc="-1" strike="noStrike">
                <a:solidFill>
                  <a:srgbClr val="ffc000"/>
                </a:solidFill>
                <a:latin typeface="Consolas"/>
              </a:rPr>
              <a:t>&lt;Alvares_Cortes_Kevin_Alejandro&gt;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b050"/>
              </a:buClr>
              <a:buSzPct val="120000"/>
              <a:buFont typeface="Consolas"/>
              <a:buChar char="#"/>
            </a:pPr>
            <a:r>
              <a:rPr b="0" lang="en-US" sz="2400" spc="-1" strike="noStrike">
                <a:solidFill>
                  <a:srgbClr val="00b050"/>
                </a:solidFill>
                <a:latin typeface="Consolas"/>
              </a:rPr>
              <a:t>Include</a:t>
            </a:r>
            <a:r>
              <a:rPr b="0" lang="en-US" sz="2400" spc="-1" strike="noStrike">
                <a:solidFill>
                  <a:srgbClr val="ffffff"/>
                </a:solidFill>
                <a:latin typeface="Consolas"/>
              </a:rPr>
              <a:t> </a:t>
            </a:r>
            <a:r>
              <a:rPr b="0" lang="en-US" sz="2400" spc="-1" strike="noStrike">
                <a:solidFill>
                  <a:srgbClr val="ffc000"/>
                </a:solidFill>
                <a:latin typeface="Consolas"/>
              </a:rPr>
              <a:t>&lt;Bautista_Gaona_Luis_Eduardo&gt;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b050"/>
              </a:buClr>
              <a:buSzPct val="120000"/>
              <a:buFont typeface="Consolas"/>
              <a:buChar char="#"/>
            </a:pPr>
            <a:r>
              <a:rPr b="0" lang="en-US" sz="2400" spc="-1" strike="noStrike">
                <a:solidFill>
                  <a:srgbClr val="00b050"/>
                </a:solidFill>
                <a:latin typeface="Consolas"/>
              </a:rPr>
              <a:t>Include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400" spc="-1" strike="noStrike">
                <a:solidFill>
                  <a:srgbClr val="ffc000"/>
                </a:solidFill>
                <a:latin typeface="Consolas"/>
              </a:rPr>
              <a:t>&lt;Torres_Jiménez_Christian&gt;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b050"/>
              </a:buClr>
              <a:buSzPct val="120000"/>
              <a:buFont typeface="Consolas"/>
              <a:buChar char="#"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86" name="Line 3"/>
          <p:cNvSpPr/>
          <p:nvPr/>
        </p:nvSpPr>
        <p:spPr>
          <a:xfrm>
            <a:off x="0" y="6315840"/>
            <a:ext cx="12191760" cy="360"/>
          </a:xfrm>
          <a:prstGeom prst="line">
            <a:avLst/>
          </a:prstGeom>
          <a:ln w="8892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Consolas"/>
              </a:rPr>
              <a:t>PROBLEMA A RESOLVER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9576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onsolas"/>
              </a:rPr>
              <a:t>Realizar un evaluador de expresiones, que de el</a:t>
            </a:r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onsolas"/>
              </a:rPr>
              <a:t>resultado del mismo, este debe de tener como mínimo:</a:t>
            </a:r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120000"/>
              <a:buFont typeface="Consolas"/>
              <a:buChar char="#"/>
            </a:pPr>
            <a:r>
              <a:rPr b="0" lang="en-US" sz="2800" spc="-1" strike="noStrike">
                <a:solidFill>
                  <a:srgbClr val="ffffff"/>
                </a:solidFill>
                <a:latin typeface="Consolas"/>
              </a:rPr>
              <a:t>La implementación de una maquina de estado</a:t>
            </a:r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onsolas"/>
              </a:rPr>
              <a:t>(autómata).</a:t>
            </a:r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120000"/>
              <a:buFont typeface="Consolas"/>
              <a:buChar char="#"/>
            </a:pPr>
            <a:r>
              <a:rPr b="0" lang="en-US" sz="2800" spc="-1" strike="noStrike">
                <a:solidFill>
                  <a:srgbClr val="ffffff"/>
                </a:solidFill>
                <a:latin typeface="Consolas"/>
              </a:rPr>
              <a:t>Suma, resta, multiplicación, división, potencia y</a:t>
            </a:r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onsolas"/>
              </a:rPr>
              <a:t>raíz cuadrada de números.</a:t>
            </a:r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120000"/>
              <a:buFont typeface="Consolas"/>
              <a:buChar char="#"/>
            </a:pPr>
            <a:r>
              <a:rPr b="0" lang="en-US" sz="2800" spc="-1" strike="noStrike">
                <a:solidFill>
                  <a:srgbClr val="ffffff"/>
                </a:solidFill>
                <a:latin typeface="Consolas"/>
              </a:rPr>
              <a:t>Suma y resta de variables.</a:t>
            </a:r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89" name="Line 3"/>
          <p:cNvSpPr/>
          <p:nvPr/>
        </p:nvSpPr>
        <p:spPr>
          <a:xfrm>
            <a:off x="0" y="6315840"/>
            <a:ext cx="593640" cy="360"/>
          </a:xfrm>
          <a:prstGeom prst="line">
            <a:avLst/>
          </a:prstGeom>
          <a:ln w="8892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4"/>
          <p:cNvSpPr/>
          <p:nvPr/>
        </p:nvSpPr>
        <p:spPr>
          <a:xfrm>
            <a:off x="550440" y="171360"/>
            <a:ext cx="360" cy="6188040"/>
          </a:xfrm>
          <a:prstGeom prst="line">
            <a:avLst/>
          </a:prstGeom>
          <a:ln w="8892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Line 5"/>
          <p:cNvSpPr/>
          <p:nvPr/>
        </p:nvSpPr>
        <p:spPr>
          <a:xfrm>
            <a:off x="506160" y="214200"/>
            <a:ext cx="11685600" cy="360"/>
          </a:xfrm>
          <a:prstGeom prst="line">
            <a:avLst/>
          </a:prstGeom>
          <a:ln w="8892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0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1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5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0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4" dur="5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9" dur="5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3" dur="500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8" dur="500"/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Consolas"/>
              </a:rPr>
              <a:t>FASES DEL PROYECTO PARA RESOLVER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120000"/>
              <a:buFont typeface="Consolas"/>
              <a:buChar char="#"/>
            </a:pPr>
            <a:r>
              <a:rPr b="0" lang="en-US" sz="2800" spc="-1" strike="noStrike">
                <a:solidFill>
                  <a:srgbClr val="ffffff"/>
                </a:solidFill>
                <a:latin typeface="Consolas"/>
              </a:rPr>
              <a:t>Investigar que es una maquina de estado.</a:t>
            </a:r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120000"/>
              <a:buFont typeface="Consolas"/>
              <a:buChar char="#"/>
            </a:pPr>
            <a:r>
              <a:rPr b="0" lang="en-US" sz="2800" spc="-1" strike="noStrike">
                <a:solidFill>
                  <a:srgbClr val="ffffff"/>
                </a:solidFill>
                <a:latin typeface="Consolas"/>
              </a:rPr>
              <a:t>Plantear un diagrama para la evaluación de los</a:t>
            </a:r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onsolas"/>
              </a:rPr>
              <a:t>estados que puede tener una expresión.</a:t>
            </a:r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120000"/>
              <a:buFont typeface="Consolas"/>
              <a:buChar char="#"/>
            </a:pPr>
            <a:r>
              <a:rPr b="0" lang="en-US" sz="2800" spc="-1" strike="noStrike">
                <a:solidFill>
                  <a:srgbClr val="ffffff"/>
                </a:solidFill>
                <a:latin typeface="Consolas"/>
              </a:rPr>
              <a:t>Codificar el autómata en el lenguaje C++.</a:t>
            </a:r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120000"/>
              <a:buFont typeface="Consolas"/>
              <a:buChar char="#"/>
            </a:pPr>
            <a:r>
              <a:rPr b="0" lang="en-US" sz="2800" spc="-1" strike="noStrike">
                <a:solidFill>
                  <a:srgbClr val="ffffff"/>
                </a:solidFill>
                <a:latin typeface="Consolas"/>
              </a:rPr>
              <a:t>Usar estructuras de datos vistas en clase para</a:t>
            </a:r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onsolas"/>
              </a:rPr>
              <a:t>almacenar caracteres y numerales, posteriormente</a:t>
            </a:r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onsolas"/>
              </a:rPr>
              <a:t>pasar de notación infija a postfija.</a:t>
            </a:r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120000"/>
              <a:buFont typeface="Consolas"/>
              <a:buChar char="#"/>
            </a:pPr>
            <a:r>
              <a:rPr b="0" lang="en-US" sz="2800" spc="-1" strike="noStrike">
                <a:solidFill>
                  <a:srgbClr val="ffffff"/>
                </a:solidFill>
                <a:latin typeface="Consolas"/>
              </a:rPr>
              <a:t>Realizar un algoritmo para evaluar la expresión</a:t>
            </a:r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onsolas"/>
              </a:rPr>
              <a:t>postfija.</a:t>
            </a:r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120000"/>
              <a:buFont typeface="Consolas"/>
              <a:buChar char="#"/>
            </a:pPr>
            <a:r>
              <a:rPr b="0" lang="en-US" sz="2800" spc="-1" strike="noStrike">
                <a:solidFill>
                  <a:srgbClr val="ffffff"/>
                </a:solidFill>
                <a:latin typeface="Consolas"/>
              </a:rPr>
              <a:t> </a:t>
            </a:r>
            <a:endParaRPr b="0" lang="en-US" sz="2800" spc="-1" strike="noStrike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94" name="Line 3"/>
          <p:cNvSpPr/>
          <p:nvPr/>
        </p:nvSpPr>
        <p:spPr>
          <a:xfrm>
            <a:off x="1440" y="214200"/>
            <a:ext cx="594000" cy="360"/>
          </a:xfrm>
          <a:prstGeom prst="line">
            <a:avLst/>
          </a:prstGeom>
          <a:ln w="8892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Line 4"/>
          <p:cNvSpPr/>
          <p:nvPr/>
        </p:nvSpPr>
        <p:spPr>
          <a:xfrm>
            <a:off x="585000" y="214200"/>
            <a:ext cx="11095560" cy="360"/>
          </a:xfrm>
          <a:prstGeom prst="line">
            <a:avLst/>
          </a:prstGeom>
          <a:ln w="8892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5"/>
          <p:cNvSpPr/>
          <p:nvPr/>
        </p:nvSpPr>
        <p:spPr>
          <a:xfrm>
            <a:off x="11650320" y="171360"/>
            <a:ext cx="360" cy="6686640"/>
          </a:xfrm>
          <a:prstGeom prst="line">
            <a:avLst/>
          </a:prstGeom>
          <a:ln w="8892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7" name="Imagen 7" descr=""/>
          <p:cNvPicPr/>
          <p:nvPr/>
        </p:nvPicPr>
        <p:blipFill>
          <a:blip r:embed="rId1"/>
          <a:stretch/>
        </p:blipFill>
        <p:spPr>
          <a:xfrm>
            <a:off x="3029040" y="2460960"/>
            <a:ext cx="5390640" cy="439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67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xit" presetID="6" presetSubtype="32">
                                  <p:stCondLst>
                                    <p:cond delay="0"/>
                                  </p:stCondLst>
                                  <p:childTnLst>
                                    <p:animEffect filter="circle(out)" transition="out">
                                      <p:cBhvr additive="repl">
                                        <p:cTn id="71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6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81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85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90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95" dur="5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99" dur="500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03" dur="500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08" dur="500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12" dur="500"/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17" dur="500"/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99280" y="120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Consolas"/>
              </a:rPr>
              <a:t>¿Qué es una maquina de estado?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99280" y="1097280"/>
            <a:ext cx="111708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Consolas"/>
              </a:rPr>
              <a:t>Una máquina de estados es una estructura de programa que nos sirve para</a:t>
            </a:r>
            <a:endParaRPr b="0" lang="en-US" sz="1800" spc="-1" strike="noStrike">
              <a:solidFill>
                <a:srgbClr val="ffffff"/>
              </a:solidFill>
              <a:latin typeface="Consola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Consolas"/>
              </a:rPr>
              <a:t>determinar el comportamiento de algo en base al estado en el que se encuentre.</a:t>
            </a:r>
            <a:endParaRPr b="0" lang="en-US" sz="1800" spc="-1" strike="noStrike">
              <a:solidFill>
                <a:srgbClr val="ffffff"/>
              </a:solidFill>
              <a:latin typeface="Consola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Consolas"/>
              </a:rPr>
              <a:t>Para cada estado por tanto se tendrá un comportamiento.</a:t>
            </a:r>
            <a:endParaRPr b="0" lang="en-US" sz="1800" spc="-1" strike="noStrike">
              <a:solidFill>
                <a:srgbClr val="ffffff"/>
              </a:solidFill>
              <a:latin typeface="Consola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Consolas"/>
              </a:rPr>
              <a:t>Las máquinas de estados se pueden utilizar en muchos aspectos y niveles. Podemos</a:t>
            </a:r>
            <a:endParaRPr b="0" lang="en-US" sz="1800" spc="-1" strike="noStrike">
              <a:solidFill>
                <a:srgbClr val="ffffff"/>
              </a:solidFill>
              <a:latin typeface="Consola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Consolas"/>
              </a:rPr>
              <a:t>utilizarlas para controlar el estado de la aplicación que estemos realizando, o</a:t>
            </a:r>
            <a:endParaRPr b="0" lang="en-US" sz="1800" spc="-1" strike="noStrike">
              <a:solidFill>
                <a:srgbClr val="ffffff"/>
              </a:solidFill>
              <a:latin typeface="Consola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Consolas"/>
              </a:rPr>
              <a:t>utilizarlas sólo para controlar un clip de película.</a:t>
            </a:r>
            <a:endParaRPr b="0" lang="en-US" sz="1800" spc="-1" strike="noStrike">
              <a:solidFill>
                <a:srgbClr val="ffffff"/>
              </a:solidFill>
              <a:latin typeface="Consola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2f5597"/>
                </a:solidFill>
                <a:latin typeface="Consolas"/>
              </a:rPr>
              <a:t>Ejemplos:</a:t>
            </a:r>
            <a:endParaRPr b="0" lang="en-US" sz="1800" spc="-1" strike="noStrike">
              <a:solidFill>
                <a:srgbClr val="ffffff"/>
              </a:solidFill>
              <a:latin typeface="Consola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b050"/>
              </a:buClr>
              <a:buSzPct val="120000"/>
              <a:buFont typeface="Consolas"/>
              <a:buChar char="#"/>
            </a:pPr>
            <a:r>
              <a:rPr b="0" lang="en-US" sz="1800" spc="-1" strike="noStrike">
                <a:solidFill>
                  <a:srgbClr val="00b050"/>
                </a:solidFill>
                <a:latin typeface="Consolas"/>
              </a:rPr>
              <a:t>Una instalación interactiva donde queremos controlar cuando está el usuario</a:t>
            </a:r>
            <a:endParaRPr b="0" lang="en-US" sz="1800" spc="-1" strike="noStrike">
              <a:solidFill>
                <a:srgbClr val="ffffff"/>
              </a:solidFill>
              <a:latin typeface="Consola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b050"/>
                </a:solidFill>
                <a:latin typeface="Consolas"/>
              </a:rPr>
              <a:t>interactuando de cuando no.</a:t>
            </a:r>
            <a:endParaRPr b="0" lang="en-US" sz="1800" spc="-1" strike="noStrike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100" name="Line 3"/>
          <p:cNvSpPr/>
          <p:nvPr/>
        </p:nvSpPr>
        <p:spPr>
          <a:xfrm>
            <a:off x="11650320" y="4320"/>
            <a:ext cx="360" cy="209880"/>
          </a:xfrm>
          <a:prstGeom prst="line">
            <a:avLst/>
          </a:prstGeom>
          <a:ln w="8892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Line 4"/>
          <p:cNvSpPr/>
          <p:nvPr/>
        </p:nvSpPr>
        <p:spPr>
          <a:xfrm>
            <a:off x="550440" y="214200"/>
            <a:ext cx="11144880" cy="360"/>
          </a:xfrm>
          <a:prstGeom prst="line">
            <a:avLst/>
          </a:prstGeom>
          <a:ln w="8892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Line 5"/>
          <p:cNvSpPr/>
          <p:nvPr/>
        </p:nvSpPr>
        <p:spPr>
          <a:xfrm>
            <a:off x="550440" y="171360"/>
            <a:ext cx="360" cy="6188040"/>
          </a:xfrm>
          <a:prstGeom prst="line">
            <a:avLst/>
          </a:prstGeom>
          <a:ln w="8892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Imagen 12" descr=""/>
          <p:cNvPicPr/>
          <p:nvPr/>
        </p:nvPicPr>
        <p:blipFill>
          <a:blip r:embed="rId1"/>
          <a:stretch/>
        </p:blipFill>
        <p:spPr>
          <a:xfrm>
            <a:off x="2219760" y="1530720"/>
            <a:ext cx="7838640" cy="4412880"/>
          </a:xfrm>
          <a:prstGeom prst="rect">
            <a:avLst/>
          </a:prstGeom>
          <a:ln>
            <a:noFill/>
          </a:ln>
        </p:spPr>
      </p:pic>
      <p:sp>
        <p:nvSpPr>
          <p:cNvPr id="104" name="Line 6"/>
          <p:cNvSpPr/>
          <p:nvPr/>
        </p:nvSpPr>
        <p:spPr>
          <a:xfrm>
            <a:off x="531360" y="6310080"/>
            <a:ext cx="11144880" cy="360"/>
          </a:xfrm>
          <a:prstGeom prst="line">
            <a:avLst/>
          </a:prstGeom>
          <a:ln w="8892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Line 7"/>
          <p:cNvSpPr/>
          <p:nvPr/>
        </p:nvSpPr>
        <p:spPr>
          <a:xfrm>
            <a:off x="11650320" y="6269760"/>
            <a:ext cx="360" cy="588240"/>
          </a:xfrm>
          <a:prstGeom prst="line">
            <a:avLst/>
          </a:prstGeom>
          <a:ln w="8892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8" dur="indefinite" restart="never" nodeType="tmRoot">
          <p:childTnLst>
            <p:seq>
              <p:cTn id="119" dur="indefinite" nodeType="mainSeq"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1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500"/>
                            </p:stCondLst>
                            <p:childTnLst>
                              <p:par>
                                <p:cTn id="142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44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xit" presetID="6" presetSubtype="32">
                                  <p:stCondLst>
                                    <p:cond delay="0"/>
                                  </p:stCondLst>
                                  <p:childTnLst>
                                    <p:animEffect filter="circle(out)" transition="out">
                                      <p:cBhvr additive="repl">
                                        <p:cTn id="148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53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5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57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000"/>
                            </p:stCondLst>
                            <p:childTnLst>
                              <p:par>
                                <p:cTn id="159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61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66" dur="5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70" dur="5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74" dur="500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79" dur="5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83" dur="500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88" dur="500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Line 1"/>
          <p:cNvSpPr/>
          <p:nvPr/>
        </p:nvSpPr>
        <p:spPr>
          <a:xfrm>
            <a:off x="11650320" y="4320"/>
            <a:ext cx="360" cy="209880"/>
          </a:xfrm>
          <a:prstGeom prst="line">
            <a:avLst/>
          </a:prstGeom>
          <a:ln w="8892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Line 2"/>
          <p:cNvSpPr/>
          <p:nvPr/>
        </p:nvSpPr>
        <p:spPr>
          <a:xfrm>
            <a:off x="550440" y="214200"/>
            <a:ext cx="11144880" cy="360"/>
          </a:xfrm>
          <a:prstGeom prst="line">
            <a:avLst/>
          </a:prstGeom>
          <a:ln w="8892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Line 3"/>
          <p:cNvSpPr/>
          <p:nvPr/>
        </p:nvSpPr>
        <p:spPr>
          <a:xfrm>
            <a:off x="550440" y="171360"/>
            <a:ext cx="360" cy="6188040"/>
          </a:xfrm>
          <a:prstGeom prst="line">
            <a:avLst/>
          </a:prstGeom>
          <a:ln w="8892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Line 4"/>
          <p:cNvSpPr/>
          <p:nvPr/>
        </p:nvSpPr>
        <p:spPr>
          <a:xfrm>
            <a:off x="531360" y="6310080"/>
            <a:ext cx="11144880" cy="360"/>
          </a:xfrm>
          <a:prstGeom prst="line">
            <a:avLst/>
          </a:prstGeom>
          <a:ln w="8892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Line 5"/>
          <p:cNvSpPr/>
          <p:nvPr/>
        </p:nvSpPr>
        <p:spPr>
          <a:xfrm>
            <a:off x="11650320" y="6269760"/>
            <a:ext cx="360" cy="588240"/>
          </a:xfrm>
          <a:prstGeom prst="line">
            <a:avLst/>
          </a:prstGeom>
          <a:ln w="8892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6"/>
          <p:cNvSpPr/>
          <p:nvPr/>
        </p:nvSpPr>
        <p:spPr>
          <a:xfrm>
            <a:off x="888840" y="2451600"/>
            <a:ext cx="2222280" cy="14140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4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7"/>
          <p:cNvSpPr/>
          <p:nvPr/>
        </p:nvSpPr>
        <p:spPr>
          <a:xfrm>
            <a:off x="1018080" y="2533680"/>
            <a:ext cx="1964160" cy="12495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4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8"/>
          <p:cNvSpPr/>
          <p:nvPr/>
        </p:nvSpPr>
        <p:spPr>
          <a:xfrm>
            <a:off x="1018080" y="4813200"/>
            <a:ext cx="179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7030a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9"/>
          <p:cNvSpPr/>
          <p:nvPr/>
        </p:nvSpPr>
        <p:spPr>
          <a:xfrm>
            <a:off x="888840" y="424440"/>
            <a:ext cx="2222280" cy="14140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4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10"/>
          <p:cNvSpPr/>
          <p:nvPr/>
        </p:nvSpPr>
        <p:spPr>
          <a:xfrm>
            <a:off x="3213000" y="685800"/>
            <a:ext cx="273060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Consolas"/>
              </a:rPr>
              <a:t>ESTADO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16" name="CustomShape 11"/>
          <p:cNvSpPr/>
          <p:nvPr/>
        </p:nvSpPr>
        <p:spPr>
          <a:xfrm>
            <a:off x="3213000" y="2743200"/>
            <a:ext cx="424152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Consolas"/>
              </a:rPr>
              <a:t>ESTADO FINAL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17" name="CustomShape 12"/>
          <p:cNvSpPr/>
          <p:nvPr/>
        </p:nvSpPr>
        <p:spPr>
          <a:xfrm>
            <a:off x="3111480" y="4397760"/>
            <a:ext cx="264924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Consolas"/>
              </a:rPr>
              <a:t>ENLACE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18" name="CustomShape 13"/>
          <p:cNvSpPr/>
          <p:nvPr/>
        </p:nvSpPr>
        <p:spPr>
          <a:xfrm>
            <a:off x="3213000" y="2362680"/>
            <a:ext cx="2503440" cy="1625400"/>
          </a:xfrm>
          <a:prstGeom prst="ellipse">
            <a:avLst/>
          </a:prstGeom>
          <a:solidFill>
            <a:srgbClr val="92d050"/>
          </a:solidFill>
          <a:ln w="3816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INICIO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9" name="CustomShape 14"/>
          <p:cNvSpPr/>
          <p:nvPr/>
        </p:nvSpPr>
        <p:spPr>
          <a:xfrm>
            <a:off x="6753960" y="1117800"/>
            <a:ext cx="2503440" cy="1625400"/>
          </a:xfrm>
          <a:prstGeom prst="ellipse">
            <a:avLst/>
          </a:prstGeom>
          <a:solidFill>
            <a:srgbClr val="92d050"/>
          </a:solidFill>
          <a:ln w="3816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alibri"/>
              </a:rPr>
              <a:t>0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20" name="CustomShape 15"/>
          <p:cNvSpPr/>
          <p:nvPr/>
        </p:nvSpPr>
        <p:spPr>
          <a:xfrm>
            <a:off x="6753960" y="3843000"/>
            <a:ext cx="2503440" cy="1625400"/>
          </a:xfrm>
          <a:prstGeom prst="ellipse">
            <a:avLst/>
          </a:prstGeom>
          <a:solidFill>
            <a:srgbClr val="92d050"/>
          </a:solidFill>
          <a:ln w="3816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16"/>
          <p:cNvSpPr/>
          <p:nvPr/>
        </p:nvSpPr>
        <p:spPr>
          <a:xfrm>
            <a:off x="6907320" y="3942720"/>
            <a:ext cx="2196720" cy="1425960"/>
          </a:xfrm>
          <a:prstGeom prst="ellipse">
            <a:avLst/>
          </a:prstGeom>
          <a:solidFill>
            <a:srgbClr val="92d050"/>
          </a:solidFill>
          <a:ln w="3816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22" name="CustomShape 17"/>
          <p:cNvSpPr/>
          <p:nvPr/>
        </p:nvSpPr>
        <p:spPr>
          <a:xfrm flipH="1" flipV="1" rot="5400000">
            <a:off x="5717160" y="1563120"/>
            <a:ext cx="669960" cy="1403280"/>
          </a:xfrm>
          <a:prstGeom prst="curvedConnector2">
            <a:avLst/>
          </a:prstGeom>
          <a:noFill/>
          <a:ln w="76320">
            <a:solidFill>
              <a:schemeClr val="bg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18"/>
          <p:cNvSpPr/>
          <p:nvPr/>
        </p:nvSpPr>
        <p:spPr>
          <a:xfrm flipH="1" rot="16200000">
            <a:off x="5599440" y="3501360"/>
            <a:ext cx="905400" cy="1403280"/>
          </a:xfrm>
          <a:prstGeom prst="curvedConnector2">
            <a:avLst/>
          </a:prstGeom>
          <a:noFill/>
          <a:ln w="76320">
            <a:solidFill>
              <a:schemeClr val="bg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9"/>
          <p:cNvSpPr/>
          <p:nvPr/>
        </p:nvSpPr>
        <p:spPr>
          <a:xfrm flipV="1">
            <a:off x="9257760" y="1930680"/>
            <a:ext cx="12240" cy="2725200"/>
          </a:xfrm>
          <a:prstGeom prst="curvedConnector3">
            <a:avLst>
              <a:gd name="adj1" fmla="val 6900000"/>
            </a:avLst>
          </a:prstGeom>
          <a:noFill/>
          <a:ln w="76320">
            <a:solidFill>
              <a:schemeClr val="bg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20"/>
          <p:cNvSpPr/>
          <p:nvPr/>
        </p:nvSpPr>
        <p:spPr>
          <a:xfrm rot="5400000">
            <a:off x="7456320" y="3293280"/>
            <a:ext cx="1099440" cy="12240"/>
          </a:xfrm>
          <a:prstGeom prst="curvedConnector3">
            <a:avLst>
              <a:gd name="adj1" fmla="val 50000"/>
            </a:avLst>
          </a:prstGeom>
          <a:noFill/>
          <a:ln w="76320">
            <a:solidFill>
              <a:schemeClr val="bg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21"/>
          <p:cNvSpPr/>
          <p:nvPr/>
        </p:nvSpPr>
        <p:spPr>
          <a:xfrm flipH="1" rot="16200000">
            <a:off x="8330040" y="794160"/>
            <a:ext cx="237600" cy="884880"/>
          </a:xfrm>
          <a:prstGeom prst="curvedConnector3">
            <a:avLst>
              <a:gd name="adj1" fmla="val -149373"/>
            </a:avLst>
          </a:prstGeom>
          <a:noFill/>
          <a:ln w="76320">
            <a:solidFill>
              <a:schemeClr val="bg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22"/>
          <p:cNvSpPr/>
          <p:nvPr/>
        </p:nvSpPr>
        <p:spPr>
          <a:xfrm rot="5400000">
            <a:off x="8330040" y="4907160"/>
            <a:ext cx="237600" cy="884880"/>
          </a:xfrm>
          <a:prstGeom prst="curvedConnector3">
            <a:avLst>
              <a:gd name="adj1" fmla="val 196025"/>
            </a:avLst>
          </a:prstGeom>
          <a:noFill/>
          <a:ln w="76320">
            <a:solidFill>
              <a:schemeClr val="bg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89" dur="indefinite" restart="never" nodeType="tmRoot">
          <p:childTnLst>
            <p:seq>
              <p:cTn id="190" dur="indefinite" nodeType="mainSeq"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19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9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500"/>
                            </p:stCondLst>
                            <p:childTnLst>
                              <p:par>
                                <p:cTn id="205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0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000"/>
                            </p:stCondLst>
                            <p:childTnLst>
                              <p:par>
                                <p:cTn id="209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500"/>
                            </p:stCondLst>
                            <p:childTnLst>
                              <p:par>
                                <p:cTn id="213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2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3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xit" presetID="22" presetSubtype="8">
                                  <p:stCondLst>
                                    <p:cond delay="0"/>
                                  </p:stCondLst>
                                  <p:childTnLst>
                                    <p:animEffect filter="wipe(left)" transition="out">
                                      <p:cBhvr additive="repl">
                                        <p:cTn id="2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nodeType="withEffect" fill="hold" presetClass="exit" presetID="22" presetSubtype="8">
                                  <p:stCondLst>
                                    <p:cond delay="0"/>
                                  </p:stCondLst>
                                  <p:childTnLst>
                                    <p:animEffect filter="wipe(left)" transition="out">
                                      <p:cBhvr additive="repl">
                                        <p:cTn id="2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nodeType="withEffect" fill="hold" presetClass="exit" presetID="22" presetSubtype="8">
                                  <p:stCondLst>
                                    <p:cond delay="0"/>
                                  </p:stCondLst>
                                  <p:childTnLst>
                                    <p:animEffect filter="wipe(left)" transition="out">
                                      <p:cBhvr additive="repl">
                                        <p:cTn id="2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nodeType="withEffect" fill="hold" presetClass="exit" presetID="22" presetSubtype="8">
                                  <p:stCondLst>
                                    <p:cond delay="0"/>
                                  </p:stCondLst>
                                  <p:childTnLst>
                                    <p:animEffect filter="wipe(left)" transition="out">
                                      <p:cBhvr additive="repl">
                                        <p:cTn id="2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nodeType="withEffect" fill="hold" presetClass="exit" presetID="22" presetSubtype="8">
                                  <p:stCondLst>
                                    <p:cond delay="0"/>
                                  </p:stCondLst>
                                  <p:childTnLst>
                                    <p:animEffect filter="wipe(left)" transition="out">
                                      <p:cBhvr additive="repl">
                                        <p:cTn id="2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nodeType="withEffect" fill="hold" presetClass="exit" presetID="22" presetSubtype="8">
                                  <p:stCondLst>
                                    <p:cond delay="0"/>
                                  </p:stCondLst>
                                  <p:childTnLst>
                                    <p:animEffect filter="wipe(left)" transition="out">
                                      <p:cBhvr additive="repl">
                                        <p:cTn id="2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nodeType="withEffect" fill="hold" presetClass="exit" presetID="22" presetSubtype="8">
                                  <p:stCondLst>
                                    <p:cond delay="0"/>
                                  </p:stCondLst>
                                  <p:childTnLst>
                                    <p:animEffect filter="wipe(left)" transition="out">
                                      <p:cBhvr additive="repl">
                                        <p:cTn id="25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nodeType="after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6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7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7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8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9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9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0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0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14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2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683960" y="1379160"/>
            <a:ext cx="1635120" cy="981720"/>
          </a:xfrm>
          <a:prstGeom prst="ellipse">
            <a:avLst/>
          </a:prstGeom>
          <a:solidFill>
            <a:srgbClr val="af9cf6"/>
          </a:solidFill>
          <a:ln w="284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Numero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Consolas"/>
              </a:rPr>
              <a:t>Plantear un diagrama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0" name="Marcador de contenido 4" descr=""/>
          <p:cNvPicPr/>
          <p:nvPr/>
        </p:nvPicPr>
        <p:blipFill>
          <a:blip r:embed="rId1"/>
          <a:stretch/>
        </p:blipFill>
        <p:spPr>
          <a:xfrm>
            <a:off x="2079720" y="1841400"/>
            <a:ext cx="8086320" cy="4255920"/>
          </a:xfrm>
          <a:prstGeom prst="rect">
            <a:avLst/>
          </a:prstGeom>
          <a:ln>
            <a:noFill/>
          </a:ln>
        </p:spPr>
      </p:pic>
      <p:sp>
        <p:nvSpPr>
          <p:cNvPr id="131" name="CustomShape 3"/>
          <p:cNvSpPr/>
          <p:nvPr/>
        </p:nvSpPr>
        <p:spPr>
          <a:xfrm>
            <a:off x="4703040" y="3482640"/>
            <a:ext cx="1635120" cy="981720"/>
          </a:xfrm>
          <a:prstGeom prst="ellipse">
            <a:avLst/>
          </a:prstGeom>
          <a:solidFill>
            <a:srgbClr val="af9cf6"/>
          </a:solidFill>
          <a:ln w="284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Numero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Line 4"/>
          <p:cNvSpPr/>
          <p:nvPr/>
        </p:nvSpPr>
        <p:spPr>
          <a:xfrm>
            <a:off x="11650320" y="4320"/>
            <a:ext cx="360" cy="209880"/>
          </a:xfrm>
          <a:prstGeom prst="line">
            <a:avLst/>
          </a:prstGeom>
          <a:ln w="8892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Line 5"/>
          <p:cNvSpPr/>
          <p:nvPr/>
        </p:nvSpPr>
        <p:spPr>
          <a:xfrm>
            <a:off x="550440" y="214200"/>
            <a:ext cx="11144880" cy="360"/>
          </a:xfrm>
          <a:prstGeom prst="line">
            <a:avLst/>
          </a:prstGeom>
          <a:ln w="8892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Line 6"/>
          <p:cNvSpPr/>
          <p:nvPr/>
        </p:nvSpPr>
        <p:spPr>
          <a:xfrm>
            <a:off x="550440" y="171360"/>
            <a:ext cx="360" cy="6188040"/>
          </a:xfrm>
          <a:prstGeom prst="line">
            <a:avLst/>
          </a:prstGeom>
          <a:ln w="8892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Line 7"/>
          <p:cNvSpPr/>
          <p:nvPr/>
        </p:nvSpPr>
        <p:spPr>
          <a:xfrm>
            <a:off x="531360" y="6310080"/>
            <a:ext cx="11144880" cy="360"/>
          </a:xfrm>
          <a:prstGeom prst="line">
            <a:avLst/>
          </a:prstGeom>
          <a:ln w="8892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8"/>
          <p:cNvSpPr/>
          <p:nvPr/>
        </p:nvSpPr>
        <p:spPr>
          <a:xfrm>
            <a:off x="11650320" y="6269760"/>
            <a:ext cx="360" cy="588240"/>
          </a:xfrm>
          <a:prstGeom prst="line">
            <a:avLst/>
          </a:prstGeom>
          <a:ln w="8892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9"/>
          <p:cNvSpPr/>
          <p:nvPr/>
        </p:nvSpPr>
        <p:spPr>
          <a:xfrm>
            <a:off x="4654800" y="5613480"/>
            <a:ext cx="1821960" cy="966960"/>
          </a:xfrm>
          <a:prstGeom prst="ellipse">
            <a:avLst/>
          </a:prstGeom>
          <a:solidFill>
            <a:srgbClr val="af9cf6"/>
          </a:solidFill>
          <a:ln w="284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Paréntesis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10"/>
          <p:cNvSpPr/>
          <p:nvPr/>
        </p:nvSpPr>
        <p:spPr>
          <a:xfrm>
            <a:off x="838080" y="2833560"/>
            <a:ext cx="1437840" cy="863280"/>
          </a:xfrm>
          <a:prstGeom prst="ellipse">
            <a:avLst/>
          </a:prstGeom>
          <a:solidFill>
            <a:srgbClr val="af9cf6"/>
          </a:solidFill>
          <a:ln w="284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INICIO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11"/>
          <p:cNvSpPr/>
          <p:nvPr/>
        </p:nvSpPr>
        <p:spPr>
          <a:xfrm>
            <a:off x="4783320" y="3537720"/>
            <a:ext cx="1437840" cy="863280"/>
          </a:xfrm>
          <a:prstGeom prst="ellipse">
            <a:avLst/>
          </a:prstGeom>
          <a:solidFill>
            <a:srgbClr val="af9cf6"/>
          </a:solidFill>
          <a:ln w="284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Variable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0" name="CustomShape 12"/>
          <p:cNvSpPr/>
          <p:nvPr/>
        </p:nvSpPr>
        <p:spPr>
          <a:xfrm>
            <a:off x="4783320" y="1444680"/>
            <a:ext cx="1437840" cy="863280"/>
          </a:xfrm>
          <a:prstGeom prst="ellipse">
            <a:avLst/>
          </a:prstGeom>
          <a:solidFill>
            <a:srgbClr val="af9cf6"/>
          </a:solidFill>
          <a:ln w="284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Numero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1" name="CustomShape 13"/>
          <p:cNvSpPr/>
          <p:nvPr/>
        </p:nvSpPr>
        <p:spPr>
          <a:xfrm>
            <a:off x="4735440" y="2521080"/>
            <a:ext cx="1522080" cy="863280"/>
          </a:xfrm>
          <a:prstGeom prst="ellipse">
            <a:avLst/>
          </a:prstGeom>
          <a:solidFill>
            <a:srgbClr val="af9cf6"/>
          </a:solidFill>
          <a:ln w="284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O</a:t>
            </a: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perador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2" name="CustomShape 14"/>
          <p:cNvSpPr/>
          <p:nvPr/>
        </p:nvSpPr>
        <p:spPr>
          <a:xfrm>
            <a:off x="4783320" y="4551840"/>
            <a:ext cx="1437840" cy="863280"/>
          </a:xfrm>
          <a:prstGeom prst="ellipse">
            <a:avLst/>
          </a:prstGeom>
          <a:solidFill>
            <a:srgbClr val="af9cf6"/>
          </a:solidFill>
          <a:ln w="284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Signo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15"/>
          <p:cNvSpPr/>
          <p:nvPr/>
        </p:nvSpPr>
        <p:spPr>
          <a:xfrm>
            <a:off x="8829720" y="2833560"/>
            <a:ext cx="1437840" cy="863280"/>
          </a:xfrm>
          <a:prstGeom prst="ellipse">
            <a:avLst/>
          </a:prstGeom>
          <a:solidFill>
            <a:srgbClr val="af9cf6"/>
          </a:solidFill>
          <a:ln w="284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ERROR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16"/>
          <p:cNvSpPr/>
          <p:nvPr/>
        </p:nvSpPr>
        <p:spPr>
          <a:xfrm flipV="1">
            <a:off x="2276640" y="1876320"/>
            <a:ext cx="2506320" cy="138888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rgbClr val="00b0f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17"/>
          <p:cNvSpPr/>
          <p:nvPr/>
        </p:nvSpPr>
        <p:spPr>
          <a:xfrm flipV="1">
            <a:off x="2222640" y="2952360"/>
            <a:ext cx="2512440" cy="3121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accent4">
                <a:lumMod val="75000"/>
              </a:scheme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18"/>
          <p:cNvSpPr/>
          <p:nvPr/>
        </p:nvSpPr>
        <p:spPr>
          <a:xfrm>
            <a:off x="2276640" y="3265560"/>
            <a:ext cx="2506320" cy="70344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accent6">
                <a:lumMod val="50000"/>
              </a:scheme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9"/>
          <p:cNvSpPr/>
          <p:nvPr/>
        </p:nvSpPr>
        <p:spPr>
          <a:xfrm>
            <a:off x="2276640" y="3265560"/>
            <a:ext cx="2506320" cy="17179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accent2">
                <a:lumMod val="50000"/>
              </a:scheme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0"/>
          <p:cNvSpPr/>
          <p:nvPr/>
        </p:nvSpPr>
        <p:spPr>
          <a:xfrm flipH="1" rot="16200000">
            <a:off x="5553360" y="-298080"/>
            <a:ext cx="12240" cy="7991280"/>
          </a:xfrm>
          <a:prstGeom prst="curvedConnector3">
            <a:avLst>
              <a:gd name="adj1" fmla="val 23625000"/>
            </a:avLst>
          </a:prstGeom>
          <a:noFill/>
          <a:ln w="1908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21"/>
          <p:cNvSpPr/>
          <p:nvPr/>
        </p:nvSpPr>
        <p:spPr>
          <a:xfrm>
            <a:off x="6221520" y="1876320"/>
            <a:ext cx="2607840" cy="138888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22"/>
          <p:cNvSpPr/>
          <p:nvPr/>
        </p:nvSpPr>
        <p:spPr>
          <a:xfrm>
            <a:off x="6257880" y="2953080"/>
            <a:ext cx="2571480" cy="3121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23"/>
          <p:cNvSpPr/>
          <p:nvPr/>
        </p:nvSpPr>
        <p:spPr>
          <a:xfrm flipV="1">
            <a:off x="6221520" y="3265560"/>
            <a:ext cx="2607840" cy="70344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4"/>
          <p:cNvSpPr/>
          <p:nvPr/>
        </p:nvSpPr>
        <p:spPr>
          <a:xfrm flipV="1">
            <a:off x="6221520" y="3265560"/>
            <a:ext cx="2607840" cy="17179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5"/>
          <p:cNvSpPr/>
          <p:nvPr/>
        </p:nvSpPr>
        <p:spPr>
          <a:xfrm flipH="1" flipV="1">
            <a:off x="4783320" y="1875600"/>
            <a:ext cx="1437840" cy="3107160"/>
          </a:xfrm>
          <a:prstGeom prst="curvedConnector5">
            <a:avLst>
              <a:gd name="adj1" fmla="val -15894"/>
              <a:gd name="adj2" fmla="val 16282"/>
              <a:gd name="adj3" fmla="val 163576"/>
            </a:avLst>
          </a:prstGeom>
          <a:noFill/>
          <a:ln w="19080">
            <a:solidFill>
              <a:srgbClr val="00b0f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26"/>
          <p:cNvSpPr/>
          <p:nvPr/>
        </p:nvSpPr>
        <p:spPr>
          <a:xfrm flipH="1">
            <a:off x="4782600" y="2953080"/>
            <a:ext cx="1474200" cy="2030400"/>
          </a:xfrm>
          <a:prstGeom prst="curvedConnector5">
            <a:avLst>
              <a:gd name="adj1" fmla="val -15501"/>
              <a:gd name="adj2" fmla="val 25142"/>
              <a:gd name="adj3" fmla="val 147149"/>
            </a:avLst>
          </a:prstGeom>
          <a:noFill/>
          <a:ln w="19080">
            <a:solidFill>
              <a:schemeClr val="accent2">
                <a:lumMod val="50000"/>
              </a:scheme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27"/>
          <p:cNvSpPr/>
          <p:nvPr/>
        </p:nvSpPr>
        <p:spPr>
          <a:xfrm flipH="1">
            <a:off x="4734720" y="1876320"/>
            <a:ext cx="1485720" cy="1076400"/>
          </a:xfrm>
          <a:prstGeom prst="curvedConnector5">
            <a:avLst>
              <a:gd name="adj1" fmla="val -15385"/>
              <a:gd name="adj2" fmla="val 50000"/>
              <a:gd name="adj3" fmla="val 115385"/>
            </a:avLst>
          </a:prstGeom>
          <a:noFill/>
          <a:ln w="19080">
            <a:solidFill>
              <a:schemeClr val="accent4">
                <a:lumMod val="75000"/>
              </a:scheme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28"/>
          <p:cNvSpPr/>
          <p:nvPr/>
        </p:nvSpPr>
        <p:spPr>
          <a:xfrm flipH="1" flipV="1">
            <a:off x="4735440" y="2953080"/>
            <a:ext cx="1485360" cy="1015920"/>
          </a:xfrm>
          <a:prstGeom prst="curvedConnector5">
            <a:avLst>
              <a:gd name="adj1" fmla="val -15385"/>
              <a:gd name="adj2" fmla="val 50000"/>
              <a:gd name="adj3" fmla="val 115385"/>
            </a:avLst>
          </a:prstGeom>
          <a:noFill/>
          <a:ln w="19080">
            <a:solidFill>
              <a:schemeClr val="accent4">
                <a:lumMod val="75000"/>
              </a:scheme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29"/>
          <p:cNvSpPr/>
          <p:nvPr/>
        </p:nvSpPr>
        <p:spPr>
          <a:xfrm flipH="1">
            <a:off x="4783320" y="1876320"/>
            <a:ext cx="1437840" cy="2092680"/>
          </a:xfrm>
          <a:prstGeom prst="curvedConnector5">
            <a:avLst>
              <a:gd name="adj1" fmla="val -64238"/>
              <a:gd name="adj2" fmla="val 78671"/>
              <a:gd name="adj3" fmla="val 133775"/>
            </a:avLst>
          </a:prstGeom>
          <a:noFill/>
          <a:ln w="19080">
            <a:solidFill>
              <a:schemeClr val="accent6">
                <a:lumMod val="50000"/>
              </a:scheme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30"/>
          <p:cNvSpPr/>
          <p:nvPr/>
        </p:nvSpPr>
        <p:spPr>
          <a:xfrm flipH="1" flipV="1">
            <a:off x="4783320" y="3968640"/>
            <a:ext cx="1437840" cy="1014120"/>
          </a:xfrm>
          <a:prstGeom prst="curvedConnector5">
            <a:avLst>
              <a:gd name="adj1" fmla="val -31126"/>
              <a:gd name="adj2" fmla="val 50939"/>
              <a:gd name="adj3" fmla="val 114570"/>
            </a:avLst>
          </a:prstGeom>
          <a:noFill/>
          <a:ln w="19080">
            <a:solidFill>
              <a:schemeClr val="accent6">
                <a:lumMod val="50000"/>
              </a:scheme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31"/>
          <p:cNvSpPr/>
          <p:nvPr/>
        </p:nvSpPr>
        <p:spPr>
          <a:xfrm flipH="1">
            <a:off x="4782600" y="2953080"/>
            <a:ext cx="1474200" cy="1015920"/>
          </a:xfrm>
          <a:prstGeom prst="curvedConnector5">
            <a:avLst>
              <a:gd name="adj1" fmla="val -25189"/>
              <a:gd name="adj2" fmla="val 50000"/>
              <a:gd name="adj3" fmla="val 115501"/>
            </a:avLst>
          </a:prstGeom>
          <a:noFill/>
          <a:ln w="19080">
            <a:solidFill>
              <a:schemeClr val="accent6">
                <a:lumMod val="50000"/>
              </a:scheme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32"/>
          <p:cNvSpPr/>
          <p:nvPr/>
        </p:nvSpPr>
        <p:spPr>
          <a:xfrm flipH="1" flipV="1" rot="16200000">
            <a:off x="5185080" y="1253880"/>
            <a:ext cx="126000" cy="508320"/>
          </a:xfrm>
          <a:prstGeom prst="curvedConnector3">
            <a:avLst>
              <a:gd name="adj1" fmla="val -135545"/>
            </a:avLst>
          </a:prstGeom>
          <a:noFill/>
          <a:ln w="19080">
            <a:solidFill>
              <a:srgbClr val="00b0f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33"/>
          <p:cNvSpPr/>
          <p:nvPr/>
        </p:nvSpPr>
        <p:spPr>
          <a:xfrm flipV="1" rot="16200000">
            <a:off x="5703120" y="2315160"/>
            <a:ext cx="126000" cy="537840"/>
          </a:xfrm>
          <a:prstGeom prst="curvedConnector3">
            <a:avLst>
              <a:gd name="adj1" fmla="val 152712"/>
            </a:avLst>
          </a:prstGeom>
          <a:noFill/>
          <a:ln w="19080">
            <a:solidFill>
              <a:schemeClr val="accent4">
                <a:lumMod val="75000"/>
              </a:scheme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34"/>
          <p:cNvSpPr/>
          <p:nvPr/>
        </p:nvSpPr>
        <p:spPr>
          <a:xfrm flipV="1" rot="16200000">
            <a:off x="5693760" y="3346560"/>
            <a:ext cx="126000" cy="508320"/>
          </a:xfrm>
          <a:prstGeom prst="curvedConnector3">
            <a:avLst>
              <a:gd name="adj1" fmla="val 205424"/>
            </a:avLst>
          </a:prstGeom>
          <a:noFill/>
          <a:ln w="19080">
            <a:solidFill>
              <a:schemeClr val="accent6">
                <a:lumMod val="50000"/>
              </a:scheme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35"/>
          <p:cNvSpPr/>
          <p:nvPr/>
        </p:nvSpPr>
        <p:spPr>
          <a:xfrm flipV="1" rot="16200000">
            <a:off x="5693760" y="4360680"/>
            <a:ext cx="126000" cy="508320"/>
          </a:xfrm>
          <a:prstGeom prst="curvedConnector3">
            <a:avLst>
              <a:gd name="adj1" fmla="val 197894"/>
            </a:avLst>
          </a:prstGeom>
          <a:noFill/>
          <a:ln w="19080">
            <a:solidFill>
              <a:schemeClr val="accent2">
                <a:lumMod val="50000"/>
              </a:scheme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36"/>
          <p:cNvSpPr/>
          <p:nvPr/>
        </p:nvSpPr>
        <p:spPr>
          <a:xfrm>
            <a:off x="4745880" y="5663880"/>
            <a:ext cx="1626840" cy="863280"/>
          </a:xfrm>
          <a:prstGeom prst="ellipse">
            <a:avLst/>
          </a:prstGeom>
          <a:solidFill>
            <a:srgbClr val="af9cf6"/>
          </a:solidFill>
          <a:ln w="284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Paréntesis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5" name="CustomShape 37"/>
          <p:cNvSpPr/>
          <p:nvPr/>
        </p:nvSpPr>
        <p:spPr>
          <a:xfrm>
            <a:off x="2276640" y="3265560"/>
            <a:ext cx="2468880" cy="28296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rgbClr val="7030a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38"/>
          <p:cNvSpPr/>
          <p:nvPr/>
        </p:nvSpPr>
        <p:spPr>
          <a:xfrm flipH="1" flipV="1">
            <a:off x="4782600" y="1875600"/>
            <a:ext cx="1589400" cy="4218840"/>
          </a:xfrm>
          <a:prstGeom prst="curvedConnector5">
            <a:avLst>
              <a:gd name="adj1" fmla="val -14378"/>
              <a:gd name="adj2" fmla="val 13191"/>
              <a:gd name="adj3" fmla="val 157285"/>
            </a:avLst>
          </a:prstGeom>
          <a:noFill/>
          <a:ln w="19080">
            <a:solidFill>
              <a:srgbClr val="00b0f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39"/>
          <p:cNvSpPr/>
          <p:nvPr/>
        </p:nvSpPr>
        <p:spPr>
          <a:xfrm flipH="1" rot="16200000">
            <a:off x="5208120" y="6176160"/>
            <a:ext cx="126000" cy="574920"/>
          </a:xfrm>
          <a:prstGeom prst="curvedConnector3">
            <a:avLst>
              <a:gd name="adj1" fmla="val 280727"/>
            </a:avLst>
          </a:prstGeom>
          <a:noFill/>
          <a:ln w="19080">
            <a:solidFill>
              <a:srgbClr val="7030a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40"/>
          <p:cNvSpPr/>
          <p:nvPr/>
        </p:nvSpPr>
        <p:spPr>
          <a:xfrm flipH="1" flipV="1">
            <a:off x="4782600" y="3968640"/>
            <a:ext cx="1589400" cy="2125800"/>
          </a:xfrm>
          <a:prstGeom prst="curvedConnector5">
            <a:avLst>
              <a:gd name="adj1" fmla="val -14378"/>
              <a:gd name="adj2" fmla="val 23568"/>
              <a:gd name="adj3" fmla="val 114378"/>
            </a:avLst>
          </a:prstGeom>
          <a:noFill/>
          <a:ln w="19080">
            <a:solidFill>
              <a:schemeClr val="accent6">
                <a:lumMod val="50000"/>
              </a:scheme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41"/>
          <p:cNvSpPr/>
          <p:nvPr/>
        </p:nvSpPr>
        <p:spPr>
          <a:xfrm flipH="1" flipV="1">
            <a:off x="4782600" y="4983120"/>
            <a:ext cx="1589400" cy="1111320"/>
          </a:xfrm>
          <a:prstGeom prst="curvedConnector5">
            <a:avLst>
              <a:gd name="adj1" fmla="val -14378"/>
              <a:gd name="adj2" fmla="val 50000"/>
              <a:gd name="adj3" fmla="val 114378"/>
            </a:avLst>
          </a:prstGeom>
          <a:noFill/>
          <a:ln w="19080">
            <a:solidFill>
              <a:schemeClr val="accent2">
                <a:lumMod val="50000"/>
              </a:scheme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42"/>
          <p:cNvSpPr/>
          <p:nvPr/>
        </p:nvSpPr>
        <p:spPr>
          <a:xfrm flipH="1" flipV="1">
            <a:off x="4735440" y="2953080"/>
            <a:ext cx="1637280" cy="3142080"/>
          </a:xfrm>
          <a:prstGeom prst="curvedConnector5">
            <a:avLst>
              <a:gd name="adj1" fmla="val -13960"/>
              <a:gd name="adj2" fmla="val 50000"/>
              <a:gd name="adj3" fmla="val 113960"/>
            </a:avLst>
          </a:prstGeom>
          <a:noFill/>
          <a:ln w="19080">
            <a:solidFill>
              <a:schemeClr val="accent4">
                <a:lumMod val="75000"/>
              </a:scheme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43"/>
          <p:cNvSpPr/>
          <p:nvPr/>
        </p:nvSpPr>
        <p:spPr>
          <a:xfrm flipV="1">
            <a:off x="6373080" y="3265560"/>
            <a:ext cx="2456280" cy="28296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21" dur="indefinite" restart="never" nodeType="tmRoot">
          <p:childTnLst>
            <p:seq>
              <p:cTn id="322" dur="indefinite" nodeType="mainSeq">
                <p:childTnLst>
                  <p:par>
                    <p:cTn id="323" fill="hold">
                      <p:stCondLst>
                        <p:cond delay="0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3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3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3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3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37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3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2000"/>
                            </p:stCondLst>
                            <p:childTnLst>
                              <p:par>
                                <p:cTn id="341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4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500"/>
                            </p:stCondLst>
                            <p:childTnLst>
                              <p:par>
                                <p:cTn id="345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47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nodeType="clickEffect" fill="hold" presetClass="exit" presetID="6" presetSubtype="32">
                                  <p:stCondLst>
                                    <p:cond delay="0"/>
                                  </p:stCondLst>
                                  <p:childTnLst>
                                    <p:animEffect filter="circle(out)" transition="out">
                                      <p:cBhvr additive="repl">
                                        <p:cTn id="351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5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6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6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6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6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7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7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7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8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8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8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500"/>
                            </p:stCondLst>
                            <p:childTnLst>
                              <p:par>
                                <p:cTn id="391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9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1000"/>
                            </p:stCondLst>
                            <p:childTnLst>
                              <p:par>
                                <p:cTn id="395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9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9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0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2000"/>
                            </p:stCondLst>
                            <p:childTnLst>
                              <p:par>
                                <p:cTn id="403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0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2500"/>
                            </p:stCondLst>
                            <p:childTnLst>
                              <p:par>
                                <p:cTn id="407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0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1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500"/>
                            </p:stCondLst>
                            <p:childTnLst>
                              <p:par>
                                <p:cTn id="416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1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1000"/>
                            </p:stCondLst>
                            <p:childTnLst>
                              <p:par>
                                <p:cTn id="420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2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1500"/>
                            </p:stCondLst>
                            <p:childTnLst>
                              <p:par>
                                <p:cTn id="424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2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3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500"/>
                            </p:stCondLst>
                            <p:childTnLst>
                              <p:par>
                                <p:cTn id="433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1000"/>
                            </p:stCondLst>
                            <p:childTnLst>
                              <p:par>
                                <p:cTn id="437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3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41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4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4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500"/>
                            </p:stCondLst>
                            <p:childTnLst>
                              <p:par>
                                <p:cTn id="450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5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000"/>
                            </p:stCondLst>
                            <p:childTnLst>
                              <p:par>
                                <p:cTn id="454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5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6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500"/>
                            </p:stCondLst>
                            <p:childTnLst>
                              <p:par>
                                <p:cTn id="463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6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1000"/>
                            </p:stCondLst>
                            <p:childTnLst>
                              <p:par>
                                <p:cTn id="467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6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1500"/>
                            </p:stCondLst>
                            <p:childTnLst>
                              <p:par>
                                <p:cTn id="471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7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7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8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8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8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9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9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Consolas"/>
              </a:rPr>
              <a:t>Codificar el Autómata en C++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Line 2"/>
          <p:cNvSpPr/>
          <p:nvPr/>
        </p:nvSpPr>
        <p:spPr>
          <a:xfrm>
            <a:off x="11650320" y="4320"/>
            <a:ext cx="360" cy="209880"/>
          </a:xfrm>
          <a:prstGeom prst="line">
            <a:avLst/>
          </a:prstGeom>
          <a:ln w="8892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Line 3"/>
          <p:cNvSpPr/>
          <p:nvPr/>
        </p:nvSpPr>
        <p:spPr>
          <a:xfrm>
            <a:off x="550440" y="214200"/>
            <a:ext cx="11144880" cy="360"/>
          </a:xfrm>
          <a:prstGeom prst="line">
            <a:avLst/>
          </a:prstGeom>
          <a:ln w="8892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Line 4"/>
          <p:cNvSpPr/>
          <p:nvPr/>
        </p:nvSpPr>
        <p:spPr>
          <a:xfrm>
            <a:off x="550440" y="171360"/>
            <a:ext cx="360" cy="6188040"/>
          </a:xfrm>
          <a:prstGeom prst="line">
            <a:avLst/>
          </a:prstGeom>
          <a:ln w="8892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Line 5"/>
          <p:cNvSpPr/>
          <p:nvPr/>
        </p:nvSpPr>
        <p:spPr>
          <a:xfrm>
            <a:off x="531360" y="6310080"/>
            <a:ext cx="11144880" cy="360"/>
          </a:xfrm>
          <a:prstGeom prst="line">
            <a:avLst/>
          </a:prstGeom>
          <a:ln w="8892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Line 6"/>
          <p:cNvSpPr/>
          <p:nvPr/>
        </p:nvSpPr>
        <p:spPr>
          <a:xfrm>
            <a:off x="11650320" y="6269760"/>
            <a:ext cx="360" cy="588240"/>
          </a:xfrm>
          <a:prstGeom prst="line">
            <a:avLst/>
          </a:prstGeom>
          <a:ln w="8892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8" name="Marcador de contenido 7" descr=""/>
          <p:cNvPicPr/>
          <p:nvPr/>
        </p:nvPicPr>
        <p:blipFill>
          <a:blip r:embed="rId1"/>
          <a:stretch/>
        </p:blipFill>
        <p:spPr>
          <a:xfrm>
            <a:off x="3675960" y="2064240"/>
            <a:ext cx="4894200" cy="387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4" dur="indefinite" restart="never" nodeType="tmRoot">
          <p:childTnLst>
            <p:seq>
              <p:cTn id="495" dur="indefinite" nodeType="mainSeq">
                <p:childTnLst>
                  <p:par>
                    <p:cTn id="496" fill="hold">
                      <p:stCondLst>
                        <p:cond delay="0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50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500"/>
                            </p:stCondLst>
                            <p:childTnLst>
                              <p:par>
                                <p:cTn id="502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50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000"/>
                            </p:stCondLst>
                            <p:childTnLst>
                              <p:par>
                                <p:cTn id="506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0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500"/>
                            </p:stCondLst>
                            <p:childTnLst>
                              <p:par>
                                <p:cTn id="510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5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2000"/>
                            </p:stCondLst>
                            <p:childTnLst>
                              <p:par>
                                <p:cTn id="514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1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2500"/>
                            </p:stCondLst>
                            <p:childTnLst>
                              <p:par>
                                <p:cTn id="51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Line 1"/>
          <p:cNvSpPr/>
          <p:nvPr/>
        </p:nvSpPr>
        <p:spPr>
          <a:xfrm>
            <a:off x="11650320" y="4320"/>
            <a:ext cx="360" cy="209880"/>
          </a:xfrm>
          <a:prstGeom prst="line">
            <a:avLst/>
          </a:prstGeom>
          <a:ln w="8892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Line 2"/>
          <p:cNvSpPr/>
          <p:nvPr/>
        </p:nvSpPr>
        <p:spPr>
          <a:xfrm>
            <a:off x="550440" y="214200"/>
            <a:ext cx="11144880" cy="360"/>
          </a:xfrm>
          <a:prstGeom prst="line">
            <a:avLst/>
          </a:prstGeom>
          <a:ln w="8892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Line 3"/>
          <p:cNvSpPr/>
          <p:nvPr/>
        </p:nvSpPr>
        <p:spPr>
          <a:xfrm>
            <a:off x="550440" y="171360"/>
            <a:ext cx="360" cy="6188040"/>
          </a:xfrm>
          <a:prstGeom prst="line">
            <a:avLst/>
          </a:prstGeom>
          <a:ln w="8892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Line 4"/>
          <p:cNvSpPr/>
          <p:nvPr/>
        </p:nvSpPr>
        <p:spPr>
          <a:xfrm>
            <a:off x="531360" y="6310080"/>
            <a:ext cx="11144880" cy="360"/>
          </a:xfrm>
          <a:prstGeom prst="line">
            <a:avLst/>
          </a:prstGeom>
          <a:ln w="8892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Line 5"/>
          <p:cNvSpPr/>
          <p:nvPr/>
        </p:nvSpPr>
        <p:spPr>
          <a:xfrm flipV="1">
            <a:off x="11650320" y="214200"/>
            <a:ext cx="360" cy="6145200"/>
          </a:xfrm>
          <a:prstGeom prst="line">
            <a:avLst/>
          </a:prstGeom>
          <a:ln w="8892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Imagen 1" descr=""/>
          <p:cNvPicPr/>
          <p:nvPr/>
        </p:nvPicPr>
        <p:blipFill>
          <a:blip r:embed="rId1"/>
          <a:stretch/>
        </p:blipFill>
        <p:spPr>
          <a:xfrm>
            <a:off x="679320" y="351000"/>
            <a:ext cx="10812600" cy="580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21" dur="indefinite" restart="never" nodeType="tmRoot">
          <p:childTnLst>
            <p:seq>
              <p:cTn id="522" dur="indefinite" nodeType="mainSeq">
                <p:childTnLst>
                  <p:par>
                    <p:cTn id="523" fill="hold">
                      <p:stCondLst>
                        <p:cond delay="0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52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500"/>
                            </p:stCondLst>
                            <p:childTnLst>
                              <p:par>
                                <p:cTn id="529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53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3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3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1500"/>
                            </p:stCondLst>
                            <p:childTnLst>
                              <p:par>
                                <p:cTn id="537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3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2000"/>
                            </p:stCondLst>
                            <p:childTnLst>
                              <p:par>
                                <p:cTn id="541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54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</TotalTime>
  <Application>LibreOffice/6.0.6.2$Linux_X86_64 LibreOffice_project/00m0$Build-2</Application>
  <Words>295</Words>
  <Paragraphs>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2018-11-02T15:16:27Z</dcterms:created>
  <dc:creator>LUISITO MINIMOY</dc:creator>
  <dc:description/>
  <dc:language>en-US</dc:language>
  <cp:lastModifiedBy/>
  <dcterms:modified xsi:type="dcterms:W3CDTF">2018-11-05T20:14:57Z</dcterms:modified>
  <cp:revision>50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