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80" r:id="rId5"/>
    <p:sldId id="258" r:id="rId6"/>
    <p:sldId id="260" r:id="rId7"/>
    <p:sldId id="259" r:id="rId8"/>
    <p:sldId id="262" r:id="rId9"/>
    <p:sldId id="263" r:id="rId10"/>
    <p:sldId id="264" r:id="rId11"/>
    <p:sldId id="265" r:id="rId12"/>
    <p:sldId id="266" r:id="rId13"/>
    <p:sldId id="267" r:id="rId14"/>
    <p:sldId id="268" r:id="rId15"/>
    <p:sldId id="269" r:id="rId16"/>
    <p:sldId id="270" r:id="rId17"/>
    <p:sldId id="271" r:id="rId18"/>
    <p:sldId id="274" r:id="rId19"/>
    <p:sldId id="273" r:id="rId20"/>
    <p:sldId id="272" r:id="rId21"/>
    <p:sldId id="275" r:id="rId22"/>
    <p:sldId id="276" r:id="rId23"/>
    <p:sldId id="277" r:id="rId24"/>
    <p:sldId id="278" r:id="rId25"/>
    <p:sldId id="279"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E1197C-37FA-493B-865D-F7C0E94F390D}"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164540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E1197C-37FA-493B-865D-F7C0E94F390D}"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49439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DE1197C-37FA-493B-865D-F7C0E94F390D}"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1420867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DE1197C-37FA-493B-865D-F7C0E94F390D}"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3578621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1197C-37FA-493B-865D-F7C0E94F390D}"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3664840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1197C-37FA-493B-865D-F7C0E94F390D}"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404415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1197C-37FA-493B-865D-F7C0E94F390D}"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61124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1197C-37FA-493B-865D-F7C0E94F390D}"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313250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E1197C-37FA-493B-865D-F7C0E94F390D}"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343348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E1197C-37FA-493B-865D-F7C0E94F390D}" type="datetimeFigureOut">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244616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E1197C-37FA-493B-865D-F7C0E94F390D}"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322937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1197C-37FA-493B-865D-F7C0E94F390D}"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402138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E1197C-37FA-493B-865D-F7C0E94F390D}"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211856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DE1197C-37FA-493B-865D-F7C0E94F390D}" type="datetimeFigureOut">
              <a:rPr lang="en-US" smtClean="0"/>
              <a:t>2/24/2020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29265CCD-3939-40CC-9636-6C92E31756AB}" type="slidenum">
              <a:rPr lang="en-US" smtClean="0"/>
              <a:t>‹#›</a:t>
            </a:fld>
            <a:endParaRPr lang="en-US"/>
          </a:p>
        </p:txBody>
      </p:sp>
    </p:spTree>
    <p:extLst>
      <p:ext uri="{BB962C8B-B14F-4D97-AF65-F5344CB8AC3E}">
        <p14:creationId xmlns:p14="http://schemas.microsoft.com/office/powerpoint/2010/main" val="96320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DE1197C-37FA-493B-865D-F7C0E94F390D}" type="datetimeFigureOut">
              <a:rPr lang="en-US" smtClean="0"/>
              <a:t>2/24/2020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9265CCD-3939-40CC-9636-6C92E31756AB}" type="slidenum">
              <a:rPr lang="en-US" smtClean="0"/>
              <a:t>‹#›</a:t>
            </a:fld>
            <a:endParaRPr lang="en-US"/>
          </a:p>
        </p:txBody>
      </p:sp>
    </p:spTree>
    <p:extLst>
      <p:ext uri="{BB962C8B-B14F-4D97-AF65-F5344CB8AC3E}">
        <p14:creationId xmlns:p14="http://schemas.microsoft.com/office/powerpoint/2010/main" val="16287150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blog.minitab.com/blog/adventures-in-statistics-2/how-to-interpret-regression-analysis-results-p-values-and-coefficients" TargetMode="External"/><Relationship Id="rId2" Type="http://schemas.openxmlformats.org/officeDocument/2006/relationships/hyperlink" Target="https://towardsdatascience.com/what-why-and-how-to-read-empirical-cdf-123e2b922480" TargetMode="External"/><Relationship Id="rId1" Type="http://schemas.openxmlformats.org/officeDocument/2006/relationships/slideLayout" Target="../slideLayouts/slideLayout4.xml"/><Relationship Id="rId5" Type="http://schemas.openxmlformats.org/officeDocument/2006/relationships/hyperlink" Target="https://www.kaggle.com/bls/american-time-use-survey/data" TargetMode="External"/><Relationship Id="rId4" Type="http://schemas.openxmlformats.org/officeDocument/2006/relationships/hyperlink" Target="https://www.datacamp.com/community/tutorials/joining-dataframes-panda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CBEC0D-EDC6-4014-871E-E025B2F2D0F7}"/>
              </a:ext>
            </a:extLst>
          </p:cNvPr>
          <p:cNvSpPr txBox="1"/>
          <p:nvPr/>
        </p:nvSpPr>
        <p:spPr>
          <a:xfrm>
            <a:off x="625274" y="3610905"/>
            <a:ext cx="7185891" cy="938719"/>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Women Who Exercise</a:t>
            </a:r>
          </a:p>
        </p:txBody>
      </p:sp>
      <p:sp>
        <p:nvSpPr>
          <p:cNvPr id="7" name="TextBox 6">
            <a:extLst>
              <a:ext uri="{FF2B5EF4-FFF2-40B4-BE49-F238E27FC236}">
                <a16:creationId xmlns:a16="http://schemas.microsoft.com/office/drawing/2014/main" id="{A51FE933-5271-4DED-9AA4-E8655921C940}"/>
              </a:ext>
            </a:extLst>
          </p:cNvPr>
          <p:cNvSpPr txBox="1"/>
          <p:nvPr/>
        </p:nvSpPr>
        <p:spPr>
          <a:xfrm>
            <a:off x="760600" y="5300557"/>
            <a:ext cx="11431400" cy="1200329"/>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Torrey Capobianco</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Bellevue University</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DSC 530</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Fall 2019</a:t>
            </a:r>
          </a:p>
        </p:txBody>
      </p:sp>
    </p:spTree>
    <p:extLst>
      <p:ext uri="{BB962C8B-B14F-4D97-AF65-F5344CB8AC3E}">
        <p14:creationId xmlns:p14="http://schemas.microsoft.com/office/powerpoint/2010/main" val="2480749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71858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Number of children</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10" name="TextBox 9">
            <a:extLst>
              <a:ext uri="{FF2B5EF4-FFF2-40B4-BE49-F238E27FC236}">
                <a16:creationId xmlns:a16="http://schemas.microsoft.com/office/drawing/2014/main" id="{4809A550-541E-43E3-B871-323A84EE799B}"/>
              </a:ext>
            </a:extLst>
          </p:cNvPr>
          <p:cNvSpPr txBox="1"/>
          <p:nvPr/>
        </p:nvSpPr>
        <p:spPr>
          <a:xfrm>
            <a:off x="5780145" y="3107170"/>
            <a:ext cx="5578763" cy="2416046"/>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0.87 children</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 				0 children</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1.28</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 	1.13</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histogram is left negative skewed with a tail extending far to the right.</a:t>
            </a:r>
          </a:p>
        </p:txBody>
      </p:sp>
      <p:sp>
        <p:nvSpPr>
          <p:cNvPr id="6" name="TextBox 5">
            <a:extLst>
              <a:ext uri="{FF2B5EF4-FFF2-40B4-BE49-F238E27FC236}">
                <a16:creationId xmlns:a16="http://schemas.microsoft.com/office/drawing/2014/main" id="{F1AF06BA-9849-4EA3-ADF4-18FD906AD193}"/>
              </a:ext>
            </a:extLst>
          </p:cNvPr>
          <p:cNvSpPr txBox="1"/>
          <p:nvPr/>
        </p:nvSpPr>
        <p:spPr>
          <a:xfrm>
            <a:off x="461820" y="2213528"/>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trchildnum</a:t>
            </a:r>
          </a:p>
        </p:txBody>
      </p:sp>
      <p:pic>
        <p:nvPicPr>
          <p:cNvPr id="3" name="Picture 2">
            <a:extLst>
              <a:ext uri="{FF2B5EF4-FFF2-40B4-BE49-F238E27FC236}">
                <a16:creationId xmlns:a16="http://schemas.microsoft.com/office/drawing/2014/main" id="{2DAFEFDA-B001-415A-B1FA-D113B33D75AA}"/>
              </a:ext>
            </a:extLst>
          </p:cNvPr>
          <p:cNvPicPr>
            <a:picLocks noChangeAspect="1"/>
          </p:cNvPicPr>
          <p:nvPr/>
        </p:nvPicPr>
        <p:blipFill>
          <a:blip r:embed="rId2"/>
          <a:stretch>
            <a:fillRect/>
          </a:stretch>
        </p:blipFill>
        <p:spPr>
          <a:xfrm>
            <a:off x="833092" y="2848551"/>
            <a:ext cx="4498816" cy="3081528"/>
          </a:xfrm>
          <a:prstGeom prst="rect">
            <a:avLst/>
          </a:prstGeom>
        </p:spPr>
      </p:pic>
    </p:spTree>
    <p:extLst>
      <p:ext uri="{BB962C8B-B14F-4D97-AF65-F5344CB8AC3E}">
        <p14:creationId xmlns:p14="http://schemas.microsoft.com/office/powerpoint/2010/main" val="200356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107193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Usual hours work per week</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10" name="TextBox 9">
            <a:extLst>
              <a:ext uri="{FF2B5EF4-FFF2-40B4-BE49-F238E27FC236}">
                <a16:creationId xmlns:a16="http://schemas.microsoft.com/office/drawing/2014/main" id="{4809A550-541E-43E3-B871-323A84EE799B}"/>
              </a:ext>
            </a:extLst>
          </p:cNvPr>
          <p:cNvSpPr txBox="1"/>
          <p:nvPr/>
        </p:nvSpPr>
        <p:spPr>
          <a:xfrm>
            <a:off x="5839579" y="2679433"/>
            <a:ext cx="5578763" cy="3477875"/>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19.05 hours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 				-1 (does not work)</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443.08</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 	21.05</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histogram is binominal, with two peaks at -1 (does not work) and 40 hours.</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Respondent answer of -4 indicates hours vary.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Respondent answer of -1 indicates does not work.</a:t>
            </a:r>
          </a:p>
        </p:txBody>
      </p:sp>
      <p:sp>
        <p:nvSpPr>
          <p:cNvPr id="6" name="TextBox 5">
            <a:extLst>
              <a:ext uri="{FF2B5EF4-FFF2-40B4-BE49-F238E27FC236}">
                <a16:creationId xmlns:a16="http://schemas.microsoft.com/office/drawing/2014/main" id="{F1AF06BA-9849-4EA3-ADF4-18FD906AD193}"/>
              </a:ext>
            </a:extLst>
          </p:cNvPr>
          <p:cNvSpPr txBox="1"/>
          <p:nvPr/>
        </p:nvSpPr>
        <p:spPr>
          <a:xfrm>
            <a:off x="461820" y="2213528"/>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tehruslt</a:t>
            </a:r>
          </a:p>
        </p:txBody>
      </p:sp>
      <p:pic>
        <p:nvPicPr>
          <p:cNvPr id="2" name="Picture 1">
            <a:extLst>
              <a:ext uri="{FF2B5EF4-FFF2-40B4-BE49-F238E27FC236}">
                <a16:creationId xmlns:a16="http://schemas.microsoft.com/office/drawing/2014/main" id="{0B487745-EDDC-486E-92D5-F87334EF0909}"/>
              </a:ext>
            </a:extLst>
          </p:cNvPr>
          <p:cNvPicPr>
            <a:picLocks noChangeAspect="1"/>
          </p:cNvPicPr>
          <p:nvPr/>
        </p:nvPicPr>
        <p:blipFill>
          <a:blip r:embed="rId2"/>
          <a:stretch>
            <a:fillRect/>
          </a:stretch>
        </p:blipFill>
        <p:spPr>
          <a:xfrm>
            <a:off x="887846" y="2942261"/>
            <a:ext cx="4470386" cy="3081528"/>
          </a:xfrm>
          <a:prstGeom prst="rect">
            <a:avLst/>
          </a:prstGeom>
        </p:spPr>
      </p:pic>
    </p:spTree>
    <p:extLst>
      <p:ext uri="{BB962C8B-B14F-4D97-AF65-F5344CB8AC3E}">
        <p14:creationId xmlns:p14="http://schemas.microsoft.com/office/powerpoint/2010/main" val="2233217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51559" y="79419"/>
            <a:ext cx="10910556" cy="1754326"/>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Usual hours work per week for spouse</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10" name="TextBox 9">
            <a:extLst>
              <a:ext uri="{FF2B5EF4-FFF2-40B4-BE49-F238E27FC236}">
                <a16:creationId xmlns:a16="http://schemas.microsoft.com/office/drawing/2014/main" id="{4809A550-541E-43E3-B871-323A84EE799B}"/>
              </a:ext>
            </a:extLst>
          </p:cNvPr>
          <p:cNvSpPr txBox="1"/>
          <p:nvPr/>
        </p:nvSpPr>
        <p:spPr>
          <a:xfrm>
            <a:off x="5836883" y="2582860"/>
            <a:ext cx="5578763" cy="3477875"/>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17.33 hours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 				-1 (does not work)</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563.63</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 	23.74</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histogram is binominal, with two peaks at -1 (does not work) and 40 hours.</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Respondent answer of -4 indicates hours vary.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Respondent answer of -1 indicates does not work.</a:t>
            </a:r>
          </a:p>
        </p:txBody>
      </p:sp>
      <p:sp>
        <p:nvSpPr>
          <p:cNvPr id="6" name="TextBox 5">
            <a:extLst>
              <a:ext uri="{FF2B5EF4-FFF2-40B4-BE49-F238E27FC236}">
                <a16:creationId xmlns:a16="http://schemas.microsoft.com/office/drawing/2014/main" id="{F1AF06BA-9849-4EA3-ADF4-18FD906AD193}"/>
              </a:ext>
            </a:extLst>
          </p:cNvPr>
          <p:cNvSpPr txBox="1"/>
          <p:nvPr/>
        </p:nvSpPr>
        <p:spPr>
          <a:xfrm>
            <a:off x="461820" y="2213528"/>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tespuhrs</a:t>
            </a:r>
          </a:p>
        </p:txBody>
      </p:sp>
      <p:pic>
        <p:nvPicPr>
          <p:cNvPr id="3" name="Picture 2">
            <a:extLst>
              <a:ext uri="{FF2B5EF4-FFF2-40B4-BE49-F238E27FC236}">
                <a16:creationId xmlns:a16="http://schemas.microsoft.com/office/drawing/2014/main" id="{E21FEC24-8BBB-47EB-9315-9A36041ADD93}"/>
              </a:ext>
            </a:extLst>
          </p:cNvPr>
          <p:cNvPicPr>
            <a:picLocks noChangeAspect="1"/>
          </p:cNvPicPr>
          <p:nvPr/>
        </p:nvPicPr>
        <p:blipFill>
          <a:blip r:embed="rId2"/>
          <a:stretch>
            <a:fillRect/>
          </a:stretch>
        </p:blipFill>
        <p:spPr>
          <a:xfrm>
            <a:off x="850245" y="2895644"/>
            <a:ext cx="4480236" cy="3081528"/>
          </a:xfrm>
          <a:prstGeom prst="rect">
            <a:avLst/>
          </a:prstGeom>
        </p:spPr>
      </p:pic>
    </p:spTree>
    <p:extLst>
      <p:ext uri="{BB962C8B-B14F-4D97-AF65-F5344CB8AC3E}">
        <p14:creationId xmlns:p14="http://schemas.microsoft.com/office/powerpoint/2010/main" val="133047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2809461" y="3500274"/>
            <a:ext cx="8414176"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Probability Mass Function</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Comparing two scenarios with PMF</a:t>
            </a:r>
          </a:p>
        </p:txBody>
      </p:sp>
    </p:spTree>
    <p:extLst>
      <p:ext uri="{BB962C8B-B14F-4D97-AF65-F5344CB8AC3E}">
        <p14:creationId xmlns:p14="http://schemas.microsoft.com/office/powerpoint/2010/main" val="1049637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646547" y="455268"/>
            <a:ext cx="10910556"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PMF of female exercise duration</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6" name="TextBox 5">
            <a:extLst>
              <a:ext uri="{FF2B5EF4-FFF2-40B4-BE49-F238E27FC236}">
                <a16:creationId xmlns:a16="http://schemas.microsoft.com/office/drawing/2014/main" id="{F1AF06BA-9849-4EA3-ADF4-18FD906AD193}"/>
              </a:ext>
            </a:extLst>
          </p:cNvPr>
          <p:cNvSpPr txBox="1"/>
          <p:nvPr/>
        </p:nvSpPr>
        <p:spPr>
          <a:xfrm>
            <a:off x="263237" y="2207906"/>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Females with and without children</a:t>
            </a:r>
          </a:p>
        </p:txBody>
      </p:sp>
      <p:pic>
        <p:nvPicPr>
          <p:cNvPr id="4" name="Picture 3">
            <a:extLst>
              <a:ext uri="{FF2B5EF4-FFF2-40B4-BE49-F238E27FC236}">
                <a16:creationId xmlns:a16="http://schemas.microsoft.com/office/drawing/2014/main" id="{88606F83-FFE8-47C8-B495-E031511BD76E}"/>
              </a:ext>
            </a:extLst>
          </p:cNvPr>
          <p:cNvPicPr>
            <a:picLocks noChangeAspect="1"/>
          </p:cNvPicPr>
          <p:nvPr/>
        </p:nvPicPr>
        <p:blipFill>
          <a:blip r:embed="rId2"/>
          <a:stretch>
            <a:fillRect/>
          </a:stretch>
        </p:blipFill>
        <p:spPr>
          <a:xfrm>
            <a:off x="646547" y="2742246"/>
            <a:ext cx="6991350" cy="3752850"/>
          </a:xfrm>
          <a:prstGeom prst="rect">
            <a:avLst/>
          </a:prstGeom>
        </p:spPr>
      </p:pic>
      <p:graphicFrame>
        <p:nvGraphicFramePr>
          <p:cNvPr id="7" name="Table 8">
            <a:extLst>
              <a:ext uri="{FF2B5EF4-FFF2-40B4-BE49-F238E27FC236}">
                <a16:creationId xmlns:a16="http://schemas.microsoft.com/office/drawing/2014/main" id="{9B153F26-BCF1-4FB3-BCC8-14B3B2DA40A9}"/>
              </a:ext>
            </a:extLst>
          </p:cNvPr>
          <p:cNvGraphicFramePr>
            <a:graphicFrameLocks noGrp="1"/>
          </p:cNvGraphicFramePr>
          <p:nvPr>
            <p:extLst>
              <p:ext uri="{D42A27DB-BD31-4B8C-83A1-F6EECF244321}">
                <p14:modId xmlns:p14="http://schemas.microsoft.com/office/powerpoint/2010/main" val="1093775930"/>
              </p:ext>
            </p:extLst>
          </p:nvPr>
        </p:nvGraphicFramePr>
        <p:xfrm>
          <a:off x="8036558" y="2886500"/>
          <a:ext cx="3749040" cy="141732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771501016"/>
                    </a:ext>
                  </a:extLst>
                </a:gridCol>
                <a:gridCol w="1097280">
                  <a:extLst>
                    <a:ext uri="{9D8B030D-6E8A-4147-A177-3AD203B41FA5}">
                      <a16:colId xmlns:a16="http://schemas.microsoft.com/office/drawing/2014/main" val="3403518398"/>
                    </a:ext>
                  </a:extLst>
                </a:gridCol>
                <a:gridCol w="1005840">
                  <a:extLst>
                    <a:ext uri="{9D8B030D-6E8A-4147-A177-3AD203B41FA5}">
                      <a16:colId xmlns:a16="http://schemas.microsoft.com/office/drawing/2014/main" val="3702786018"/>
                    </a:ext>
                  </a:extLst>
                </a:gridCol>
              </a:tblGrid>
              <a:tr h="270312">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Exercise Duration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With Child</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No Child</a:t>
                      </a:r>
                    </a:p>
                  </a:txBody>
                  <a:tcPr/>
                </a:tc>
                <a:extLst>
                  <a:ext uri="{0D108BD9-81ED-4DB2-BD59-A6C34878D82A}">
                    <a16:rowId xmlns:a16="http://schemas.microsoft.com/office/drawing/2014/main" val="3116915408"/>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Mean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73.34</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64.36</a:t>
                      </a:r>
                    </a:p>
                  </a:txBody>
                  <a:tcPr/>
                </a:tc>
                <a:extLst>
                  <a:ext uri="{0D108BD9-81ED-4DB2-BD59-A6C34878D82A}">
                    <a16:rowId xmlns:a16="http://schemas.microsoft.com/office/drawing/2014/main" val="1841057793"/>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Variance</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2401.37</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1987.65</a:t>
                      </a:r>
                    </a:p>
                  </a:txBody>
                  <a:tcPr/>
                </a:tc>
                <a:extLst>
                  <a:ext uri="{0D108BD9-81ED-4DB2-BD59-A6C34878D82A}">
                    <a16:rowId xmlns:a16="http://schemas.microsoft.com/office/drawing/2014/main" val="2027090982"/>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Standard Deviation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49.00</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44.58</a:t>
                      </a:r>
                    </a:p>
                  </a:txBody>
                  <a:tcPr/>
                </a:tc>
                <a:extLst>
                  <a:ext uri="{0D108BD9-81ED-4DB2-BD59-A6C34878D82A}">
                    <a16:rowId xmlns:a16="http://schemas.microsoft.com/office/drawing/2014/main" val="2546667169"/>
                  </a:ext>
                </a:extLst>
              </a:tr>
            </a:tbl>
          </a:graphicData>
        </a:graphic>
      </p:graphicFrame>
      <p:sp>
        <p:nvSpPr>
          <p:cNvPr id="11" name="TextBox 10">
            <a:extLst>
              <a:ext uri="{FF2B5EF4-FFF2-40B4-BE49-F238E27FC236}">
                <a16:creationId xmlns:a16="http://schemas.microsoft.com/office/drawing/2014/main" id="{8F8BEDDB-E5E0-4AC9-8B3B-185B78451FA5}"/>
              </a:ext>
            </a:extLst>
          </p:cNvPr>
          <p:cNvSpPr txBox="1"/>
          <p:nvPr/>
        </p:nvSpPr>
        <p:spPr>
          <a:xfrm>
            <a:off x="8174182" y="4463771"/>
            <a:ext cx="3487933" cy="2031325"/>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probability that females with children exercising for shorter durations is smaller than those without children. Compared to longer durations, they have a higher probability than those without children.</a:t>
            </a:r>
          </a:p>
        </p:txBody>
      </p:sp>
    </p:spTree>
    <p:extLst>
      <p:ext uri="{BB962C8B-B14F-4D97-AF65-F5344CB8AC3E}">
        <p14:creationId xmlns:p14="http://schemas.microsoft.com/office/powerpoint/2010/main" val="242875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701964" y="3500274"/>
            <a:ext cx="10521673"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Cumulative Distribution Function</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Comparing two scenarios with CDF</a:t>
            </a:r>
          </a:p>
        </p:txBody>
      </p:sp>
    </p:spTree>
    <p:extLst>
      <p:ext uri="{BB962C8B-B14F-4D97-AF65-F5344CB8AC3E}">
        <p14:creationId xmlns:p14="http://schemas.microsoft.com/office/powerpoint/2010/main" val="4019435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51559" y="430401"/>
            <a:ext cx="10910556"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CDF of female exercise duration</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6" name="TextBox 5">
            <a:extLst>
              <a:ext uri="{FF2B5EF4-FFF2-40B4-BE49-F238E27FC236}">
                <a16:creationId xmlns:a16="http://schemas.microsoft.com/office/drawing/2014/main" id="{F1AF06BA-9849-4EA3-ADF4-18FD906AD193}"/>
              </a:ext>
            </a:extLst>
          </p:cNvPr>
          <p:cNvSpPr txBox="1"/>
          <p:nvPr/>
        </p:nvSpPr>
        <p:spPr>
          <a:xfrm>
            <a:off x="263237" y="2207906"/>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Females with and without children</a:t>
            </a:r>
          </a:p>
        </p:txBody>
      </p:sp>
      <p:graphicFrame>
        <p:nvGraphicFramePr>
          <p:cNvPr id="7" name="Table 8">
            <a:extLst>
              <a:ext uri="{FF2B5EF4-FFF2-40B4-BE49-F238E27FC236}">
                <a16:creationId xmlns:a16="http://schemas.microsoft.com/office/drawing/2014/main" id="{9B153F26-BCF1-4FB3-BCC8-14B3B2DA40A9}"/>
              </a:ext>
            </a:extLst>
          </p:cNvPr>
          <p:cNvGraphicFramePr>
            <a:graphicFrameLocks noGrp="1"/>
          </p:cNvGraphicFramePr>
          <p:nvPr>
            <p:extLst>
              <p:ext uri="{D42A27DB-BD31-4B8C-83A1-F6EECF244321}">
                <p14:modId xmlns:p14="http://schemas.microsoft.com/office/powerpoint/2010/main" val="2238189327"/>
              </p:ext>
            </p:extLst>
          </p:nvPr>
        </p:nvGraphicFramePr>
        <p:xfrm>
          <a:off x="7254679" y="2874466"/>
          <a:ext cx="3749040" cy="17881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771501016"/>
                    </a:ext>
                  </a:extLst>
                </a:gridCol>
                <a:gridCol w="1097280">
                  <a:extLst>
                    <a:ext uri="{9D8B030D-6E8A-4147-A177-3AD203B41FA5}">
                      <a16:colId xmlns:a16="http://schemas.microsoft.com/office/drawing/2014/main" val="3403518398"/>
                    </a:ext>
                  </a:extLst>
                </a:gridCol>
                <a:gridCol w="1005840">
                  <a:extLst>
                    <a:ext uri="{9D8B030D-6E8A-4147-A177-3AD203B41FA5}">
                      <a16:colId xmlns:a16="http://schemas.microsoft.com/office/drawing/2014/main" val="3702786018"/>
                    </a:ext>
                  </a:extLst>
                </a:gridCol>
              </a:tblGrid>
              <a:tr h="270312">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Exercise Duration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With Child</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No Child</a:t>
                      </a:r>
                    </a:p>
                  </a:txBody>
                  <a:tcPr/>
                </a:tc>
                <a:extLst>
                  <a:ext uri="{0D108BD9-81ED-4DB2-BD59-A6C34878D82A}">
                    <a16:rowId xmlns:a16="http://schemas.microsoft.com/office/drawing/2014/main" val="3116915408"/>
                  </a:ext>
                </a:extLst>
              </a:tr>
              <a:tr h="370840">
                <a:tc>
                  <a:txBody>
                    <a:bodyPr/>
                    <a:lstStyle/>
                    <a:p>
                      <a:r>
                        <a:rPr lang="en-US" sz="1400" u="sng" dirty="0">
                          <a:solidFill>
                            <a:schemeClr val="bg1">
                              <a:lumMod val="85000"/>
                              <a:lumOff val="15000"/>
                            </a:schemeClr>
                          </a:solidFill>
                          <a:latin typeface="Times New Roman" panose="02020603050405020304" pitchFamily="18" charset="0"/>
                          <a:cs typeface="Times New Roman" panose="02020603050405020304" pitchFamily="18" charset="0"/>
                        </a:rPr>
                        <a:t>&lt;</a:t>
                      </a: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 100 minutes</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78 %</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82 %</a:t>
                      </a:r>
                    </a:p>
                  </a:txBody>
                  <a:tcPr/>
                </a:tc>
                <a:extLst>
                  <a:ext uri="{0D108BD9-81ED-4DB2-BD59-A6C34878D82A}">
                    <a16:rowId xmlns:a16="http://schemas.microsoft.com/office/drawing/2014/main" val="1841057793"/>
                  </a:ext>
                </a:extLst>
              </a:tr>
              <a:tr h="370840">
                <a:tc>
                  <a:txBody>
                    <a:bodyPr/>
                    <a:lstStyle/>
                    <a:p>
                      <a:r>
                        <a:rPr lang="en-US" sz="1400" u="sng" dirty="0">
                          <a:solidFill>
                            <a:schemeClr val="bg1">
                              <a:lumMod val="85000"/>
                              <a:lumOff val="15000"/>
                            </a:schemeClr>
                          </a:solidFill>
                          <a:latin typeface="Times New Roman" panose="02020603050405020304" pitchFamily="18" charset="0"/>
                          <a:cs typeface="Times New Roman" panose="02020603050405020304" pitchFamily="18" charset="0"/>
                        </a:rPr>
                        <a:t>&lt;</a:t>
                      </a: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 60 minutes</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60 %</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60 %</a:t>
                      </a:r>
                    </a:p>
                  </a:txBody>
                  <a:tcPr/>
                </a:tc>
                <a:extLst>
                  <a:ext uri="{0D108BD9-81ED-4DB2-BD59-A6C34878D82A}">
                    <a16:rowId xmlns:a16="http://schemas.microsoft.com/office/drawing/2014/main" val="2027090982"/>
                  </a:ext>
                </a:extLst>
              </a:tr>
              <a:tr h="370840">
                <a:tc>
                  <a:txBody>
                    <a:bodyPr/>
                    <a:lstStyle/>
                    <a:p>
                      <a:r>
                        <a:rPr lang="en-US" sz="1400" u="sng" dirty="0">
                          <a:solidFill>
                            <a:schemeClr val="bg1">
                              <a:lumMod val="85000"/>
                              <a:lumOff val="15000"/>
                            </a:schemeClr>
                          </a:solidFill>
                          <a:latin typeface="Times New Roman" panose="02020603050405020304" pitchFamily="18" charset="0"/>
                          <a:cs typeface="Times New Roman" panose="02020603050405020304" pitchFamily="18" charset="0"/>
                        </a:rPr>
                        <a:t>&lt;</a:t>
                      </a: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 50 minutes</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39 %</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45 %</a:t>
                      </a:r>
                    </a:p>
                  </a:txBody>
                  <a:tcPr/>
                </a:tc>
                <a:extLst>
                  <a:ext uri="{0D108BD9-81ED-4DB2-BD59-A6C34878D82A}">
                    <a16:rowId xmlns:a16="http://schemas.microsoft.com/office/drawing/2014/main" val="2546667169"/>
                  </a:ext>
                </a:extLst>
              </a:tr>
              <a:tr h="370840">
                <a:tc>
                  <a:txBody>
                    <a:bodyPr/>
                    <a:lstStyle/>
                    <a:p>
                      <a:r>
                        <a:rPr lang="en-US" sz="1400" u="sng" dirty="0">
                          <a:solidFill>
                            <a:schemeClr val="bg1">
                              <a:lumMod val="85000"/>
                              <a:lumOff val="15000"/>
                            </a:schemeClr>
                          </a:solidFill>
                          <a:latin typeface="Times New Roman" panose="02020603050405020304" pitchFamily="18" charset="0"/>
                          <a:cs typeface="Times New Roman" panose="02020603050405020304" pitchFamily="18" charset="0"/>
                        </a:rPr>
                        <a:t>&lt;</a:t>
                      </a: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 30 minutes</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25 %</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25 %</a:t>
                      </a:r>
                    </a:p>
                  </a:txBody>
                  <a:tcPr/>
                </a:tc>
                <a:extLst>
                  <a:ext uri="{0D108BD9-81ED-4DB2-BD59-A6C34878D82A}">
                    <a16:rowId xmlns:a16="http://schemas.microsoft.com/office/drawing/2014/main" val="487764146"/>
                  </a:ext>
                </a:extLst>
              </a:tr>
            </a:tbl>
          </a:graphicData>
        </a:graphic>
      </p:graphicFrame>
      <p:sp>
        <p:nvSpPr>
          <p:cNvPr id="11" name="TextBox 10">
            <a:extLst>
              <a:ext uri="{FF2B5EF4-FFF2-40B4-BE49-F238E27FC236}">
                <a16:creationId xmlns:a16="http://schemas.microsoft.com/office/drawing/2014/main" id="{8F8BEDDB-E5E0-4AC9-8B3B-185B78451FA5}"/>
              </a:ext>
            </a:extLst>
          </p:cNvPr>
          <p:cNvSpPr txBox="1"/>
          <p:nvPr/>
        </p:nvSpPr>
        <p:spPr>
          <a:xfrm>
            <a:off x="7075886" y="4826675"/>
            <a:ext cx="4106626" cy="1477328"/>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CDF of exercise duration for females with children and no children are common in some durations. Once past 60 minutes, females without children have a higher cumulative probability of exercising more.</a:t>
            </a:r>
          </a:p>
        </p:txBody>
      </p:sp>
      <p:pic>
        <p:nvPicPr>
          <p:cNvPr id="2" name="Picture 1">
            <a:extLst>
              <a:ext uri="{FF2B5EF4-FFF2-40B4-BE49-F238E27FC236}">
                <a16:creationId xmlns:a16="http://schemas.microsoft.com/office/drawing/2014/main" id="{F2CF58F6-0BE8-4457-A960-9C945FEB64E4}"/>
              </a:ext>
            </a:extLst>
          </p:cNvPr>
          <p:cNvPicPr>
            <a:picLocks noChangeAspect="1"/>
          </p:cNvPicPr>
          <p:nvPr/>
        </p:nvPicPr>
        <p:blipFill>
          <a:blip r:embed="rId2"/>
          <a:stretch>
            <a:fillRect/>
          </a:stretch>
        </p:blipFill>
        <p:spPr>
          <a:xfrm>
            <a:off x="830695" y="2839718"/>
            <a:ext cx="5071342" cy="3645816"/>
          </a:xfrm>
          <a:prstGeom prst="rect">
            <a:avLst/>
          </a:prstGeom>
        </p:spPr>
      </p:pic>
    </p:spTree>
    <p:extLst>
      <p:ext uri="{BB962C8B-B14F-4D97-AF65-F5344CB8AC3E}">
        <p14:creationId xmlns:p14="http://schemas.microsoft.com/office/powerpoint/2010/main" val="118065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701964" y="3500274"/>
            <a:ext cx="10521673"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Analytical Distribution</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Lognormal distribution</a:t>
            </a:r>
          </a:p>
        </p:txBody>
      </p:sp>
    </p:spTree>
    <p:extLst>
      <p:ext uri="{BB962C8B-B14F-4D97-AF65-F5344CB8AC3E}">
        <p14:creationId xmlns:p14="http://schemas.microsoft.com/office/powerpoint/2010/main" val="248942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51559" y="430401"/>
            <a:ext cx="10910556"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Lognormal Distribution</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6" name="TextBox 5">
            <a:extLst>
              <a:ext uri="{FF2B5EF4-FFF2-40B4-BE49-F238E27FC236}">
                <a16:creationId xmlns:a16="http://schemas.microsoft.com/office/drawing/2014/main" id="{F1AF06BA-9849-4EA3-ADF4-18FD906AD193}"/>
              </a:ext>
            </a:extLst>
          </p:cNvPr>
          <p:cNvSpPr txBox="1"/>
          <p:nvPr/>
        </p:nvSpPr>
        <p:spPr>
          <a:xfrm>
            <a:off x="531092" y="2309506"/>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Exercise duration for all females</a:t>
            </a:r>
          </a:p>
        </p:txBody>
      </p:sp>
      <p:pic>
        <p:nvPicPr>
          <p:cNvPr id="4" name="Picture 3">
            <a:extLst>
              <a:ext uri="{FF2B5EF4-FFF2-40B4-BE49-F238E27FC236}">
                <a16:creationId xmlns:a16="http://schemas.microsoft.com/office/drawing/2014/main" id="{A1614427-43D7-4039-A9FA-B94FAEE598C6}"/>
              </a:ext>
            </a:extLst>
          </p:cNvPr>
          <p:cNvPicPr>
            <a:picLocks noChangeAspect="1"/>
          </p:cNvPicPr>
          <p:nvPr/>
        </p:nvPicPr>
        <p:blipFill>
          <a:blip r:embed="rId2"/>
          <a:stretch>
            <a:fillRect/>
          </a:stretch>
        </p:blipFill>
        <p:spPr>
          <a:xfrm>
            <a:off x="1222613" y="2871017"/>
            <a:ext cx="4984224" cy="3556582"/>
          </a:xfrm>
          <a:prstGeom prst="rect">
            <a:avLst/>
          </a:prstGeom>
        </p:spPr>
      </p:pic>
      <p:sp>
        <p:nvSpPr>
          <p:cNvPr id="9" name="TextBox 8">
            <a:extLst>
              <a:ext uri="{FF2B5EF4-FFF2-40B4-BE49-F238E27FC236}">
                <a16:creationId xmlns:a16="http://schemas.microsoft.com/office/drawing/2014/main" id="{EB4D56B4-BEC3-4D14-9E18-AA642EE3B6E6}"/>
              </a:ext>
            </a:extLst>
          </p:cNvPr>
          <p:cNvSpPr txBox="1"/>
          <p:nvPr/>
        </p:nvSpPr>
        <p:spPr>
          <a:xfrm>
            <a:off x="7352145" y="3728287"/>
            <a:ext cx="3487933" cy="923330"/>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Lognormal distribution is the best fit for modeling the exercise duration of females.</a:t>
            </a:r>
          </a:p>
        </p:txBody>
      </p:sp>
    </p:spTree>
    <p:extLst>
      <p:ext uri="{BB962C8B-B14F-4D97-AF65-F5344CB8AC3E}">
        <p14:creationId xmlns:p14="http://schemas.microsoft.com/office/powerpoint/2010/main" val="551608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701964" y="3500274"/>
            <a:ext cx="10521673"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Variable Relationships</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plots, covariance, and correlation.</a:t>
            </a:r>
          </a:p>
        </p:txBody>
      </p:sp>
    </p:spTree>
    <p:extLst>
      <p:ext uri="{BB962C8B-B14F-4D97-AF65-F5344CB8AC3E}">
        <p14:creationId xmlns:p14="http://schemas.microsoft.com/office/powerpoint/2010/main" val="319160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6716291" y="3583401"/>
            <a:ext cx="4655127"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Hypothesis</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1298712" y="5514108"/>
            <a:ext cx="10512987" cy="707886"/>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Women who have children under the age of 18 exercise less than women who do not have children under the age of 18.</a:t>
            </a:r>
          </a:p>
        </p:txBody>
      </p:sp>
    </p:spTree>
    <p:extLst>
      <p:ext uri="{BB962C8B-B14F-4D97-AF65-F5344CB8AC3E}">
        <p14:creationId xmlns:p14="http://schemas.microsoft.com/office/powerpoint/2010/main" val="3283841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51559" y="143439"/>
            <a:ext cx="10910556" cy="1754326"/>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Number of children vs Exercise duration</a:t>
            </a:r>
          </a:p>
        </p:txBody>
      </p:sp>
      <p:sp>
        <p:nvSpPr>
          <p:cNvPr id="6" name="TextBox 5">
            <a:extLst>
              <a:ext uri="{FF2B5EF4-FFF2-40B4-BE49-F238E27FC236}">
                <a16:creationId xmlns:a16="http://schemas.microsoft.com/office/drawing/2014/main" id="{F1AF06BA-9849-4EA3-ADF4-18FD906AD193}"/>
              </a:ext>
            </a:extLst>
          </p:cNvPr>
          <p:cNvSpPr txBox="1"/>
          <p:nvPr/>
        </p:nvSpPr>
        <p:spPr>
          <a:xfrm>
            <a:off x="651165" y="2443694"/>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a:t>
            </a:r>
          </a:p>
        </p:txBody>
      </p:sp>
      <p:pic>
        <p:nvPicPr>
          <p:cNvPr id="8" name="Picture 7">
            <a:extLst>
              <a:ext uri="{FF2B5EF4-FFF2-40B4-BE49-F238E27FC236}">
                <a16:creationId xmlns:a16="http://schemas.microsoft.com/office/drawing/2014/main" id="{592201E7-D301-4903-AD13-6B2FC89B1BA2}"/>
              </a:ext>
            </a:extLst>
          </p:cNvPr>
          <p:cNvPicPr>
            <a:picLocks noChangeAspect="1"/>
          </p:cNvPicPr>
          <p:nvPr/>
        </p:nvPicPr>
        <p:blipFill>
          <a:blip r:embed="rId2"/>
          <a:stretch>
            <a:fillRect/>
          </a:stretch>
        </p:blipFill>
        <p:spPr>
          <a:xfrm>
            <a:off x="1139485" y="3116364"/>
            <a:ext cx="4369972" cy="3081528"/>
          </a:xfrm>
          <a:prstGeom prst="rect">
            <a:avLst/>
          </a:prstGeom>
        </p:spPr>
      </p:pic>
      <p:graphicFrame>
        <p:nvGraphicFramePr>
          <p:cNvPr id="12" name="Table 8">
            <a:extLst>
              <a:ext uri="{FF2B5EF4-FFF2-40B4-BE49-F238E27FC236}">
                <a16:creationId xmlns:a16="http://schemas.microsoft.com/office/drawing/2014/main" id="{28122322-810D-4AE4-AB04-C436529C93BE}"/>
              </a:ext>
            </a:extLst>
          </p:cNvPr>
          <p:cNvGraphicFramePr>
            <a:graphicFrameLocks noGrp="1"/>
          </p:cNvGraphicFramePr>
          <p:nvPr>
            <p:extLst>
              <p:ext uri="{D42A27DB-BD31-4B8C-83A1-F6EECF244321}">
                <p14:modId xmlns:p14="http://schemas.microsoft.com/office/powerpoint/2010/main" val="2692877344"/>
              </p:ext>
            </p:extLst>
          </p:nvPr>
        </p:nvGraphicFramePr>
        <p:xfrm>
          <a:off x="6289964" y="3644360"/>
          <a:ext cx="5467927" cy="1859280"/>
        </p:xfrm>
        <a:graphic>
          <a:graphicData uri="http://schemas.openxmlformats.org/drawingml/2006/table">
            <a:tbl>
              <a:tblPr firstRow="1" bandRow="1">
                <a:tableStyleId>{5C22544A-7EE6-4342-B048-85BDC9FD1C3A}</a:tableStyleId>
              </a:tblPr>
              <a:tblGrid>
                <a:gridCol w="2359195">
                  <a:extLst>
                    <a:ext uri="{9D8B030D-6E8A-4147-A177-3AD203B41FA5}">
                      <a16:colId xmlns:a16="http://schemas.microsoft.com/office/drawing/2014/main" val="2771501016"/>
                    </a:ext>
                  </a:extLst>
                </a:gridCol>
                <a:gridCol w="716514">
                  <a:extLst>
                    <a:ext uri="{9D8B030D-6E8A-4147-A177-3AD203B41FA5}">
                      <a16:colId xmlns:a16="http://schemas.microsoft.com/office/drawing/2014/main" val="3403518398"/>
                    </a:ext>
                  </a:extLst>
                </a:gridCol>
                <a:gridCol w="2392218">
                  <a:extLst>
                    <a:ext uri="{9D8B030D-6E8A-4147-A177-3AD203B41FA5}">
                      <a16:colId xmlns:a16="http://schemas.microsoft.com/office/drawing/2014/main" val="3702786018"/>
                    </a:ext>
                  </a:extLst>
                </a:gridCol>
              </a:tblGrid>
              <a:tr h="270312">
                <a:tc>
                  <a:txBody>
                    <a:bodyPr/>
                    <a:lstStyle/>
                    <a:p>
                      <a:endParaRPr lang="en-US" sz="1400" dirty="0">
                        <a:solidFill>
                          <a:schemeClr val="bg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Result</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3116915408"/>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Covariance</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4.54</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Positive, variables move in the same direction</a:t>
                      </a:r>
                    </a:p>
                  </a:txBody>
                  <a:tcPr/>
                </a:tc>
                <a:extLst>
                  <a:ext uri="{0D108BD9-81ED-4DB2-BD59-A6C34878D82A}">
                    <a16:rowId xmlns:a16="http://schemas.microsoft.com/office/drawing/2014/main" val="1841057793"/>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Pearson’s Correlation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0.08</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Close to zero, no relationship between variables</a:t>
                      </a:r>
                    </a:p>
                  </a:txBody>
                  <a:tcPr/>
                </a:tc>
                <a:extLst>
                  <a:ext uri="{0D108BD9-81ED-4DB2-BD59-A6C34878D82A}">
                    <a16:rowId xmlns:a16="http://schemas.microsoft.com/office/drawing/2014/main" val="2027090982"/>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Spearman’s Rank Correlation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0.08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Close to zero, no relationship between variables</a:t>
                      </a:r>
                    </a:p>
                  </a:txBody>
                  <a:tcPr/>
                </a:tc>
                <a:extLst>
                  <a:ext uri="{0D108BD9-81ED-4DB2-BD59-A6C34878D82A}">
                    <a16:rowId xmlns:a16="http://schemas.microsoft.com/office/drawing/2014/main" val="2546667169"/>
                  </a:ext>
                </a:extLst>
              </a:tr>
            </a:tbl>
          </a:graphicData>
        </a:graphic>
      </p:graphicFrame>
    </p:spTree>
    <p:extLst>
      <p:ext uri="{BB962C8B-B14F-4D97-AF65-F5344CB8AC3E}">
        <p14:creationId xmlns:p14="http://schemas.microsoft.com/office/powerpoint/2010/main" val="3381520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51559" y="143439"/>
            <a:ext cx="10910556" cy="1754326"/>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Number of hours work vs Exercise duration</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651165" y="2443694"/>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a:t>
            </a:r>
          </a:p>
        </p:txBody>
      </p:sp>
      <p:graphicFrame>
        <p:nvGraphicFramePr>
          <p:cNvPr id="12" name="Table 8">
            <a:extLst>
              <a:ext uri="{FF2B5EF4-FFF2-40B4-BE49-F238E27FC236}">
                <a16:creationId xmlns:a16="http://schemas.microsoft.com/office/drawing/2014/main" id="{28122322-810D-4AE4-AB04-C436529C93BE}"/>
              </a:ext>
            </a:extLst>
          </p:cNvPr>
          <p:cNvGraphicFramePr>
            <a:graphicFrameLocks noGrp="1"/>
          </p:cNvGraphicFramePr>
          <p:nvPr>
            <p:extLst>
              <p:ext uri="{D42A27DB-BD31-4B8C-83A1-F6EECF244321}">
                <p14:modId xmlns:p14="http://schemas.microsoft.com/office/powerpoint/2010/main" val="787773437"/>
              </p:ext>
            </p:extLst>
          </p:nvPr>
        </p:nvGraphicFramePr>
        <p:xfrm>
          <a:off x="6289964" y="3644360"/>
          <a:ext cx="5467927" cy="1859280"/>
        </p:xfrm>
        <a:graphic>
          <a:graphicData uri="http://schemas.openxmlformats.org/drawingml/2006/table">
            <a:tbl>
              <a:tblPr firstRow="1" bandRow="1">
                <a:tableStyleId>{5C22544A-7EE6-4342-B048-85BDC9FD1C3A}</a:tableStyleId>
              </a:tblPr>
              <a:tblGrid>
                <a:gridCol w="2359195">
                  <a:extLst>
                    <a:ext uri="{9D8B030D-6E8A-4147-A177-3AD203B41FA5}">
                      <a16:colId xmlns:a16="http://schemas.microsoft.com/office/drawing/2014/main" val="2771501016"/>
                    </a:ext>
                  </a:extLst>
                </a:gridCol>
                <a:gridCol w="716514">
                  <a:extLst>
                    <a:ext uri="{9D8B030D-6E8A-4147-A177-3AD203B41FA5}">
                      <a16:colId xmlns:a16="http://schemas.microsoft.com/office/drawing/2014/main" val="3403518398"/>
                    </a:ext>
                  </a:extLst>
                </a:gridCol>
                <a:gridCol w="2392218">
                  <a:extLst>
                    <a:ext uri="{9D8B030D-6E8A-4147-A177-3AD203B41FA5}">
                      <a16:colId xmlns:a16="http://schemas.microsoft.com/office/drawing/2014/main" val="3702786018"/>
                    </a:ext>
                  </a:extLst>
                </a:gridCol>
              </a:tblGrid>
              <a:tr h="270312">
                <a:tc>
                  <a:txBody>
                    <a:bodyPr/>
                    <a:lstStyle/>
                    <a:p>
                      <a:endParaRPr lang="en-US" sz="1400" dirty="0">
                        <a:solidFill>
                          <a:schemeClr val="bg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Result</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3116915408"/>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Covariance</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-8.33</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Negative, variables move inversely</a:t>
                      </a:r>
                    </a:p>
                  </a:txBody>
                  <a:tcPr/>
                </a:tc>
                <a:extLst>
                  <a:ext uri="{0D108BD9-81ED-4DB2-BD59-A6C34878D82A}">
                    <a16:rowId xmlns:a16="http://schemas.microsoft.com/office/drawing/2014/main" val="1841057793"/>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Pearson’s Correlation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-0.008</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Close to zero, no relationship between variables</a:t>
                      </a:r>
                    </a:p>
                  </a:txBody>
                  <a:tcPr/>
                </a:tc>
                <a:extLst>
                  <a:ext uri="{0D108BD9-81ED-4DB2-BD59-A6C34878D82A}">
                    <a16:rowId xmlns:a16="http://schemas.microsoft.com/office/drawing/2014/main" val="2027090982"/>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Spearman’s Rank Correlation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0.003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Close to zero, no relationship between variables</a:t>
                      </a:r>
                    </a:p>
                  </a:txBody>
                  <a:tcPr/>
                </a:tc>
                <a:extLst>
                  <a:ext uri="{0D108BD9-81ED-4DB2-BD59-A6C34878D82A}">
                    <a16:rowId xmlns:a16="http://schemas.microsoft.com/office/drawing/2014/main" val="2546667169"/>
                  </a:ext>
                </a:extLst>
              </a:tr>
            </a:tbl>
          </a:graphicData>
        </a:graphic>
      </p:graphicFrame>
      <p:pic>
        <p:nvPicPr>
          <p:cNvPr id="2" name="Picture 1">
            <a:extLst>
              <a:ext uri="{FF2B5EF4-FFF2-40B4-BE49-F238E27FC236}">
                <a16:creationId xmlns:a16="http://schemas.microsoft.com/office/drawing/2014/main" id="{E23A3860-0B33-4432-BC65-FD1D6318AF3D}"/>
              </a:ext>
            </a:extLst>
          </p:cNvPr>
          <p:cNvPicPr>
            <a:picLocks noChangeAspect="1"/>
          </p:cNvPicPr>
          <p:nvPr/>
        </p:nvPicPr>
        <p:blipFill>
          <a:blip r:embed="rId2"/>
          <a:stretch>
            <a:fillRect/>
          </a:stretch>
        </p:blipFill>
        <p:spPr>
          <a:xfrm>
            <a:off x="1105190" y="3115374"/>
            <a:ext cx="4420849" cy="3081528"/>
          </a:xfrm>
          <a:prstGeom prst="rect">
            <a:avLst/>
          </a:prstGeom>
        </p:spPr>
      </p:pic>
    </p:spTree>
    <p:extLst>
      <p:ext uri="{BB962C8B-B14F-4D97-AF65-F5344CB8AC3E}">
        <p14:creationId xmlns:p14="http://schemas.microsoft.com/office/powerpoint/2010/main" val="945995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3" y="431030"/>
            <a:ext cx="10910556" cy="923330"/>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Age vs Exercise duration</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651165" y="2443694"/>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a:t>
            </a:r>
          </a:p>
        </p:txBody>
      </p:sp>
      <p:graphicFrame>
        <p:nvGraphicFramePr>
          <p:cNvPr id="12" name="Table 8">
            <a:extLst>
              <a:ext uri="{FF2B5EF4-FFF2-40B4-BE49-F238E27FC236}">
                <a16:creationId xmlns:a16="http://schemas.microsoft.com/office/drawing/2014/main" id="{28122322-810D-4AE4-AB04-C436529C93BE}"/>
              </a:ext>
            </a:extLst>
          </p:cNvPr>
          <p:cNvGraphicFramePr>
            <a:graphicFrameLocks noGrp="1"/>
          </p:cNvGraphicFramePr>
          <p:nvPr>
            <p:extLst>
              <p:ext uri="{D42A27DB-BD31-4B8C-83A1-F6EECF244321}">
                <p14:modId xmlns:p14="http://schemas.microsoft.com/office/powerpoint/2010/main" val="4044434040"/>
              </p:ext>
            </p:extLst>
          </p:nvPr>
        </p:nvGraphicFramePr>
        <p:xfrm>
          <a:off x="6289964" y="3644360"/>
          <a:ext cx="5467927" cy="1859280"/>
        </p:xfrm>
        <a:graphic>
          <a:graphicData uri="http://schemas.openxmlformats.org/drawingml/2006/table">
            <a:tbl>
              <a:tblPr firstRow="1" bandRow="1">
                <a:tableStyleId>{5C22544A-7EE6-4342-B048-85BDC9FD1C3A}</a:tableStyleId>
              </a:tblPr>
              <a:tblGrid>
                <a:gridCol w="2359195">
                  <a:extLst>
                    <a:ext uri="{9D8B030D-6E8A-4147-A177-3AD203B41FA5}">
                      <a16:colId xmlns:a16="http://schemas.microsoft.com/office/drawing/2014/main" val="2771501016"/>
                    </a:ext>
                  </a:extLst>
                </a:gridCol>
                <a:gridCol w="716514">
                  <a:extLst>
                    <a:ext uri="{9D8B030D-6E8A-4147-A177-3AD203B41FA5}">
                      <a16:colId xmlns:a16="http://schemas.microsoft.com/office/drawing/2014/main" val="3403518398"/>
                    </a:ext>
                  </a:extLst>
                </a:gridCol>
                <a:gridCol w="2392218">
                  <a:extLst>
                    <a:ext uri="{9D8B030D-6E8A-4147-A177-3AD203B41FA5}">
                      <a16:colId xmlns:a16="http://schemas.microsoft.com/office/drawing/2014/main" val="3702786018"/>
                    </a:ext>
                  </a:extLst>
                </a:gridCol>
              </a:tblGrid>
              <a:tr h="270312">
                <a:tc>
                  <a:txBody>
                    <a:bodyPr/>
                    <a:lstStyle/>
                    <a:p>
                      <a:endParaRPr lang="en-US" sz="1400" dirty="0">
                        <a:solidFill>
                          <a:schemeClr val="bg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Result</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3116915408"/>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Covariance</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-160.5</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Negative, variables move inversely</a:t>
                      </a:r>
                    </a:p>
                  </a:txBody>
                  <a:tcPr/>
                </a:tc>
                <a:extLst>
                  <a:ext uri="{0D108BD9-81ED-4DB2-BD59-A6C34878D82A}">
                    <a16:rowId xmlns:a16="http://schemas.microsoft.com/office/drawing/2014/main" val="1841057793"/>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Pearson’s Correlation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-0.19</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Close to zero, no relationship between variables</a:t>
                      </a:r>
                    </a:p>
                  </a:txBody>
                  <a:tcPr/>
                </a:tc>
                <a:extLst>
                  <a:ext uri="{0D108BD9-81ED-4DB2-BD59-A6C34878D82A}">
                    <a16:rowId xmlns:a16="http://schemas.microsoft.com/office/drawing/2014/main" val="2027090982"/>
                  </a:ext>
                </a:extLst>
              </a:tr>
              <a:tr h="370840">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Spearman’s Rank Correlation</a:t>
                      </a:r>
                    </a:p>
                  </a:txBody>
                  <a:tcPr/>
                </a:tc>
                <a:tc>
                  <a:txBody>
                    <a:bodyPr/>
                    <a:lstStyle/>
                    <a:p>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bg1">
                              <a:lumMod val="85000"/>
                              <a:lumOff val="15000"/>
                            </a:schemeClr>
                          </a:solidFill>
                          <a:latin typeface="Times New Roman" panose="02020603050405020304" pitchFamily="18" charset="0"/>
                          <a:cs typeface="Times New Roman" panose="02020603050405020304" pitchFamily="18" charset="0"/>
                        </a:rPr>
                        <a:t>Close to zero, no relationship between variables</a:t>
                      </a:r>
                    </a:p>
                  </a:txBody>
                  <a:tcPr/>
                </a:tc>
                <a:extLst>
                  <a:ext uri="{0D108BD9-81ED-4DB2-BD59-A6C34878D82A}">
                    <a16:rowId xmlns:a16="http://schemas.microsoft.com/office/drawing/2014/main" val="2546667169"/>
                  </a:ext>
                </a:extLst>
              </a:tr>
            </a:tbl>
          </a:graphicData>
        </a:graphic>
      </p:graphicFrame>
      <p:pic>
        <p:nvPicPr>
          <p:cNvPr id="3" name="Picture 2">
            <a:extLst>
              <a:ext uri="{FF2B5EF4-FFF2-40B4-BE49-F238E27FC236}">
                <a16:creationId xmlns:a16="http://schemas.microsoft.com/office/drawing/2014/main" id="{C340A7CB-615A-46AA-921D-B8676E319CA6}"/>
              </a:ext>
            </a:extLst>
          </p:cNvPr>
          <p:cNvPicPr>
            <a:picLocks noChangeAspect="1"/>
          </p:cNvPicPr>
          <p:nvPr/>
        </p:nvPicPr>
        <p:blipFill>
          <a:blip r:embed="rId2"/>
          <a:stretch>
            <a:fillRect/>
          </a:stretch>
        </p:blipFill>
        <p:spPr>
          <a:xfrm>
            <a:off x="1095952" y="3128818"/>
            <a:ext cx="4344099" cy="3081528"/>
          </a:xfrm>
          <a:prstGeom prst="rect">
            <a:avLst/>
          </a:prstGeom>
        </p:spPr>
      </p:pic>
    </p:spTree>
    <p:extLst>
      <p:ext uri="{BB962C8B-B14F-4D97-AF65-F5344CB8AC3E}">
        <p14:creationId xmlns:p14="http://schemas.microsoft.com/office/powerpoint/2010/main" val="370367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701964" y="3500274"/>
            <a:ext cx="10521673"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Hypothesis Test</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Permutation difference of the means.</a:t>
            </a:r>
          </a:p>
        </p:txBody>
      </p:sp>
    </p:spTree>
    <p:extLst>
      <p:ext uri="{BB962C8B-B14F-4D97-AF65-F5344CB8AC3E}">
        <p14:creationId xmlns:p14="http://schemas.microsoft.com/office/powerpoint/2010/main" val="2055345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2" y="134208"/>
            <a:ext cx="10910556" cy="1754326"/>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Women with children exercise less than those without</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742324" y="2443694"/>
            <a:ext cx="6295786" cy="1631216"/>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Null Hypothesis: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There is no difference in exercise habits between women 	with children under the age of 18 and women without 	children.</a:t>
            </a:r>
          </a:p>
          <a:p>
            <a:pPr>
              <a:spcAft>
                <a:spcPts val="600"/>
              </a:spcAft>
            </a:pP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23830E5-A834-4869-AB15-34E74C2C1F8E}"/>
              </a:ext>
            </a:extLst>
          </p:cNvPr>
          <p:cNvSpPr txBox="1"/>
          <p:nvPr/>
        </p:nvSpPr>
        <p:spPr>
          <a:xfrm>
            <a:off x="742323" y="3860309"/>
            <a:ext cx="4405744" cy="723275"/>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Permutation Difference of the Means: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P-Value: 	0.0</a:t>
            </a:r>
          </a:p>
        </p:txBody>
      </p:sp>
      <p:sp>
        <p:nvSpPr>
          <p:cNvPr id="10" name="TextBox 9">
            <a:extLst>
              <a:ext uri="{FF2B5EF4-FFF2-40B4-BE49-F238E27FC236}">
                <a16:creationId xmlns:a16="http://schemas.microsoft.com/office/drawing/2014/main" id="{E4B6A576-880B-46D1-85EA-3430EC7175F0}"/>
              </a:ext>
            </a:extLst>
          </p:cNvPr>
          <p:cNvSpPr txBox="1"/>
          <p:nvPr/>
        </p:nvSpPr>
        <p:spPr>
          <a:xfrm>
            <a:off x="742323" y="4908232"/>
            <a:ext cx="9111671" cy="723275"/>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P-value is less than 1%. The effect is likely not due to chance. </a:t>
            </a:r>
          </a:p>
        </p:txBody>
      </p:sp>
      <p:sp>
        <p:nvSpPr>
          <p:cNvPr id="11" name="TextBox 10">
            <a:extLst>
              <a:ext uri="{FF2B5EF4-FFF2-40B4-BE49-F238E27FC236}">
                <a16:creationId xmlns:a16="http://schemas.microsoft.com/office/drawing/2014/main" id="{78BFBD1D-D70E-469A-B58C-BE1C31834092}"/>
              </a:ext>
            </a:extLst>
          </p:cNvPr>
          <p:cNvSpPr txBox="1"/>
          <p:nvPr/>
        </p:nvSpPr>
        <p:spPr>
          <a:xfrm>
            <a:off x="1641765" y="5794360"/>
            <a:ext cx="9111671" cy="723275"/>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Reject the null hypothesis </a:t>
            </a:r>
          </a:p>
          <a:p>
            <a:pPr marL="285750" indent="-285750">
              <a:spcAft>
                <a:spcPts val="600"/>
              </a:spcAft>
              <a:buFont typeface="Wingdings" panose="05000000000000000000" pitchFamily="2" charset="2"/>
              <a:buChar char="Ø"/>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Accept the alternative hypothesis</a:t>
            </a:r>
          </a:p>
        </p:txBody>
      </p:sp>
      <p:pic>
        <p:nvPicPr>
          <p:cNvPr id="2" name="Picture 1">
            <a:extLst>
              <a:ext uri="{FF2B5EF4-FFF2-40B4-BE49-F238E27FC236}">
                <a16:creationId xmlns:a16="http://schemas.microsoft.com/office/drawing/2014/main" id="{14FABE32-7109-416D-96F3-114B876D1C5B}"/>
              </a:ext>
            </a:extLst>
          </p:cNvPr>
          <p:cNvPicPr>
            <a:picLocks noChangeAspect="1"/>
          </p:cNvPicPr>
          <p:nvPr/>
        </p:nvPicPr>
        <p:blipFill>
          <a:blip r:embed="rId2"/>
          <a:stretch>
            <a:fillRect/>
          </a:stretch>
        </p:blipFill>
        <p:spPr>
          <a:xfrm>
            <a:off x="7842878" y="2874158"/>
            <a:ext cx="3810000" cy="2695575"/>
          </a:xfrm>
          <a:prstGeom prst="rect">
            <a:avLst/>
          </a:prstGeom>
        </p:spPr>
      </p:pic>
    </p:spTree>
    <p:extLst>
      <p:ext uri="{BB962C8B-B14F-4D97-AF65-F5344CB8AC3E}">
        <p14:creationId xmlns:p14="http://schemas.microsoft.com/office/powerpoint/2010/main" val="3310017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701964" y="3500274"/>
            <a:ext cx="10521673"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Regression</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Simple and multiple regression.</a:t>
            </a:r>
          </a:p>
        </p:txBody>
      </p:sp>
    </p:spTree>
    <p:extLst>
      <p:ext uri="{BB962C8B-B14F-4D97-AF65-F5344CB8AC3E}">
        <p14:creationId xmlns:p14="http://schemas.microsoft.com/office/powerpoint/2010/main" val="195195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2" y="472126"/>
            <a:ext cx="10910556" cy="923330"/>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Simple Regression</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5434397" y="3108712"/>
            <a:ext cx="6295786" cy="2492990"/>
          </a:xfrm>
          <a:prstGeom prst="rect">
            <a:avLst/>
          </a:prstGeom>
          <a:noFill/>
        </p:spPr>
        <p:txBody>
          <a:bodyPr wrap="square" rtlCol="0">
            <a:spAutoFit/>
          </a:bodyPr>
          <a:lstStyle>
            <a:defPPr>
              <a:defRPr lang="en-US"/>
            </a:defPPr>
            <a:lvl1pPr>
              <a:spcAft>
                <a:spcPts val="600"/>
              </a:spcAft>
              <a:defRPr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Exercise duration as a function of age:</a:t>
            </a:r>
          </a:p>
          <a:p>
            <a:endParaRPr lang="en-US" b="0" dirty="0"/>
          </a:p>
          <a:p>
            <a:r>
              <a:rPr lang="en-US" b="0" u="none" dirty="0"/>
              <a:t>	r-squared:	0.036</a:t>
            </a:r>
          </a:p>
          <a:p>
            <a:endParaRPr lang="en-US" b="0" u="none" dirty="0"/>
          </a:p>
          <a:p>
            <a:r>
              <a:rPr lang="en-US" b="0" u="none" dirty="0"/>
              <a:t>	p-value:		0.00 </a:t>
            </a:r>
          </a:p>
          <a:p>
            <a:r>
              <a:rPr lang="en-US" b="0" u="none" dirty="0"/>
              <a:t>	</a:t>
            </a:r>
          </a:p>
          <a:p>
            <a:r>
              <a:rPr lang="en-US" b="0" u="none" dirty="0"/>
              <a:t>	Age accounts for 3.6% of exercise duration in females.</a:t>
            </a:r>
          </a:p>
        </p:txBody>
      </p:sp>
      <p:pic>
        <p:nvPicPr>
          <p:cNvPr id="3" name="Picture 2">
            <a:extLst>
              <a:ext uri="{FF2B5EF4-FFF2-40B4-BE49-F238E27FC236}">
                <a16:creationId xmlns:a16="http://schemas.microsoft.com/office/drawing/2014/main" id="{F5526E04-D0D8-4E53-B9D9-B536A64E26C8}"/>
              </a:ext>
            </a:extLst>
          </p:cNvPr>
          <p:cNvPicPr>
            <a:picLocks noChangeAspect="1"/>
          </p:cNvPicPr>
          <p:nvPr/>
        </p:nvPicPr>
        <p:blipFill>
          <a:blip r:embed="rId2"/>
          <a:stretch>
            <a:fillRect/>
          </a:stretch>
        </p:blipFill>
        <p:spPr>
          <a:xfrm>
            <a:off x="770992" y="3000087"/>
            <a:ext cx="4329329" cy="3081528"/>
          </a:xfrm>
          <a:prstGeom prst="rect">
            <a:avLst/>
          </a:prstGeom>
        </p:spPr>
      </p:pic>
      <p:sp>
        <p:nvSpPr>
          <p:cNvPr id="9" name="TextBox 8">
            <a:extLst>
              <a:ext uri="{FF2B5EF4-FFF2-40B4-BE49-F238E27FC236}">
                <a16:creationId xmlns:a16="http://schemas.microsoft.com/office/drawing/2014/main" id="{F0FF6F4B-2A0F-478B-8CC3-04DABFB71FFA}"/>
              </a:ext>
            </a:extLst>
          </p:cNvPr>
          <p:cNvSpPr txBox="1"/>
          <p:nvPr/>
        </p:nvSpPr>
        <p:spPr>
          <a:xfrm>
            <a:off x="373826" y="2348522"/>
            <a:ext cx="3422319"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Least Squares:</a:t>
            </a:r>
          </a:p>
        </p:txBody>
      </p:sp>
    </p:spTree>
    <p:extLst>
      <p:ext uri="{BB962C8B-B14F-4D97-AF65-F5344CB8AC3E}">
        <p14:creationId xmlns:p14="http://schemas.microsoft.com/office/powerpoint/2010/main" val="203017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2" y="472126"/>
            <a:ext cx="10910556" cy="923330"/>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Simple Regression</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472761" y="2737268"/>
            <a:ext cx="6295786" cy="3831818"/>
          </a:xfrm>
          <a:prstGeom prst="rect">
            <a:avLst/>
          </a:prstGeom>
          <a:noFill/>
        </p:spPr>
        <p:txBody>
          <a:bodyPr wrap="square" rtlCol="0">
            <a:spAutoFit/>
          </a:bodyPr>
          <a:lstStyle>
            <a:defPPr>
              <a:defRPr lang="en-US"/>
            </a:defPPr>
            <a:lvl1pPr>
              <a:spcAft>
                <a:spcPts val="600"/>
              </a:spcAft>
              <a:defRPr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Exercise duration as a function of having a child:</a:t>
            </a:r>
          </a:p>
          <a:p>
            <a:endParaRPr lang="en-US" b="0" dirty="0"/>
          </a:p>
          <a:p>
            <a:r>
              <a:rPr lang="en-US" b="0" u="none" dirty="0"/>
              <a:t>	r-squared:	0.009</a:t>
            </a:r>
          </a:p>
          <a:p>
            <a:r>
              <a:rPr lang="en-US" b="0" u="none" dirty="0"/>
              <a:t>	</a:t>
            </a:r>
          </a:p>
          <a:p>
            <a:r>
              <a:rPr lang="en-US" b="0" u="none" dirty="0"/>
              <a:t>		Having a child accounts for 0.9% of exercise 				duration in females.</a:t>
            </a:r>
          </a:p>
          <a:p>
            <a:endParaRPr lang="en-US" b="0" u="none" dirty="0"/>
          </a:p>
          <a:p>
            <a:r>
              <a:rPr lang="en-US" b="0" u="none" dirty="0"/>
              <a:t>	p-value: 		0.00 </a:t>
            </a:r>
          </a:p>
          <a:p>
            <a:r>
              <a:rPr lang="en-US" b="0" u="none" dirty="0"/>
              <a:t>	</a:t>
            </a:r>
          </a:p>
          <a:p>
            <a:r>
              <a:rPr lang="en-US" b="0" u="none" dirty="0"/>
              <a:t>		This effect is likely to not occur by chance.</a:t>
            </a:r>
          </a:p>
          <a:p>
            <a:endParaRPr lang="en-US" u="none" dirty="0"/>
          </a:p>
        </p:txBody>
      </p:sp>
      <p:pic>
        <p:nvPicPr>
          <p:cNvPr id="2" name="Picture 1">
            <a:extLst>
              <a:ext uri="{FF2B5EF4-FFF2-40B4-BE49-F238E27FC236}">
                <a16:creationId xmlns:a16="http://schemas.microsoft.com/office/drawing/2014/main" id="{9D008E82-5DFC-40FE-876D-D21F611777F9}"/>
              </a:ext>
            </a:extLst>
          </p:cNvPr>
          <p:cNvPicPr>
            <a:picLocks noChangeAspect="1"/>
          </p:cNvPicPr>
          <p:nvPr/>
        </p:nvPicPr>
        <p:blipFill>
          <a:blip r:embed="rId2"/>
          <a:stretch>
            <a:fillRect/>
          </a:stretch>
        </p:blipFill>
        <p:spPr>
          <a:xfrm>
            <a:off x="7549140" y="2474142"/>
            <a:ext cx="3793115" cy="3727004"/>
          </a:xfrm>
          <a:prstGeom prst="rect">
            <a:avLst/>
          </a:prstGeom>
        </p:spPr>
      </p:pic>
    </p:spTree>
    <p:extLst>
      <p:ext uri="{BB962C8B-B14F-4D97-AF65-F5344CB8AC3E}">
        <p14:creationId xmlns:p14="http://schemas.microsoft.com/office/powerpoint/2010/main" val="534676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2" y="472126"/>
            <a:ext cx="10910556" cy="923330"/>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Multiple Regression</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435814" y="2256787"/>
            <a:ext cx="6343677" cy="4385816"/>
          </a:xfrm>
          <a:prstGeom prst="rect">
            <a:avLst/>
          </a:prstGeom>
          <a:noFill/>
        </p:spPr>
        <p:txBody>
          <a:bodyPr wrap="square" rtlCol="0">
            <a:spAutoFit/>
          </a:bodyPr>
          <a:lstStyle>
            <a:defPPr>
              <a:defRPr lang="en-US"/>
            </a:defPPr>
            <a:lvl1pPr>
              <a:spcAft>
                <a:spcPts val="600"/>
              </a:spcAft>
              <a:defRPr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Exercise duration as a function of having a child and age:</a:t>
            </a:r>
          </a:p>
          <a:p>
            <a:endParaRPr lang="en-US" dirty="0"/>
          </a:p>
          <a:p>
            <a:r>
              <a:rPr lang="en-US" b="0" u="none" dirty="0"/>
              <a:t>	r-squared:	0.036</a:t>
            </a:r>
          </a:p>
          <a:p>
            <a:endParaRPr lang="en-US" b="0" u="none" dirty="0"/>
          </a:p>
          <a:p>
            <a:r>
              <a:rPr lang="en-US" b="0" u="none" dirty="0"/>
              <a:t>		r-squared increased to 3.6% accountability with 			adding age.</a:t>
            </a:r>
          </a:p>
          <a:p>
            <a:endParaRPr lang="en-US" b="0" u="none" dirty="0"/>
          </a:p>
          <a:p>
            <a:r>
              <a:rPr lang="en-US" b="0" u="none" dirty="0"/>
              <a:t>	p-value has child: 	0.146		 p-value age: 	0.00</a:t>
            </a:r>
          </a:p>
          <a:p>
            <a:r>
              <a:rPr lang="en-US" b="0" u="none" dirty="0"/>
              <a:t>	</a:t>
            </a:r>
          </a:p>
          <a:p>
            <a:r>
              <a:rPr lang="en-US" b="0" u="none" dirty="0"/>
              <a:t>		The effect of age is likely to not occur by chance.</a:t>
            </a:r>
          </a:p>
          <a:p>
            <a:r>
              <a:rPr lang="en-US" b="0" u="none" dirty="0"/>
              <a:t>		Having a child &gt; .05 results not being statistically 			significant. This does not have an affect in 				determining exercise when age is involved.</a:t>
            </a:r>
          </a:p>
        </p:txBody>
      </p:sp>
      <p:pic>
        <p:nvPicPr>
          <p:cNvPr id="3" name="Picture 2">
            <a:extLst>
              <a:ext uri="{FF2B5EF4-FFF2-40B4-BE49-F238E27FC236}">
                <a16:creationId xmlns:a16="http://schemas.microsoft.com/office/drawing/2014/main" id="{84F379DF-698D-43D1-A2A9-38FC0D173AD2}"/>
              </a:ext>
            </a:extLst>
          </p:cNvPr>
          <p:cNvPicPr>
            <a:picLocks noChangeAspect="1"/>
          </p:cNvPicPr>
          <p:nvPr/>
        </p:nvPicPr>
        <p:blipFill>
          <a:blip r:embed="rId2"/>
          <a:stretch>
            <a:fillRect/>
          </a:stretch>
        </p:blipFill>
        <p:spPr>
          <a:xfrm>
            <a:off x="7587898" y="2417817"/>
            <a:ext cx="3427619" cy="3831819"/>
          </a:xfrm>
          <a:prstGeom prst="rect">
            <a:avLst/>
          </a:prstGeom>
        </p:spPr>
      </p:pic>
    </p:spTree>
    <p:extLst>
      <p:ext uri="{BB962C8B-B14F-4D97-AF65-F5344CB8AC3E}">
        <p14:creationId xmlns:p14="http://schemas.microsoft.com/office/powerpoint/2010/main" val="1481109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2" y="472126"/>
            <a:ext cx="10910556" cy="923330"/>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Multiple Regression</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435814" y="2256787"/>
            <a:ext cx="6630004" cy="4308872"/>
          </a:xfrm>
          <a:prstGeom prst="rect">
            <a:avLst/>
          </a:prstGeom>
          <a:noFill/>
        </p:spPr>
        <p:txBody>
          <a:bodyPr wrap="square" rtlCol="0">
            <a:spAutoFit/>
          </a:bodyPr>
          <a:lstStyle>
            <a:defPPr>
              <a:defRPr lang="en-US"/>
            </a:defPPr>
            <a:lvl1pPr>
              <a:spcAft>
                <a:spcPts val="600"/>
              </a:spcAft>
              <a:defRPr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Exercise duration as a function of having children, age, hours work per week for self and for spouse:</a:t>
            </a:r>
          </a:p>
          <a:p>
            <a:r>
              <a:rPr lang="en-US" b="0" u="none" dirty="0"/>
              <a:t>	</a:t>
            </a:r>
          </a:p>
          <a:p>
            <a:r>
              <a:rPr lang="en-US" b="0" u="none" dirty="0"/>
              <a:t>	r-squared:	0.041</a:t>
            </a:r>
          </a:p>
          <a:p>
            <a:endParaRPr lang="en-US" b="0" u="none" dirty="0"/>
          </a:p>
          <a:p>
            <a:r>
              <a:rPr lang="en-US" b="0" u="none" dirty="0"/>
              <a:t>		r-squared increased to 4.1% accountability with 				adding hours work per week for self and spouse.</a:t>
            </a:r>
          </a:p>
          <a:p>
            <a:endParaRPr lang="en-US" b="0" u="none" dirty="0"/>
          </a:p>
          <a:p>
            <a:r>
              <a:rPr lang="en-US" b="0" u="none" dirty="0"/>
              <a:t>	p-value has child: 	0.479		 p-value all others: 	0.00</a:t>
            </a:r>
          </a:p>
          <a:p>
            <a:r>
              <a:rPr lang="en-US" b="0" u="none" dirty="0"/>
              <a:t>	</a:t>
            </a:r>
          </a:p>
          <a:p>
            <a:r>
              <a:rPr lang="en-US" b="0" u="none" dirty="0"/>
              <a:t>		The effect of all others but having a child are likely to 			not occur by chance. Having a child has no affect on 			exercise duration with a p-value greater than 0.05.</a:t>
            </a:r>
          </a:p>
        </p:txBody>
      </p:sp>
      <p:pic>
        <p:nvPicPr>
          <p:cNvPr id="2" name="Picture 1">
            <a:extLst>
              <a:ext uri="{FF2B5EF4-FFF2-40B4-BE49-F238E27FC236}">
                <a16:creationId xmlns:a16="http://schemas.microsoft.com/office/drawing/2014/main" id="{E8216B4C-4BB1-486D-AD2B-E5AA44BD427E}"/>
              </a:ext>
            </a:extLst>
          </p:cNvPr>
          <p:cNvPicPr>
            <a:picLocks noChangeAspect="1"/>
          </p:cNvPicPr>
          <p:nvPr/>
        </p:nvPicPr>
        <p:blipFill>
          <a:blip r:embed="rId2"/>
          <a:stretch>
            <a:fillRect/>
          </a:stretch>
        </p:blipFill>
        <p:spPr>
          <a:xfrm>
            <a:off x="7948799" y="2256787"/>
            <a:ext cx="3429535" cy="4143375"/>
          </a:xfrm>
          <a:prstGeom prst="rect">
            <a:avLst/>
          </a:prstGeom>
        </p:spPr>
      </p:pic>
    </p:spTree>
    <p:extLst>
      <p:ext uri="{BB962C8B-B14F-4D97-AF65-F5344CB8AC3E}">
        <p14:creationId xmlns:p14="http://schemas.microsoft.com/office/powerpoint/2010/main" val="1968300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6716291" y="3583401"/>
            <a:ext cx="4655127"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The Data</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1431400" cy="1015663"/>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American Time Use Survey</a:t>
            </a:r>
          </a:p>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2003-2015</a:t>
            </a:r>
          </a:p>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Bureau of Labor Statistics</a:t>
            </a:r>
          </a:p>
        </p:txBody>
      </p:sp>
    </p:spTree>
    <p:extLst>
      <p:ext uri="{BB962C8B-B14F-4D97-AF65-F5344CB8AC3E}">
        <p14:creationId xmlns:p14="http://schemas.microsoft.com/office/powerpoint/2010/main" val="3373295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701964" y="3500274"/>
            <a:ext cx="10521673"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Conclusion</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701964" y="5329382"/>
            <a:ext cx="10867982" cy="1323439"/>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Through comparison of CDF, hypothesis testing, and simple regression, women’s exercise habits are different with those that have children under the age of 18 and those that do not. Those with children exercise less than those that do not have children. However, when looking at multiple regression, other variables account for female exercise habits that do not involve having children.</a:t>
            </a:r>
          </a:p>
        </p:txBody>
      </p:sp>
    </p:spTree>
    <p:extLst>
      <p:ext uri="{BB962C8B-B14F-4D97-AF65-F5344CB8AC3E}">
        <p14:creationId xmlns:p14="http://schemas.microsoft.com/office/powerpoint/2010/main" val="3777265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742322" y="472126"/>
            <a:ext cx="10910556" cy="923330"/>
          </a:xfrm>
          <a:prstGeom prst="rect">
            <a:avLst/>
          </a:prstGeom>
          <a:noFill/>
        </p:spPr>
        <p:txBody>
          <a:bodyPr wrap="square" rtlCol="0">
            <a:spAutoFit/>
          </a:bodyPr>
          <a:lstStyle>
            <a:defPPr>
              <a:defRPr lang="en-US"/>
            </a:defPPr>
            <a:lvl1pPr>
              <a:defRPr sz="540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b="1" dirty="0"/>
              <a:t>Resources</a:t>
            </a:r>
            <a:endParaRPr lang="en-US" dirty="0"/>
          </a:p>
        </p:txBody>
      </p:sp>
      <p:sp>
        <p:nvSpPr>
          <p:cNvPr id="6" name="TextBox 5">
            <a:extLst>
              <a:ext uri="{FF2B5EF4-FFF2-40B4-BE49-F238E27FC236}">
                <a16:creationId xmlns:a16="http://schemas.microsoft.com/office/drawing/2014/main" id="{F1AF06BA-9849-4EA3-ADF4-18FD906AD193}"/>
              </a:ext>
            </a:extLst>
          </p:cNvPr>
          <p:cNvSpPr txBox="1"/>
          <p:nvPr/>
        </p:nvSpPr>
        <p:spPr>
          <a:xfrm>
            <a:off x="435814" y="2256787"/>
            <a:ext cx="11516041" cy="4293483"/>
          </a:xfrm>
          <a:prstGeom prst="rect">
            <a:avLst/>
          </a:prstGeom>
          <a:noFill/>
        </p:spPr>
        <p:txBody>
          <a:bodyPr wrap="square" rtlCol="0">
            <a:spAutoFit/>
          </a:bodyPr>
          <a:lstStyle>
            <a:defPPr>
              <a:defRPr lang="en-US"/>
            </a:defPPr>
            <a:lvl1pPr>
              <a:spcAft>
                <a:spcPts val="600"/>
              </a:spcAft>
              <a:defRPr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spcAft>
                <a:spcPts val="1800"/>
              </a:spcAft>
            </a:pPr>
            <a:r>
              <a:rPr lang="en-US" b="0" u="none" dirty="0">
                <a:effectLst/>
              </a:rPr>
              <a:t>DeJesus, John. (2019). What, Why, and How to Read Empirical CDF. </a:t>
            </a:r>
            <a:r>
              <a:rPr lang="en-US" b="0" i="1" u="none" dirty="0">
                <a:effectLst/>
              </a:rPr>
              <a:t>Towards Data Science</a:t>
            </a:r>
            <a:r>
              <a:rPr lang="en-US" b="0" u="none" dirty="0">
                <a:effectLst/>
              </a:rPr>
              <a:t>. Retrieved from 	</a:t>
            </a:r>
            <a:r>
              <a:rPr lang="en-US" b="0" u="none" dirty="0">
                <a:effectLst/>
                <a:hlinkClick r:id="rId2">
                  <a:extLst>
                    <a:ext uri="{A12FA001-AC4F-418D-AE19-62706E023703}">
                      <ahyp:hlinkClr xmlns:ahyp="http://schemas.microsoft.com/office/drawing/2018/hyperlinkcolor" val="tx"/>
                    </a:ext>
                  </a:extLst>
                </a:hlinkClick>
              </a:rPr>
              <a:t>https://towardsdatascience.com/what-why-and-how-to-read-empirical-cdf-123e2b922480</a:t>
            </a:r>
            <a:endParaRPr lang="en-US" b="0" u="none" dirty="0">
              <a:effectLst/>
            </a:endParaRPr>
          </a:p>
          <a:p>
            <a:pPr>
              <a:spcAft>
                <a:spcPts val="1800"/>
              </a:spcAft>
            </a:pPr>
            <a:r>
              <a:rPr lang="en-US" b="0" u="none" dirty="0">
                <a:effectLst/>
              </a:rPr>
              <a:t>Downey, A. B. (2015). </a:t>
            </a:r>
            <a:r>
              <a:rPr lang="en-US" b="0" i="1" u="none" dirty="0">
                <a:effectLst/>
              </a:rPr>
              <a:t>Think Stats: Exploratory Data Analysis </a:t>
            </a:r>
            <a:r>
              <a:rPr lang="en-US" b="0" u="none" dirty="0">
                <a:effectLst/>
              </a:rPr>
              <a:t>(2</a:t>
            </a:r>
            <a:r>
              <a:rPr lang="en-US" b="0" u="none" baseline="30000" dirty="0">
                <a:effectLst/>
              </a:rPr>
              <a:t>nd</a:t>
            </a:r>
            <a:r>
              <a:rPr lang="en-US" b="0" u="none" dirty="0">
                <a:effectLst/>
              </a:rPr>
              <a:t> ed.). Sebastopol, CA: O’Reilly Media Inc. </a:t>
            </a:r>
          </a:p>
          <a:p>
            <a:pPr>
              <a:spcAft>
                <a:spcPts val="1800"/>
              </a:spcAft>
            </a:pPr>
            <a:r>
              <a:rPr lang="en-US" b="0" u="none" dirty="0">
                <a:effectLst/>
              </a:rPr>
              <a:t>Minitab Blog Editor. (2013). How to Interpret Regression Analysis Results: P-values and Coefficients. Retrieved from 	</a:t>
            </a:r>
            <a:r>
              <a:rPr lang="en-US" b="0" dirty="0">
                <a:effectLst/>
                <a:hlinkClick r:id="rId3">
                  <a:extLst>
                    <a:ext uri="{A12FA001-AC4F-418D-AE19-62706E023703}">
                      <ahyp:hlinkClr xmlns:ahyp="http://schemas.microsoft.com/office/drawing/2018/hyperlinkcolor" val="tx"/>
                    </a:ext>
                  </a:extLst>
                </a:hlinkClick>
              </a:rPr>
              <a:t>https://blog.minitab.com/blog/adventures-in-statistics-2/how-to-interpret-regression-analysis-results-p-values-and-coefficients</a:t>
            </a:r>
            <a:endParaRPr lang="en-US" b="0" u="none" dirty="0">
              <a:effectLst/>
            </a:endParaRPr>
          </a:p>
          <a:p>
            <a:pPr>
              <a:spcAft>
                <a:spcPts val="1800"/>
              </a:spcAft>
            </a:pPr>
            <a:r>
              <a:rPr lang="en-US" b="0" u="none" dirty="0">
                <a:effectLst/>
              </a:rPr>
              <a:t>Pathak, Manish. (2018). Joining </a:t>
            </a:r>
            <a:r>
              <a:rPr lang="en-US" b="0" u="none" dirty="0" err="1">
                <a:effectLst/>
              </a:rPr>
              <a:t>DataFrames</a:t>
            </a:r>
            <a:r>
              <a:rPr lang="en-US" b="0" u="none" dirty="0">
                <a:effectLst/>
              </a:rPr>
              <a:t> in Pandas. </a:t>
            </a:r>
            <a:r>
              <a:rPr lang="en-US" b="0" i="1" u="none" dirty="0" err="1">
                <a:effectLst/>
              </a:rPr>
              <a:t>DataCamp</a:t>
            </a:r>
            <a:r>
              <a:rPr lang="en-US" b="0" u="none" dirty="0">
                <a:effectLst/>
              </a:rPr>
              <a:t>. Retrieved from 	</a:t>
            </a:r>
            <a:r>
              <a:rPr lang="en-US" b="0" u="none" dirty="0">
                <a:effectLst/>
                <a:hlinkClick r:id="rId4">
                  <a:extLst>
                    <a:ext uri="{A12FA001-AC4F-418D-AE19-62706E023703}">
                      <ahyp:hlinkClr xmlns:ahyp="http://schemas.microsoft.com/office/drawing/2018/hyperlinkcolor" val="tx"/>
                    </a:ext>
                  </a:extLst>
                </a:hlinkClick>
              </a:rPr>
              <a:t>https://www.datacamp.com/community/tutorials/joining-dataframes-pandas</a:t>
            </a:r>
            <a:endParaRPr lang="en-US" b="0" u="none" dirty="0">
              <a:effectLst/>
            </a:endParaRPr>
          </a:p>
          <a:p>
            <a:pPr>
              <a:spcAft>
                <a:spcPts val="1800"/>
              </a:spcAft>
            </a:pPr>
            <a:r>
              <a:rPr lang="en-US" b="0" u="none" dirty="0">
                <a:effectLst/>
              </a:rPr>
              <a:t>U.S. Bureau of Labor Statistics. (2017). American Time Use Survey: Multi-Year Survey Microdata Files from 2003-2015. 	Retrieved from </a:t>
            </a:r>
            <a:r>
              <a:rPr lang="en-US" b="0" u="none" dirty="0">
                <a:effectLst/>
                <a:hlinkClick r:id="rId5"/>
              </a:rPr>
              <a:t>https://www.kaggle.com/bls/american-time-use-survey/data</a:t>
            </a:r>
            <a:endParaRPr lang="en-US" b="0" u="none" dirty="0">
              <a:effectLst/>
            </a:endParaRPr>
          </a:p>
          <a:p>
            <a:pPr>
              <a:spcAft>
                <a:spcPts val="1800"/>
              </a:spcAft>
            </a:pPr>
            <a:r>
              <a:rPr lang="en-US" b="0" u="none" dirty="0" err="1">
                <a:effectLst/>
              </a:rPr>
              <a:t>VanderPlas</a:t>
            </a:r>
            <a:r>
              <a:rPr lang="en-US" b="0" u="none" dirty="0">
                <a:effectLst/>
              </a:rPr>
              <a:t>, J. (2016). </a:t>
            </a:r>
            <a:r>
              <a:rPr lang="en-US" b="0" i="1" u="none" dirty="0">
                <a:effectLst/>
              </a:rPr>
              <a:t>Python Data Science Handbook: Essential tools for Working with Data (1</a:t>
            </a:r>
            <a:r>
              <a:rPr lang="en-US" b="0" i="1" u="none" baseline="30000" dirty="0">
                <a:effectLst/>
              </a:rPr>
              <a:t>st</a:t>
            </a:r>
            <a:r>
              <a:rPr lang="en-US" b="0" i="1" u="none" dirty="0">
                <a:effectLst/>
              </a:rPr>
              <a:t> ed.). </a:t>
            </a:r>
            <a:r>
              <a:rPr lang="en-US" b="0" u="none" dirty="0">
                <a:effectLst/>
              </a:rPr>
              <a:t>O’Reilly Media Inc.</a:t>
            </a:r>
          </a:p>
        </p:txBody>
      </p:sp>
    </p:spTree>
    <p:extLst>
      <p:ext uri="{BB962C8B-B14F-4D97-AF65-F5344CB8AC3E}">
        <p14:creationId xmlns:p14="http://schemas.microsoft.com/office/powerpoint/2010/main" val="102736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71858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Exercise Data</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09EF717A-C966-490F-A0FF-6423FE4A045C}"/>
              </a:ext>
            </a:extLst>
          </p:cNvPr>
          <p:cNvSpPr txBox="1"/>
          <p:nvPr/>
        </p:nvSpPr>
        <p:spPr>
          <a:xfrm>
            <a:off x="572656" y="2813094"/>
            <a:ext cx="9273308" cy="2616101"/>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Who?</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This analysis looks at exercise durations of females recorded in a single day.</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considered exercise?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Durations recorded were taken from category “Participating in Sports, Exercise, and 	Recreation.” Due to this analysis looking at higher pace exercise activities, recreation 	activities such as playing billiards, fishing, hunting, vehicle touring/racing were removed 	from the data.</a:t>
            </a:r>
            <a:endParaRPr lang="fr-F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59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71858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Variable Selection</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09EF717A-C966-490F-A0FF-6423FE4A045C}"/>
              </a:ext>
            </a:extLst>
          </p:cNvPr>
          <p:cNvSpPr txBox="1"/>
          <p:nvPr/>
        </p:nvSpPr>
        <p:spPr>
          <a:xfrm>
            <a:off x="810000" y="2314331"/>
            <a:ext cx="4692072" cy="390876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 Variables</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tucaseid</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case ID for respondent</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tesex</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sex of respondent</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trtier1p</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activity category 1st hierarchy</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trtier2p</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activity category 2nd hierarchy</a:t>
            </a:r>
          </a:p>
          <a:p>
            <a:pPr>
              <a:spcAft>
                <a:spcPts val="600"/>
              </a:spcAft>
            </a:pPr>
            <a:r>
              <a:rPr lang="fr-F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trcodep</a:t>
            </a:r>
            <a:r>
              <a:rPr lang="fr-F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fr-F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6 digit </a:t>
            </a:r>
            <a:r>
              <a:rPr lang="fr-FR"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activity</a:t>
            </a:r>
            <a:r>
              <a:rPr lang="fr-F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code</a:t>
            </a:r>
          </a:p>
        </p:txBody>
      </p:sp>
      <p:sp>
        <p:nvSpPr>
          <p:cNvPr id="10" name="TextBox 9">
            <a:extLst>
              <a:ext uri="{FF2B5EF4-FFF2-40B4-BE49-F238E27FC236}">
                <a16:creationId xmlns:a16="http://schemas.microsoft.com/office/drawing/2014/main" id="{4809A550-541E-43E3-B871-323A84EE799B}"/>
              </a:ext>
            </a:extLst>
          </p:cNvPr>
          <p:cNvSpPr txBox="1"/>
          <p:nvPr/>
        </p:nvSpPr>
        <p:spPr>
          <a:xfrm>
            <a:off x="6096000" y="2314331"/>
            <a:ext cx="5578763" cy="390876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 Variables</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trchildnum</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number of children for respondent</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tehruslt</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usual hours worked per week for respondent</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tespuhrs</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usual hours worked per week for respondent's spouse</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teage</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age of respondent</a:t>
            </a:r>
          </a:p>
          <a:p>
            <a:pPr>
              <a:spcAft>
                <a:spcPts val="600"/>
              </a:spcAft>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tuactdur24</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duration of activity in minutes</a:t>
            </a:r>
          </a:p>
        </p:txBody>
      </p:sp>
    </p:spTree>
    <p:extLst>
      <p:ext uri="{BB962C8B-B14F-4D97-AF65-F5344CB8AC3E}">
        <p14:creationId xmlns:p14="http://schemas.microsoft.com/office/powerpoint/2010/main" val="4003403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B358B-F368-4799-8D0A-35C1836A6D0D}"/>
              </a:ext>
            </a:extLst>
          </p:cNvPr>
          <p:cNvSpPr txBox="1"/>
          <p:nvPr/>
        </p:nvSpPr>
        <p:spPr>
          <a:xfrm>
            <a:off x="3445165" y="3500274"/>
            <a:ext cx="7778472" cy="923330"/>
          </a:xfrm>
          <a:prstGeom prst="rect">
            <a:avLst/>
          </a:prstGeom>
          <a:noFill/>
        </p:spPr>
        <p:txBody>
          <a:bodyPr wrap="square" rtlCol="0">
            <a:spAutoFit/>
          </a:bodyPr>
          <a:lstStyle/>
          <a:p>
            <a:pPr algn="r"/>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Histograms</a:t>
            </a:r>
            <a:endParaRPr lang="en-US" sz="36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98F9920C-5186-461F-A330-6E5062C938E7}"/>
              </a:ext>
            </a:extLst>
          </p:cNvPr>
          <p:cNvSpPr txBox="1"/>
          <p:nvPr/>
        </p:nvSpPr>
        <p:spPr>
          <a:xfrm>
            <a:off x="538927" y="5495636"/>
            <a:ext cx="10867982" cy="400110"/>
          </a:xfrm>
          <a:prstGeom prst="rect">
            <a:avLst/>
          </a:prstGeom>
          <a:noFill/>
        </p:spPr>
        <p:txBody>
          <a:bodyPr wrap="square" rtlCol="0">
            <a:spAutoFit/>
          </a:bodyPr>
          <a:lstStyle/>
          <a:p>
            <a:pPr algn="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Histograms and descriptive characteristics</a:t>
            </a:r>
          </a:p>
        </p:txBody>
      </p:sp>
    </p:spTree>
    <p:extLst>
      <p:ext uri="{BB962C8B-B14F-4D97-AF65-F5344CB8AC3E}">
        <p14:creationId xmlns:p14="http://schemas.microsoft.com/office/powerpoint/2010/main" val="75648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71858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Time spent exercising</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10" name="TextBox 9">
            <a:extLst>
              <a:ext uri="{FF2B5EF4-FFF2-40B4-BE49-F238E27FC236}">
                <a16:creationId xmlns:a16="http://schemas.microsoft.com/office/drawing/2014/main" id="{4809A550-541E-43E3-B871-323A84EE799B}"/>
              </a:ext>
            </a:extLst>
          </p:cNvPr>
          <p:cNvSpPr txBox="1"/>
          <p:nvPr/>
        </p:nvSpPr>
        <p:spPr>
          <a:xfrm>
            <a:off x="5803237" y="2400565"/>
            <a:ext cx="5578763" cy="3954929"/>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77.38 minutes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 				60 minutes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4676.86</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 	68.37</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histogram is left skewed with most of the time spent exercising in the left tail with the right tail extending far to the right.</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Outliers:  There are cases of recorded exercise up to 15 hours in a day. This seems unreasonable. For this analysis all records greater than 240 minutes or 4 hours is removed. </a:t>
            </a:r>
          </a:p>
        </p:txBody>
      </p:sp>
      <p:pic>
        <p:nvPicPr>
          <p:cNvPr id="2" name="Picture 1">
            <a:extLst>
              <a:ext uri="{FF2B5EF4-FFF2-40B4-BE49-F238E27FC236}">
                <a16:creationId xmlns:a16="http://schemas.microsoft.com/office/drawing/2014/main" id="{6D0D3E1E-A204-45EF-9818-0072E8C532EE}"/>
              </a:ext>
            </a:extLst>
          </p:cNvPr>
          <p:cNvPicPr>
            <a:picLocks noChangeAspect="1"/>
          </p:cNvPicPr>
          <p:nvPr/>
        </p:nvPicPr>
        <p:blipFill>
          <a:blip r:embed="rId2"/>
          <a:stretch>
            <a:fillRect/>
          </a:stretch>
        </p:blipFill>
        <p:spPr>
          <a:xfrm>
            <a:off x="810000" y="2932449"/>
            <a:ext cx="4519382" cy="3079875"/>
          </a:xfrm>
          <a:prstGeom prst="rect">
            <a:avLst/>
          </a:prstGeom>
        </p:spPr>
      </p:pic>
      <p:sp>
        <p:nvSpPr>
          <p:cNvPr id="6" name="TextBox 5">
            <a:extLst>
              <a:ext uri="{FF2B5EF4-FFF2-40B4-BE49-F238E27FC236}">
                <a16:creationId xmlns:a16="http://schemas.microsoft.com/office/drawing/2014/main" id="{F1AF06BA-9849-4EA3-ADF4-18FD906AD193}"/>
              </a:ext>
            </a:extLst>
          </p:cNvPr>
          <p:cNvSpPr txBox="1"/>
          <p:nvPr/>
        </p:nvSpPr>
        <p:spPr>
          <a:xfrm>
            <a:off x="461820" y="2213528"/>
            <a:ext cx="2382981"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tuactdur24</a:t>
            </a:r>
          </a:p>
        </p:txBody>
      </p:sp>
    </p:spTree>
    <p:extLst>
      <p:ext uri="{BB962C8B-B14F-4D97-AF65-F5344CB8AC3E}">
        <p14:creationId xmlns:p14="http://schemas.microsoft.com/office/powerpoint/2010/main" val="254214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71858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Time spent exercising</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10" name="TextBox 9">
            <a:extLst>
              <a:ext uri="{FF2B5EF4-FFF2-40B4-BE49-F238E27FC236}">
                <a16:creationId xmlns:a16="http://schemas.microsoft.com/office/drawing/2014/main" id="{4809A550-541E-43E3-B871-323A84EE799B}"/>
              </a:ext>
            </a:extLst>
          </p:cNvPr>
          <p:cNvSpPr txBox="1"/>
          <p:nvPr/>
        </p:nvSpPr>
        <p:spPr>
          <a:xfrm>
            <a:off x="5803237" y="3187547"/>
            <a:ext cx="5578763" cy="3046988"/>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68.51 minutes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 				60 minutes </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2198.39</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 	46.89</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histogram is left skewed with most of the time spent exercising in the left tail with the right tail extending far to the right.</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F1AF06BA-9849-4EA3-ADF4-18FD906AD193}"/>
              </a:ext>
            </a:extLst>
          </p:cNvPr>
          <p:cNvSpPr txBox="1"/>
          <p:nvPr/>
        </p:nvSpPr>
        <p:spPr>
          <a:xfrm>
            <a:off x="461820" y="2213528"/>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tuactdur24 – removed outliers</a:t>
            </a:r>
          </a:p>
        </p:txBody>
      </p:sp>
      <p:pic>
        <p:nvPicPr>
          <p:cNvPr id="3" name="Picture 2">
            <a:extLst>
              <a:ext uri="{FF2B5EF4-FFF2-40B4-BE49-F238E27FC236}">
                <a16:creationId xmlns:a16="http://schemas.microsoft.com/office/drawing/2014/main" id="{4146C3B7-1326-44BB-8629-DAEE9658E716}"/>
              </a:ext>
            </a:extLst>
          </p:cNvPr>
          <p:cNvPicPr>
            <a:picLocks noChangeAspect="1"/>
          </p:cNvPicPr>
          <p:nvPr/>
        </p:nvPicPr>
        <p:blipFill>
          <a:blip r:embed="rId2"/>
          <a:stretch>
            <a:fillRect/>
          </a:stretch>
        </p:blipFill>
        <p:spPr>
          <a:xfrm>
            <a:off x="810000" y="3002819"/>
            <a:ext cx="4496180" cy="3081528"/>
          </a:xfrm>
          <a:prstGeom prst="rect">
            <a:avLst/>
          </a:prstGeom>
        </p:spPr>
      </p:pic>
    </p:spTree>
    <p:extLst>
      <p:ext uri="{BB962C8B-B14F-4D97-AF65-F5344CB8AC3E}">
        <p14:creationId xmlns:p14="http://schemas.microsoft.com/office/powerpoint/2010/main" val="241307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E18277-027E-475B-AD27-F50A4B3D4E06}"/>
              </a:ext>
            </a:extLst>
          </p:cNvPr>
          <p:cNvSpPr txBox="1"/>
          <p:nvPr/>
        </p:nvSpPr>
        <p:spPr>
          <a:xfrm>
            <a:off x="810000" y="434968"/>
            <a:ext cx="7185891" cy="923330"/>
          </a:xfrm>
          <a:prstGeom prst="rect">
            <a:avLst/>
          </a:prstGeom>
          <a:noFill/>
        </p:spPr>
        <p:txBody>
          <a:bodyPr wrap="square" rtlCol="0">
            <a:spAutoFit/>
          </a:bodyPr>
          <a:lstStyle/>
          <a:p>
            <a:r>
              <a:rPr lang="en-US" sz="5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rPr>
              <a:t>Age</a:t>
            </a:r>
            <a:endParaRPr lang="en-US" sz="4400" dirty="0">
              <a:solidFill>
                <a:schemeClr val="bg1">
                  <a:lumMod val="85000"/>
                  <a:lumOff val="1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10" name="TextBox 9">
            <a:extLst>
              <a:ext uri="{FF2B5EF4-FFF2-40B4-BE49-F238E27FC236}">
                <a16:creationId xmlns:a16="http://schemas.microsoft.com/office/drawing/2014/main" id="{4809A550-541E-43E3-B871-323A84EE799B}"/>
              </a:ext>
            </a:extLst>
          </p:cNvPr>
          <p:cNvSpPr txBox="1"/>
          <p:nvPr/>
        </p:nvSpPr>
        <p:spPr>
          <a:xfrm>
            <a:off x="5780145" y="3107170"/>
            <a:ext cx="5578763" cy="2416046"/>
          </a:xfrm>
          <a:prstGeom prst="rect">
            <a:avLst/>
          </a:prstGeom>
          <a:noFill/>
        </p:spPr>
        <p:txBody>
          <a:bodyPr wrap="square" rtlCol="0">
            <a:spAutoFit/>
          </a:bodyPr>
          <a:lstStyle/>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46.96 years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 				80 years</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326.58</a:t>
            </a: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 	18.07</a:t>
            </a:r>
          </a:p>
          <a:p>
            <a:pPr>
              <a:spcAft>
                <a:spcPts val="600"/>
              </a:spcAft>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Aft>
                <a:spcPts val="600"/>
              </a:spcAft>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histogram is multimodal, with a range with females less than their 20's, mid 40's, and the right tail their 80's. </a:t>
            </a:r>
          </a:p>
        </p:txBody>
      </p:sp>
      <p:sp>
        <p:nvSpPr>
          <p:cNvPr id="6" name="TextBox 5">
            <a:extLst>
              <a:ext uri="{FF2B5EF4-FFF2-40B4-BE49-F238E27FC236}">
                <a16:creationId xmlns:a16="http://schemas.microsoft.com/office/drawing/2014/main" id="{F1AF06BA-9849-4EA3-ADF4-18FD906AD193}"/>
              </a:ext>
            </a:extLst>
          </p:cNvPr>
          <p:cNvSpPr txBox="1"/>
          <p:nvPr/>
        </p:nvSpPr>
        <p:spPr>
          <a:xfrm>
            <a:off x="461820" y="2213528"/>
            <a:ext cx="4405744" cy="369332"/>
          </a:xfrm>
          <a:prstGeom prst="rect">
            <a:avLst/>
          </a:prstGeom>
          <a:noFill/>
        </p:spPr>
        <p:txBody>
          <a:bodyPr wrap="square" rtlCol="0">
            <a:spAutoFit/>
          </a:bodyPr>
          <a:lstStyle/>
          <a:p>
            <a:pPr>
              <a:spcAft>
                <a:spcPts val="600"/>
              </a:spcAft>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teage</a:t>
            </a:r>
          </a:p>
        </p:txBody>
      </p:sp>
      <p:pic>
        <p:nvPicPr>
          <p:cNvPr id="2" name="Picture 1">
            <a:extLst>
              <a:ext uri="{FF2B5EF4-FFF2-40B4-BE49-F238E27FC236}">
                <a16:creationId xmlns:a16="http://schemas.microsoft.com/office/drawing/2014/main" id="{0B9FEAA3-BB3E-4B74-807F-4CFE44FED91B}"/>
              </a:ext>
            </a:extLst>
          </p:cNvPr>
          <p:cNvPicPr>
            <a:picLocks noChangeAspect="1"/>
          </p:cNvPicPr>
          <p:nvPr/>
        </p:nvPicPr>
        <p:blipFill>
          <a:blip r:embed="rId2"/>
          <a:stretch>
            <a:fillRect/>
          </a:stretch>
        </p:blipFill>
        <p:spPr>
          <a:xfrm>
            <a:off x="833092" y="2865148"/>
            <a:ext cx="4352261" cy="3081528"/>
          </a:xfrm>
          <a:prstGeom prst="rect">
            <a:avLst/>
          </a:prstGeom>
        </p:spPr>
      </p:pic>
    </p:spTree>
    <p:extLst>
      <p:ext uri="{BB962C8B-B14F-4D97-AF65-F5344CB8AC3E}">
        <p14:creationId xmlns:p14="http://schemas.microsoft.com/office/powerpoint/2010/main" val="3233475805"/>
      </p:ext>
    </p:extLst>
  </p:cSld>
  <p:clrMapOvr>
    <a:masterClrMapping/>
  </p:clrMapOvr>
</p:sld>
</file>

<file path=ppt/theme/theme1.xml><?xml version="1.0" encoding="utf-8"?>
<a:theme xmlns:a="http://schemas.openxmlformats.org/drawingml/2006/main" name="Quotable">
  <a:themeElements>
    <a:clrScheme name="Custom 2">
      <a:dk1>
        <a:sysClr val="windowText" lastClr="000000"/>
      </a:dk1>
      <a:lt1>
        <a:sysClr val="window" lastClr="FFFFFF"/>
      </a:lt1>
      <a:dk2>
        <a:srgbClr val="775F55"/>
      </a:dk2>
      <a:lt2>
        <a:srgbClr val="EBDDC3"/>
      </a:lt2>
      <a:accent1>
        <a:srgbClr val="BED3E3"/>
      </a:accent1>
      <a:accent2>
        <a:srgbClr val="DD8047"/>
      </a:accent2>
      <a:accent3>
        <a:srgbClr val="A5AB81"/>
      </a:accent3>
      <a:accent4>
        <a:srgbClr val="D8B25C"/>
      </a:accent4>
      <a:accent5>
        <a:srgbClr val="7BA79D"/>
      </a:accent5>
      <a:accent6>
        <a:srgbClr val="968C8C"/>
      </a:accent6>
      <a:hlink>
        <a:srgbClr val="BED3E3"/>
      </a:hlink>
      <a:folHlink>
        <a:srgbClr val="704404"/>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700</TotalTime>
  <Words>1586</Words>
  <Application>Microsoft Office PowerPoint</Application>
  <PresentationFormat>Widescreen</PresentationFormat>
  <Paragraphs>244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Bahnschrift SemiBold</vt:lpstr>
      <vt:lpstr>Century Gothic</vt:lpstr>
      <vt:lpstr>Times New Roman</vt:lpstr>
      <vt:lpstr>Wingdings</vt:lpstr>
      <vt:lpstr>Wingdings 2</vt:lpstr>
      <vt:lpstr>Quotable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Females Who Exercise</dc:title>
  <dc:creator>Torrey Capobianco</dc:creator>
  <cp:lastModifiedBy>Torrey Capobianco</cp:lastModifiedBy>
  <cp:revision>37</cp:revision>
  <dcterms:created xsi:type="dcterms:W3CDTF">2020-02-23T15:55:41Z</dcterms:created>
  <dcterms:modified xsi:type="dcterms:W3CDTF">2020-02-25T04:29:53Z</dcterms:modified>
</cp:coreProperties>
</file>