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71" r:id="rId4"/>
    <p:sldId id="263" r:id="rId5"/>
    <p:sldId id="264" r:id="rId6"/>
    <p:sldId id="270" r:id="rId7"/>
    <p:sldId id="268" r:id="rId8"/>
    <p:sldId id="265" r:id="rId9"/>
    <p:sldId id="267" r:id="rId10"/>
    <p:sldId id="27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C3B6"/>
    <a:srgbClr val="65CCBE"/>
    <a:srgbClr val="FF7C80"/>
    <a:srgbClr val="304178"/>
    <a:srgbClr val="BDD7EE"/>
    <a:srgbClr val="FFF2CC"/>
    <a:srgbClr val="394E8F"/>
    <a:srgbClr val="62A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 autoAdjust="0"/>
    <p:restoredTop sz="90717" autoAdjust="0"/>
  </p:normalViewPr>
  <p:slideViewPr>
    <p:cSldViewPr snapToGrid="0">
      <p:cViewPr>
        <p:scale>
          <a:sx n="50" d="100"/>
          <a:sy n="50" d="100"/>
        </p:scale>
        <p:origin x="108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10780758231748"/>
          <c:y val="0.11485342532618499"/>
          <c:w val="0.44047992587030499"/>
          <c:h val="0.613391082489662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견종 분석 결과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3-4FCC-A1BF-E4DCC37BE7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CD-4473-8B0A-E097AA4D96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3-4FCC-A1BF-E4DCC37BE7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FCD-4473-8B0A-E097AA4D96BD}"/>
              </c:ext>
            </c:extLst>
          </c:dPt>
          <c:dLbls>
            <c:dLbl>
              <c:idx val="1"/>
              <c:layout>
                <c:manualLayout>
                  <c:x val="0.16231847011646669"/>
                  <c:y val="-0.42381912423173057"/>
                </c:manualLayout>
              </c:layout>
              <c:spPr>
                <a:solidFill>
                  <a:srgbClr val="394E8F"/>
                </a:solidFill>
                <a:ln>
                  <a:solidFill>
                    <a:srgbClr val="394E8F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845366095250268"/>
                      <c:h val="0.2534082399336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FCD-4473-8B0A-E097AA4D96BD}"/>
                </c:ext>
              </c:extLst>
            </c:dLbl>
            <c:dLbl>
              <c:idx val="3"/>
              <c:layout>
                <c:manualLayout>
                  <c:x val="-0.14608662310482004"/>
                  <c:y val="-0.129626803344811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CD-4473-8B0A-E097AA4D96BD}"/>
                </c:ext>
              </c:extLst>
            </c:dLbl>
            <c:spPr>
              <a:solidFill>
                <a:srgbClr val="394E8F"/>
              </a:solidFill>
              <a:ln>
                <a:solidFill>
                  <a:srgbClr val="394E8F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1">
                  <c:v>견종 A</c:v>
                </c:pt>
                <c:pt idx="3">
                  <c:v>견종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3.2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D-4473-8B0A-E097AA4D9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128384963174796"/>
          <c:y val="0.80354148154707106"/>
          <c:w val="0.48612784177144408"/>
          <c:h val="0.12299653691942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10780758231748"/>
          <c:y val="0.11485342532618499"/>
          <c:w val="0.44047992587030499"/>
          <c:h val="0.613391082489662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견종 분석 결과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83-4F93-B243-7BF09782D1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83-4F93-B243-7BF09782D1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83-4F93-B243-7BF09782D1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83-4F93-B243-7BF09782D1D5}"/>
              </c:ext>
            </c:extLst>
          </c:dPt>
          <c:dLbls>
            <c:dLbl>
              <c:idx val="1"/>
              <c:layout>
                <c:manualLayout>
                  <c:x val="0.18838920776743892"/>
                  <c:y val="-0.32957072754556083"/>
                </c:manualLayout>
              </c:layout>
              <c:spPr>
                <a:solidFill>
                  <a:srgbClr val="394E8F"/>
                </a:solidFill>
                <a:ln>
                  <a:solidFill>
                    <a:srgbClr val="394E8F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4059513625444715"/>
                      <c:h val="0.44190503330602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83-4F93-B243-7BF09782D1D5}"/>
                </c:ext>
              </c:extLst>
            </c:dLbl>
            <c:dLbl>
              <c:idx val="3"/>
              <c:layout>
                <c:manualLayout>
                  <c:x val="-0.14608662310482004"/>
                  <c:y val="-0.129626803344811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83-4F93-B243-7BF09782D1D5}"/>
                </c:ext>
              </c:extLst>
            </c:dLbl>
            <c:spPr>
              <a:solidFill>
                <a:srgbClr val="394E8F"/>
              </a:solidFill>
              <a:ln>
                <a:solidFill>
                  <a:srgbClr val="394E8F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1">
                  <c:v>견종 A</c:v>
                </c:pt>
                <c:pt idx="3">
                  <c:v>견종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3.2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83-4F93-B243-7BF09782D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128384963174796"/>
          <c:y val="0.80354148154707106"/>
          <c:w val="0.48612784177144408"/>
          <c:h val="0.12299653691942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825E-35CD-4DB2-90A4-6935018BE3B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6463B-E4DA-411F-AC0E-8BCAD9FE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6463B-E4DA-411F-AC0E-8BCAD9FE19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주변 기온</a:t>
            </a:r>
            <a:r>
              <a:rPr lang="en-US" altLang="ko-KR" dirty="0"/>
              <a:t>, </a:t>
            </a:r>
            <a:r>
              <a:rPr lang="ko-KR" altLang="en-US" dirty="0"/>
              <a:t>바깥 기온으로 적합한 날씨 알림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6463B-E4DA-411F-AC0E-8BCAD9FE19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6463B-E4DA-411F-AC0E-8BCAD9FE19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32.png"/><Relationship Id="rId5" Type="http://schemas.openxmlformats.org/officeDocument/2006/relationships/image" Target="../media/image25.svg"/><Relationship Id="rId10" Type="http://schemas.openxmlformats.org/officeDocument/2006/relationships/image" Target="../media/image31.sv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2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0.jpe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46038" y="1200832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8678092" y="5051249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808288" y="5051250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085845" y="3654303"/>
            <a:ext cx="955591" cy="955591"/>
          </a:xfrm>
          <a:prstGeom prst="ellipse">
            <a:avLst/>
          </a:prstGeom>
          <a:solidFill>
            <a:srgbClr val="62AEC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>
            <a:stCxn id="34" idx="6"/>
            <a:endCxn id="14" idx="2"/>
          </p:cNvCxnSpPr>
          <p:nvPr/>
        </p:nvCxnSpPr>
        <p:spPr>
          <a:xfrm flipV="1">
            <a:off x="5763879" y="5529045"/>
            <a:ext cx="291421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stCxn id="44" idx="2"/>
            <a:endCxn id="34" idx="0"/>
          </p:cNvCxnSpPr>
          <p:nvPr/>
        </p:nvCxnSpPr>
        <p:spPr>
          <a:xfrm>
            <a:off x="5286084" y="4255924"/>
            <a:ext cx="0" cy="79532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0"/>
            <a:endCxn id="33" idx="2"/>
          </p:cNvCxnSpPr>
          <p:nvPr/>
        </p:nvCxnSpPr>
        <p:spPr>
          <a:xfrm>
            <a:off x="5409909" y="4132099"/>
            <a:ext cx="16759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 rot="10800000" flipH="1">
            <a:off x="9593548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2" name="직선 연결선 51"/>
          <p:cNvCxnSpPr>
            <a:stCxn id="33" idx="6"/>
            <a:endCxn id="51" idx="0"/>
          </p:cNvCxnSpPr>
          <p:nvPr/>
        </p:nvCxnSpPr>
        <p:spPr>
          <a:xfrm>
            <a:off x="8041436" y="4132099"/>
            <a:ext cx="1675937" cy="76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16248" y="654939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>
                <a:solidFill>
                  <a:prstClr val="white"/>
                </a:solidFill>
              </a:rPr>
              <a:t>오픈소스 전문 프로젝트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kern="0" dirty="0">
                <a:solidFill>
                  <a:prstClr val="white"/>
                </a:solidFill>
              </a:rPr>
              <a:t>UI </a:t>
            </a:r>
            <a:r>
              <a:rPr lang="ko-KR" altLang="en-US" sz="3600" kern="0" dirty="0">
                <a:solidFill>
                  <a:prstClr val="white"/>
                </a:solidFill>
              </a:rPr>
              <a:t>설계 계획서</a:t>
            </a:r>
            <a:endParaRPr lang="en-US" altLang="ko-KR" sz="3600" kern="0" dirty="0"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2</a:t>
            </a:r>
            <a:r>
              <a:rPr lang="ko-KR" altLang="en-US" sz="2400" kern="0" dirty="0">
                <a:solidFill>
                  <a:prstClr val="white"/>
                </a:solidFill>
              </a:rPr>
              <a:t>조 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650042" y="711876"/>
            <a:ext cx="582" cy="1624526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67" name="직선 연결선 66"/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85" y="3798143"/>
            <a:ext cx="667910" cy="66791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90055" y="3383894"/>
            <a:ext cx="231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설계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2017037008 </a:t>
            </a:r>
            <a:r>
              <a:rPr lang="ko-KR" altLang="en-US" sz="1200" dirty="0" err="1">
                <a:solidFill>
                  <a:schemeClr val="bg1"/>
                </a:solidFill>
              </a:rPr>
              <a:t>한현지</a:t>
            </a:r>
            <a:r>
              <a:rPr lang="en-US" altLang="ko-KR" sz="1200" dirty="0">
                <a:solidFill>
                  <a:schemeClr val="bg1"/>
                </a:solidFill>
              </a:rPr>
              <a:t>, 2018037017 </a:t>
            </a:r>
            <a:r>
              <a:rPr lang="ko-KR" altLang="en-US" sz="1200" dirty="0">
                <a:solidFill>
                  <a:schemeClr val="bg1"/>
                </a:solidFill>
              </a:rPr>
              <a:t>박소연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2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3805892" y="5059380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6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반려견 관리 기능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C8FBA21-8353-4018-8AE1-99DB35A5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3" y="1500837"/>
            <a:ext cx="4725662" cy="43103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3AC779-3392-46EF-9871-01E5B6E94B67}"/>
              </a:ext>
            </a:extLst>
          </p:cNvPr>
          <p:cNvSpPr txBox="1"/>
          <p:nvPr/>
        </p:nvSpPr>
        <p:spPr>
          <a:xfrm>
            <a:off x="1873956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멍멍이</a:t>
            </a:r>
            <a:endParaRPr 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8A9A2C-AEBB-48CB-AC35-E16DDA221375}"/>
              </a:ext>
            </a:extLst>
          </p:cNvPr>
          <p:cNvSpPr txBox="1"/>
          <p:nvPr/>
        </p:nvSpPr>
        <p:spPr>
          <a:xfrm>
            <a:off x="3199789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추가하기</a:t>
            </a:r>
            <a:endParaRPr 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1E13D1-4756-4FEE-9488-F3B05B2F141F}"/>
              </a:ext>
            </a:extLst>
          </p:cNvPr>
          <p:cNvSpPr/>
          <p:nvPr/>
        </p:nvSpPr>
        <p:spPr>
          <a:xfrm>
            <a:off x="3231529" y="2180898"/>
            <a:ext cx="810280" cy="932113"/>
          </a:xfrm>
          <a:prstGeom prst="roundRect">
            <a:avLst/>
          </a:prstGeom>
          <a:noFill/>
          <a:ln w="57150">
            <a:solidFill>
              <a:srgbClr val="394E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그래픽 30" descr="추가">
            <a:extLst>
              <a:ext uri="{FF2B5EF4-FFF2-40B4-BE49-F238E27FC236}">
                <a16:creationId xmlns:a16="http://schemas.microsoft.com/office/drawing/2014/main" id="{9428041D-E15C-48CD-AC4E-34F754B31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629" y="2398057"/>
            <a:ext cx="518113" cy="5181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BBC6D7-A63A-4629-BFD6-FB75F65C2A0F}"/>
              </a:ext>
            </a:extLst>
          </p:cNvPr>
          <p:cNvSpPr txBox="1"/>
          <p:nvPr/>
        </p:nvSpPr>
        <p:spPr>
          <a:xfrm>
            <a:off x="2193481" y="5828488"/>
            <a:ext cx="156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홈 화면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05343BA-C581-4258-A368-63F8461C5C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97" y="2200578"/>
            <a:ext cx="810279" cy="896374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pic>
        <p:nvPicPr>
          <p:cNvPr id="16" name="그래픽 15" descr="해">
            <a:extLst>
              <a:ext uri="{FF2B5EF4-FFF2-40B4-BE49-F238E27FC236}">
                <a16:creationId xmlns:a16="http://schemas.microsoft.com/office/drawing/2014/main" id="{617AD92E-4306-4113-8A63-492E394EF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8680" y="3256414"/>
            <a:ext cx="786090" cy="786090"/>
          </a:xfrm>
          <a:prstGeom prst="rect">
            <a:avLst/>
          </a:prstGeom>
        </p:spPr>
      </p:pic>
      <p:pic>
        <p:nvPicPr>
          <p:cNvPr id="20" name="그래픽 19" descr="단색 채우기가 있는 웃고 있는 얼굴">
            <a:extLst>
              <a:ext uri="{FF2B5EF4-FFF2-40B4-BE49-F238E27FC236}">
                <a16:creationId xmlns:a16="http://schemas.microsoft.com/office/drawing/2014/main" id="{7E2E7131-6F92-4518-864F-D415BC8F1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07040" y="2191711"/>
            <a:ext cx="861910" cy="861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C3C69E-D249-4845-B587-158F1306EAAA}"/>
              </a:ext>
            </a:extLst>
          </p:cNvPr>
          <p:cNvSpPr txBox="1"/>
          <p:nvPr/>
        </p:nvSpPr>
        <p:spPr>
          <a:xfrm>
            <a:off x="6198471" y="2462288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최고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E640C9-46D9-4452-AEF3-0E99AFFEFD92}"/>
              </a:ext>
            </a:extLst>
          </p:cNvPr>
          <p:cNvSpPr txBox="1"/>
          <p:nvPr/>
        </p:nvSpPr>
        <p:spPr>
          <a:xfrm>
            <a:off x="6202294" y="3462121"/>
            <a:ext cx="72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맑음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9E2021-66D2-4B86-B230-669D5C094BDE}"/>
              </a:ext>
            </a:extLst>
          </p:cNvPr>
          <p:cNvSpPr txBox="1"/>
          <p:nvPr/>
        </p:nvSpPr>
        <p:spPr>
          <a:xfrm>
            <a:off x="6926731" y="2470061"/>
            <a:ext cx="434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2D050"/>
                </a:solidFill>
              </a:rPr>
              <a:t>주변 기온</a:t>
            </a:r>
            <a:r>
              <a:rPr lang="ko-KR" altLang="en-US" dirty="0">
                <a:solidFill>
                  <a:srgbClr val="92D050"/>
                </a:solidFill>
              </a:rPr>
              <a:t>이 </a:t>
            </a:r>
            <a:r>
              <a:rPr lang="ko-KR" altLang="en-US" b="1" dirty="0">
                <a:solidFill>
                  <a:srgbClr val="BDD7EE"/>
                </a:solidFill>
              </a:rPr>
              <a:t>멍멍이</a:t>
            </a:r>
            <a:r>
              <a:rPr lang="ko-KR" altLang="en-US" dirty="0">
                <a:solidFill>
                  <a:srgbClr val="92D050"/>
                </a:solidFill>
              </a:rPr>
              <a:t>에게 딱 맞아요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5D37D1-8556-4FEC-B0AC-CB271006CFDC}"/>
              </a:ext>
            </a:extLst>
          </p:cNvPr>
          <p:cNvSpPr txBox="1"/>
          <p:nvPr/>
        </p:nvSpPr>
        <p:spPr>
          <a:xfrm>
            <a:off x="6926730" y="3367405"/>
            <a:ext cx="441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바깥 기온</a:t>
            </a:r>
            <a:r>
              <a:rPr lang="ko-KR" altLang="en-US" dirty="0">
                <a:solidFill>
                  <a:schemeClr val="accent4"/>
                </a:solidFill>
              </a:rPr>
              <a:t>이 </a:t>
            </a:r>
            <a:r>
              <a:rPr lang="ko-KR" altLang="en-US" b="1" dirty="0">
                <a:solidFill>
                  <a:srgbClr val="BDD7EE"/>
                </a:solidFill>
              </a:rPr>
              <a:t>멍멍이</a:t>
            </a:r>
            <a:r>
              <a:rPr lang="ko-KR" altLang="en-US" dirty="0">
                <a:solidFill>
                  <a:schemeClr val="accent4"/>
                </a:solidFill>
              </a:rPr>
              <a:t>에게 더울 수 있어요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산책 갈 때 마실 물을 챙기는 걸 추천해요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1" name="그래픽 50" descr="해">
            <a:extLst>
              <a:ext uri="{FF2B5EF4-FFF2-40B4-BE49-F238E27FC236}">
                <a16:creationId xmlns:a16="http://schemas.microsoft.com/office/drawing/2014/main" id="{5C47D909-0A9C-4281-86B4-53792856C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5840" y="4342119"/>
            <a:ext cx="578485" cy="578485"/>
          </a:xfrm>
          <a:prstGeom prst="rect">
            <a:avLst/>
          </a:prstGeom>
        </p:spPr>
      </p:pic>
      <p:pic>
        <p:nvPicPr>
          <p:cNvPr id="52" name="그래픽 51" descr="단색 채우기가 있는 웃고 있는 얼굴">
            <a:extLst>
              <a:ext uri="{FF2B5EF4-FFF2-40B4-BE49-F238E27FC236}">
                <a16:creationId xmlns:a16="http://schemas.microsoft.com/office/drawing/2014/main" id="{0EE203F1-EDB1-47E8-8657-8D1338E2B5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5840" y="3631287"/>
            <a:ext cx="575281" cy="5752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91FEB90-9102-4678-A88B-EF18B4FF16E5}"/>
              </a:ext>
            </a:extLst>
          </p:cNvPr>
          <p:cNvSpPr txBox="1"/>
          <p:nvPr/>
        </p:nvSpPr>
        <p:spPr>
          <a:xfrm>
            <a:off x="2301936" y="3770121"/>
            <a:ext cx="72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</a:rPr>
              <a:t>최고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9546E4-24A1-44CB-8483-B0AC53C7FD02}"/>
              </a:ext>
            </a:extLst>
          </p:cNvPr>
          <p:cNvSpPr txBox="1"/>
          <p:nvPr/>
        </p:nvSpPr>
        <p:spPr>
          <a:xfrm>
            <a:off x="2310836" y="4468534"/>
            <a:ext cx="72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맑음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CEE887-2926-4530-B55F-BA54E759751C}"/>
              </a:ext>
            </a:extLst>
          </p:cNvPr>
          <p:cNvSpPr txBox="1"/>
          <p:nvPr/>
        </p:nvSpPr>
        <p:spPr>
          <a:xfrm>
            <a:off x="2877217" y="3737899"/>
            <a:ext cx="12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92D050"/>
                </a:solidFill>
              </a:rPr>
              <a:t>주변 기온</a:t>
            </a:r>
            <a:r>
              <a:rPr lang="ko-KR" altLang="en-US" sz="900" dirty="0">
                <a:solidFill>
                  <a:srgbClr val="92D050"/>
                </a:solidFill>
              </a:rPr>
              <a:t>이 </a:t>
            </a:r>
            <a:r>
              <a:rPr lang="ko-KR" altLang="en-US" sz="900" b="1" dirty="0">
                <a:solidFill>
                  <a:srgbClr val="BDD7EE"/>
                </a:solidFill>
              </a:rPr>
              <a:t>멍멍이</a:t>
            </a:r>
            <a:r>
              <a:rPr lang="ko-KR" altLang="en-US" sz="900" dirty="0">
                <a:solidFill>
                  <a:srgbClr val="92D050"/>
                </a:solidFill>
              </a:rPr>
              <a:t>에게 딱 맞아요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825CB-5F0C-4426-8A85-6ABEA2E76C28}"/>
              </a:ext>
            </a:extLst>
          </p:cNvPr>
          <p:cNvSpPr txBox="1"/>
          <p:nvPr/>
        </p:nvSpPr>
        <p:spPr>
          <a:xfrm>
            <a:off x="2891806" y="4390258"/>
            <a:ext cx="123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accent4"/>
                </a:solidFill>
              </a:rPr>
              <a:t>바깥 기온</a:t>
            </a:r>
            <a:r>
              <a:rPr lang="ko-KR" altLang="en-US" sz="600" dirty="0">
                <a:solidFill>
                  <a:schemeClr val="accent4"/>
                </a:solidFill>
              </a:rPr>
              <a:t>이 </a:t>
            </a:r>
            <a:r>
              <a:rPr lang="ko-KR" altLang="en-US" sz="600" b="1" dirty="0">
                <a:solidFill>
                  <a:srgbClr val="BDD7EE"/>
                </a:solidFill>
              </a:rPr>
              <a:t>멍멍이</a:t>
            </a:r>
            <a:r>
              <a:rPr lang="ko-KR" altLang="en-US" sz="600" dirty="0">
                <a:solidFill>
                  <a:schemeClr val="accent4"/>
                </a:solidFill>
              </a:rPr>
              <a:t>에게 더울 수 있어요</a:t>
            </a:r>
            <a:r>
              <a:rPr lang="en-US" altLang="ko-KR" sz="600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600" dirty="0">
                <a:solidFill>
                  <a:schemeClr val="accent4"/>
                </a:solidFill>
              </a:rPr>
              <a:t>산책 갈 때 마실 물을 챙기는 걸 추천해요</a:t>
            </a:r>
            <a:endParaRPr lang="en-US" sz="600" dirty="0">
              <a:solidFill>
                <a:schemeClr val="accent4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96FB187-9711-4486-9007-B49790BEFF66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4229100" y="3690570"/>
            <a:ext cx="939598" cy="516000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911B744-84E0-4458-9730-E2501949315C}"/>
              </a:ext>
            </a:extLst>
          </p:cNvPr>
          <p:cNvSpPr txBox="1"/>
          <p:nvPr/>
        </p:nvSpPr>
        <p:spPr>
          <a:xfrm>
            <a:off x="9184639" y="1752600"/>
            <a:ext cx="230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저장된 강아지 이름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FCF33A-09EB-47DD-93EF-16576E2863C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623140" y="1937266"/>
            <a:ext cx="561499" cy="396682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스톱워치">
            <a:extLst>
              <a:ext uri="{FF2B5EF4-FFF2-40B4-BE49-F238E27FC236}">
                <a16:creationId xmlns:a16="http://schemas.microsoft.com/office/drawing/2014/main" id="{4EED616A-6407-44BF-BB7D-A1AEAEF31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1810" y="4211857"/>
            <a:ext cx="914400" cy="914400"/>
          </a:xfrm>
          <a:prstGeom prst="rect">
            <a:avLst/>
          </a:prstGeom>
        </p:spPr>
      </p:pic>
      <p:sp>
        <p:nvSpPr>
          <p:cNvPr id="81" name="왼쪽 대괄호 80">
            <a:extLst>
              <a:ext uri="{FF2B5EF4-FFF2-40B4-BE49-F238E27FC236}">
                <a16:creationId xmlns:a16="http://schemas.microsoft.com/office/drawing/2014/main" id="{3F6CCC28-5546-4245-B550-044EC4EE62B5}"/>
              </a:ext>
            </a:extLst>
          </p:cNvPr>
          <p:cNvSpPr/>
          <p:nvPr/>
        </p:nvSpPr>
        <p:spPr>
          <a:xfrm>
            <a:off x="5168698" y="1919934"/>
            <a:ext cx="311177" cy="354127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85E170-CC50-4B52-8DD9-05785E7C5A77}"/>
              </a:ext>
            </a:extLst>
          </p:cNvPr>
          <p:cNvSpPr txBox="1"/>
          <p:nvPr/>
        </p:nvSpPr>
        <p:spPr>
          <a:xfrm>
            <a:off x="6202294" y="4378716"/>
            <a:ext cx="72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7C80"/>
                </a:solidFill>
              </a:rPr>
              <a:t>알림설정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3490B5C-7921-4270-9F68-E29ED6727631}"/>
              </a:ext>
            </a:extLst>
          </p:cNvPr>
          <p:cNvSpPr txBox="1"/>
          <p:nvPr/>
        </p:nvSpPr>
        <p:spPr>
          <a:xfrm>
            <a:off x="6926731" y="4512267"/>
            <a:ext cx="434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7C80"/>
                </a:solidFill>
              </a:rPr>
              <a:t>산책 시간</a:t>
            </a:r>
            <a:r>
              <a:rPr lang="en-US" altLang="ko-KR" b="1" dirty="0">
                <a:solidFill>
                  <a:srgbClr val="FF7C80"/>
                </a:solidFill>
              </a:rPr>
              <a:t>, </a:t>
            </a:r>
            <a:r>
              <a:rPr lang="ko-KR" altLang="en-US" b="1" dirty="0">
                <a:solidFill>
                  <a:srgbClr val="FF7C80"/>
                </a:solidFill>
              </a:rPr>
              <a:t>식사 시간 알림 설정하기</a:t>
            </a:r>
            <a:endParaRPr lang="en-US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6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반려견 관리 기능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D68426-BCCE-456F-A95E-B6672C69CD0E}"/>
              </a:ext>
            </a:extLst>
          </p:cNvPr>
          <p:cNvGrpSpPr/>
          <p:nvPr/>
        </p:nvGrpSpPr>
        <p:grpSpPr>
          <a:xfrm>
            <a:off x="1521420" y="1488506"/>
            <a:ext cx="9582150" cy="4829175"/>
            <a:chOff x="1521420" y="1488506"/>
            <a:chExt cx="9582150" cy="4829175"/>
          </a:xfrm>
        </p:grpSpPr>
        <p:pic>
          <p:nvPicPr>
            <p:cNvPr id="3074" name="Picture 2" descr="UserNotifications | Apple Developer Documentation">
              <a:extLst>
                <a:ext uri="{FF2B5EF4-FFF2-40B4-BE49-F238E27FC236}">
                  <a16:creationId xmlns:a16="http://schemas.microsoft.com/office/drawing/2014/main" id="{977A5E21-9061-4B27-8EEB-192230C5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1420" y="1488506"/>
              <a:ext cx="9582150" cy="48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A2D6C4A-394C-42DA-90DD-12C8455E8663}"/>
                </a:ext>
              </a:extLst>
            </p:cNvPr>
            <p:cNvSpPr/>
            <p:nvPr/>
          </p:nvSpPr>
          <p:spPr>
            <a:xfrm>
              <a:off x="6887892" y="2306593"/>
              <a:ext cx="3603461" cy="810228"/>
            </a:xfrm>
            <a:prstGeom prst="roundRect">
              <a:avLst>
                <a:gd name="adj" fmla="val 17608"/>
              </a:avLst>
            </a:prstGeom>
            <a:solidFill>
              <a:srgbClr val="BA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116152-76B1-4114-90B9-FA62DFFB1333}"/>
                </a:ext>
              </a:extLst>
            </p:cNvPr>
            <p:cNvGrpSpPr/>
            <p:nvPr/>
          </p:nvGrpSpPr>
          <p:grpSpPr>
            <a:xfrm>
              <a:off x="2130696" y="4290372"/>
              <a:ext cx="3603461" cy="810228"/>
              <a:chOff x="2095972" y="3429000"/>
              <a:chExt cx="3603461" cy="810228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8DC1162-B288-463E-8FFC-AF898278396E}"/>
                  </a:ext>
                </a:extLst>
              </p:cNvPr>
              <p:cNvSpPr/>
              <p:nvPr/>
            </p:nvSpPr>
            <p:spPr>
              <a:xfrm>
                <a:off x="2095972" y="3429000"/>
                <a:ext cx="3603461" cy="810228"/>
              </a:xfrm>
              <a:prstGeom prst="roundRect">
                <a:avLst>
                  <a:gd name="adj" fmla="val 17608"/>
                </a:avLst>
              </a:prstGeom>
              <a:solidFill>
                <a:srgbClr val="65C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그래픽 12" descr="시계">
                <a:extLst>
                  <a:ext uri="{FF2B5EF4-FFF2-40B4-BE49-F238E27FC236}">
                    <a16:creationId xmlns:a16="http://schemas.microsoft.com/office/drawing/2014/main" id="{591B1351-76DF-48DF-A6BC-95C621121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91800" y="3600634"/>
                <a:ext cx="517967" cy="517967"/>
              </a:xfrm>
              <a:prstGeom prst="rect">
                <a:avLst/>
              </a:prstGeom>
            </p:spPr>
          </p:pic>
          <p:pic>
            <p:nvPicPr>
              <p:cNvPr id="16" name="그래픽 15" descr="개">
                <a:extLst>
                  <a:ext uri="{FF2B5EF4-FFF2-40B4-BE49-F238E27FC236}">
                    <a16:creationId xmlns:a16="http://schemas.microsoft.com/office/drawing/2014/main" id="{4E55D376-429B-47C8-9A93-64DDF9067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87616" y="3463369"/>
                <a:ext cx="274530" cy="27453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EE6CB4-9E35-4A6D-9D38-744A8529EB52}"/>
                  </a:ext>
                </a:extLst>
              </p:cNvPr>
              <p:cNvSpPr txBox="1"/>
              <p:nvPr/>
            </p:nvSpPr>
            <p:spPr>
              <a:xfrm>
                <a:off x="2462146" y="3476626"/>
                <a:ext cx="2071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25000"/>
                      </a:schemeClr>
                    </a:solidFill>
                  </a:rPr>
                  <a:t>반려견 품종 예측 앱</a:t>
                </a:r>
                <a:endParaRPr 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14459B-5BED-4F95-9F9E-8AA209FF2374}"/>
                  </a:ext>
                </a:extLst>
              </p:cNvPr>
              <p:cNvSpPr txBox="1"/>
              <p:nvPr/>
            </p:nvSpPr>
            <p:spPr>
              <a:xfrm>
                <a:off x="2187616" y="3706991"/>
                <a:ext cx="2071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산책 갈 시간</a:t>
                </a:r>
                <a:endParaRPr lang="en-US" sz="1100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6FF962-500C-4040-AC0B-51481A4EEE0C}"/>
                  </a:ext>
                </a:extLst>
              </p:cNvPr>
              <p:cNvSpPr txBox="1"/>
              <p:nvPr/>
            </p:nvSpPr>
            <p:spPr>
              <a:xfrm>
                <a:off x="2279260" y="3912604"/>
                <a:ext cx="2071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오늘 오후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시</a:t>
                </a:r>
                <a:endParaRPr lang="en-US" sz="1100" dirty="0"/>
              </a:p>
            </p:txBody>
          </p:sp>
        </p:grpSp>
        <p:pic>
          <p:nvPicPr>
            <p:cNvPr id="55" name="그래픽 54" descr="시계">
              <a:extLst>
                <a:ext uri="{FF2B5EF4-FFF2-40B4-BE49-F238E27FC236}">
                  <a16:creationId xmlns:a16="http://schemas.microsoft.com/office/drawing/2014/main" id="{CBFF7835-71FC-4347-9FDD-4E688AD7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9511" y="2478227"/>
              <a:ext cx="517967" cy="517967"/>
            </a:xfrm>
            <a:prstGeom prst="rect">
              <a:avLst/>
            </a:prstGeom>
          </p:spPr>
        </p:pic>
        <p:pic>
          <p:nvPicPr>
            <p:cNvPr id="56" name="그래픽 55" descr="개">
              <a:extLst>
                <a:ext uri="{FF2B5EF4-FFF2-40B4-BE49-F238E27FC236}">
                  <a16:creationId xmlns:a16="http://schemas.microsoft.com/office/drawing/2014/main" id="{9977EE38-374E-4598-B498-A150FEE6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5327" y="2340962"/>
              <a:ext cx="274530" cy="27453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A7CD98-D8D5-42BF-A150-CD16719C50BA}"/>
                </a:ext>
              </a:extLst>
            </p:cNvPr>
            <p:cNvSpPr txBox="1"/>
            <p:nvPr/>
          </p:nvSpPr>
          <p:spPr>
            <a:xfrm>
              <a:off x="7269857" y="2354219"/>
              <a:ext cx="2071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</a:rPr>
                <a:t>반려견 품종 예측 앱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D1A5D1-95A6-4E38-9253-283AB1913F14}"/>
                </a:ext>
              </a:extLst>
            </p:cNvPr>
            <p:cNvSpPr txBox="1"/>
            <p:nvPr/>
          </p:nvSpPr>
          <p:spPr>
            <a:xfrm>
              <a:off x="6995327" y="2584584"/>
              <a:ext cx="2071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산책 갈 시간</a:t>
              </a:r>
              <a:endParaRPr lang="en-US" sz="11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118640-2FF1-450D-ABE0-D91CAEAC4015}"/>
                </a:ext>
              </a:extLst>
            </p:cNvPr>
            <p:cNvSpPr txBox="1"/>
            <p:nvPr/>
          </p:nvSpPr>
          <p:spPr>
            <a:xfrm>
              <a:off x="7086971" y="2790197"/>
              <a:ext cx="2071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오늘 오후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시</a:t>
              </a:r>
              <a:endParaRPr lang="en-US" sz="11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6454BC-F4FA-440F-855D-A9D546E9892E}"/>
              </a:ext>
            </a:extLst>
          </p:cNvPr>
          <p:cNvGrpSpPr/>
          <p:nvPr/>
        </p:nvGrpSpPr>
        <p:grpSpPr>
          <a:xfrm>
            <a:off x="7166527" y="3719502"/>
            <a:ext cx="4673034" cy="1884313"/>
            <a:chOff x="7132592" y="4114901"/>
            <a:chExt cx="4673034" cy="18843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BEE4BD-1EDF-41AF-89E4-8A252EC02252}"/>
                </a:ext>
              </a:extLst>
            </p:cNvPr>
            <p:cNvSpPr/>
            <p:nvPr/>
          </p:nvSpPr>
          <p:spPr>
            <a:xfrm>
              <a:off x="7132592" y="4114901"/>
              <a:ext cx="4673034" cy="1884313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6AD478-85CB-42CA-947B-F123909A0399}"/>
                </a:ext>
              </a:extLst>
            </p:cNvPr>
            <p:cNvSpPr txBox="1"/>
            <p:nvPr/>
          </p:nvSpPr>
          <p:spPr>
            <a:xfrm>
              <a:off x="7644317" y="4676308"/>
              <a:ext cx="3961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산책 시간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식사 시간 등을</a:t>
              </a:r>
              <a:endParaRPr lang="en-US" altLang="ko-KR" sz="2400" b="1" dirty="0"/>
            </a:p>
            <a:p>
              <a:r>
                <a:rPr lang="ko-KR" altLang="en-US" sz="2400" b="1" dirty="0"/>
                <a:t>알림으로 설정해놀 수 있다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18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96100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4491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0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2215" y="21560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/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시작 화면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DB9A57-2ECF-41AC-B86E-78219B28A7E6}"/>
              </a:ext>
            </a:extLst>
          </p:cNvPr>
          <p:cNvGrpSpPr/>
          <p:nvPr/>
        </p:nvGrpSpPr>
        <p:grpSpPr>
          <a:xfrm>
            <a:off x="1590427" y="1387127"/>
            <a:ext cx="4802150" cy="4802150"/>
            <a:chOff x="3683859" y="1387127"/>
            <a:chExt cx="4802150" cy="48021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859" y="1387127"/>
              <a:ext cx="4802150" cy="48021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74E892-412B-4896-9C4C-BB8B9418D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771" y="2806989"/>
              <a:ext cx="1010458" cy="10104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ABAB93-6082-4F63-8ABB-DECBA217C863}"/>
                </a:ext>
              </a:extLst>
            </p:cNvPr>
            <p:cNvSpPr txBox="1"/>
            <p:nvPr/>
          </p:nvSpPr>
          <p:spPr>
            <a:xfrm>
              <a:off x="4968240" y="2499212"/>
              <a:ext cx="233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저장된 반려견이 없어요</a:t>
              </a:r>
              <a:r>
                <a:rPr lang="en-US" altLang="ko-KR" sz="1400" dirty="0"/>
                <a:t>!</a:t>
              </a:r>
              <a:endParaRPr 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E852CC-4232-4E7C-8DEE-DD8C673D5445}"/>
                </a:ext>
              </a:extLst>
            </p:cNvPr>
            <p:cNvSpPr/>
            <p:nvPr/>
          </p:nvSpPr>
          <p:spPr>
            <a:xfrm>
              <a:off x="5134655" y="4145280"/>
              <a:ext cx="1920240" cy="635902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우리 강아지 저장하기</a:t>
              </a:r>
              <a:endParaRPr lang="en-US" sz="12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BEAB097-6A75-493A-AA27-6B3365E4C927}"/>
              </a:ext>
            </a:extLst>
          </p:cNvPr>
          <p:cNvSpPr txBox="1"/>
          <p:nvPr/>
        </p:nvSpPr>
        <p:spPr>
          <a:xfrm>
            <a:off x="5629029" y="2824192"/>
            <a:ext cx="562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첫 시작화면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등록된 반려견이 없으므로 반려견을 등록해야 한다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96100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4491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3805892" y="5059380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1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912078" y="3371642"/>
            <a:ext cx="222646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7" y="1499765"/>
            <a:ext cx="4802150" cy="480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2215" y="21560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/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반려견 사진 선택</a:t>
            </a:r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5057251" y="1984556"/>
            <a:ext cx="1" cy="393564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64017" y="2221530"/>
            <a:ext cx="2125769" cy="561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안녕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멍멍아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873" y="4187345"/>
            <a:ext cx="378299" cy="378299"/>
          </a:xfrm>
          <a:prstGeom prst="rect">
            <a:avLst/>
          </a:prstGeom>
        </p:spPr>
      </p:pic>
      <p:sp>
        <p:nvSpPr>
          <p:cNvPr id="157" name="직사각형 156"/>
          <p:cNvSpPr/>
          <p:nvPr/>
        </p:nvSpPr>
        <p:spPr>
          <a:xfrm>
            <a:off x="2666201" y="4208249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찍기</a:t>
            </a:r>
          </a:p>
        </p:txBody>
      </p:sp>
      <p:sp>
        <p:nvSpPr>
          <p:cNvPr id="17" name="타원 16"/>
          <p:cNvSpPr/>
          <p:nvPr/>
        </p:nvSpPr>
        <p:spPr>
          <a:xfrm>
            <a:off x="2075868" y="4189229"/>
            <a:ext cx="389723" cy="383361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75868" y="2881870"/>
            <a:ext cx="2113918" cy="1113982"/>
          </a:xfrm>
          <a:prstGeom prst="rect">
            <a:avLst/>
          </a:prstGeom>
          <a:solidFill>
            <a:srgbClr val="394E8F"/>
          </a:solidFill>
          <a:ln>
            <a:solidFill>
              <a:srgbClr val="62A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64017" y="2739301"/>
            <a:ext cx="2135128" cy="1389781"/>
          </a:xfrm>
          <a:prstGeom prst="rect">
            <a:avLst/>
          </a:prstGeom>
          <a:noFill/>
        </p:spPr>
        <p:txBody>
          <a:bodyPr wrap="square" bIns="180000" rtlCol="0">
            <a:spAutoFit/>
          </a:bodyPr>
          <a:lstStyle/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주의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endParaRPr lang="en-US" altLang="ko-KR" sz="11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원활한 분석을 위해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반려견</a:t>
            </a:r>
            <a:r>
              <a:rPr lang="ko-KR" altLang="en-US" sz="1050" dirty="0">
                <a:solidFill>
                  <a:schemeClr val="bg1"/>
                </a:solidFill>
              </a:rPr>
              <a:t> 얼굴이 똑바로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나온 사진을 찍거나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올려주세요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666201" y="4744850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불러오기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8" y="4713313"/>
            <a:ext cx="410153" cy="423467"/>
          </a:xfrm>
          <a:prstGeom prst="rect">
            <a:avLst/>
          </a:prstGeom>
          <a:solidFill>
            <a:srgbClr val="394E8F"/>
          </a:solidFill>
        </p:spPr>
      </p:pic>
      <p:sp>
        <p:nvSpPr>
          <p:cNvPr id="172" name="직사각형 171"/>
          <p:cNvSpPr/>
          <p:nvPr/>
        </p:nvSpPr>
        <p:spPr>
          <a:xfrm>
            <a:off x="5774763" y="1714503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찍기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9069743" y="1700833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불러오기</a:t>
            </a: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44" y="2337413"/>
            <a:ext cx="3665568" cy="36655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9" y="2688083"/>
            <a:ext cx="2007486" cy="22731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14" y="2922295"/>
            <a:ext cx="1407738" cy="1755335"/>
          </a:xfrm>
          <a:prstGeom prst="rect">
            <a:avLst/>
          </a:prstGeom>
        </p:spPr>
      </p:pic>
      <p:sp>
        <p:nvSpPr>
          <p:cNvPr id="178" name="직사각형 177"/>
          <p:cNvSpPr/>
          <p:nvPr/>
        </p:nvSpPr>
        <p:spPr>
          <a:xfrm>
            <a:off x="5488689" y="4970727"/>
            <a:ext cx="2007486" cy="39337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3362" y="4985539"/>
            <a:ext cx="369041" cy="369041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6" y="2314445"/>
            <a:ext cx="3702621" cy="366556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842755" y="2739301"/>
            <a:ext cx="2040952" cy="2320079"/>
          </a:xfrm>
          <a:prstGeom prst="rect">
            <a:avLst/>
          </a:prstGeom>
          <a:gradFill flip="none" rotWithShape="1">
            <a:gsLst>
              <a:gs pos="0">
                <a:srgbClr val="394E8F">
                  <a:shade val="30000"/>
                  <a:satMod val="115000"/>
                </a:srgbClr>
              </a:gs>
              <a:gs pos="50000">
                <a:srgbClr val="394E8F">
                  <a:shade val="67500"/>
                  <a:satMod val="115000"/>
                </a:srgbClr>
              </a:gs>
              <a:gs pos="100000">
                <a:srgbClr val="394E8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394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8931157" y="3003001"/>
            <a:ext cx="1901484" cy="197863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21632" y="2998801"/>
            <a:ext cx="689688" cy="687660"/>
          </a:xfrm>
          <a:prstGeom prst="rect">
            <a:avLst/>
          </a:prstGeom>
          <a:solidFill>
            <a:srgbClr val="62A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39" y="3024872"/>
            <a:ext cx="632334" cy="635517"/>
          </a:xfrm>
          <a:prstGeom prst="rect">
            <a:avLst/>
          </a:prstGeom>
        </p:spPr>
      </p:pic>
      <p:sp>
        <p:nvSpPr>
          <p:cNvPr id="182" name="직사각형 181"/>
          <p:cNvSpPr/>
          <p:nvPr/>
        </p:nvSpPr>
        <p:spPr>
          <a:xfrm>
            <a:off x="8845363" y="2695775"/>
            <a:ext cx="2028819" cy="273225"/>
          </a:xfrm>
          <a:prstGeom prst="rect">
            <a:avLst/>
          </a:prstGeom>
          <a:solidFill>
            <a:srgbClr val="BDD7E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202057" y="2692001"/>
            <a:ext cx="133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갤러리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20" y="3028797"/>
            <a:ext cx="607750" cy="66116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51" y="3025901"/>
            <a:ext cx="552284" cy="66056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07" y="3706086"/>
            <a:ext cx="661113" cy="59444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4804">
            <a:off x="8395203" y="3095533"/>
            <a:ext cx="895102" cy="89510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83" y="3705502"/>
            <a:ext cx="666750" cy="59503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46" y="3705502"/>
            <a:ext cx="566430" cy="595034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01" y="4333292"/>
            <a:ext cx="607750" cy="62227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8" y="4321074"/>
            <a:ext cx="552284" cy="64810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74" y="4333291"/>
            <a:ext cx="598900" cy="597279"/>
          </a:xfrm>
          <a:prstGeom prst="rect">
            <a:avLst/>
          </a:prstGeom>
        </p:spPr>
      </p:pic>
      <p:sp>
        <p:nvSpPr>
          <p:cNvPr id="181" name="직사각형 180"/>
          <p:cNvSpPr/>
          <p:nvPr/>
        </p:nvSpPr>
        <p:spPr>
          <a:xfrm>
            <a:off x="8845417" y="4947849"/>
            <a:ext cx="2027967" cy="39337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804">
            <a:off x="9890943" y="5070622"/>
            <a:ext cx="895102" cy="8951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212452" y="4976791"/>
            <a:ext cx="133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</a:rPr>
              <a:t>선택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842013" y="3285536"/>
            <a:ext cx="45719" cy="941151"/>
          </a:xfrm>
          <a:prstGeom prst="rect">
            <a:avLst/>
          </a:prstGeom>
          <a:solidFill>
            <a:srgbClr val="62AEC6"/>
          </a:solidFill>
          <a:ln>
            <a:solidFill>
              <a:srgbClr val="62A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95842" y="173137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4491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3805892" y="5059380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2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912078" y="3371642"/>
            <a:ext cx="222646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2215" y="21560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/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에러 메시지 출력 </a:t>
            </a:r>
            <a:r>
              <a:rPr lang="en-US" altLang="ko-KR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6153150" y="2229852"/>
            <a:ext cx="28576" cy="405101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2351171" y="1459073"/>
            <a:ext cx="2513821" cy="664986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촬영한 사진을 인식할 수 없거나 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엉뚱한 대상을 촬영했을 때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7255164" y="1523155"/>
            <a:ext cx="2770145" cy="600904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분석이 불가능한 사진을 선택했을 때</a:t>
            </a: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5" y="2315701"/>
            <a:ext cx="4211741" cy="40273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91" y="2875230"/>
            <a:ext cx="1960766" cy="21366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89730" y="5053106"/>
            <a:ext cx="936398" cy="532793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09826" y="2735382"/>
            <a:ext cx="2319040" cy="5870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대상을 인식할 수 없습니다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3608082" y="5048569"/>
            <a:ext cx="936398" cy="537330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82431" y="5108771"/>
            <a:ext cx="94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이미지 </a:t>
            </a:r>
            <a:endParaRPr lang="en-US" altLang="ko-KR" sz="1100" dirty="0"/>
          </a:p>
          <a:p>
            <a:pPr algn="ctr"/>
            <a:r>
              <a:rPr lang="ko-KR" altLang="en-US" sz="1100" dirty="0"/>
              <a:t>불러오기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38045" y="5160699"/>
            <a:ext cx="94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다시 촬영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17" y="2329674"/>
            <a:ext cx="4211741" cy="402738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28" y="2924221"/>
            <a:ext cx="1960766" cy="213669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7509291" y="2752763"/>
            <a:ext cx="2330034" cy="5870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대상을 인식할 수 없습니다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9" name="직사각형 78"/>
          <p:cNvSpPr/>
          <p:nvPr/>
        </p:nvSpPr>
        <p:spPr>
          <a:xfrm>
            <a:off x="7688428" y="5089493"/>
            <a:ext cx="936398" cy="537330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658886" y="5151050"/>
            <a:ext cx="94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이미지 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재선택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8701968" y="5090014"/>
            <a:ext cx="936398" cy="532793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713665" y="5208251"/>
            <a:ext cx="94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촬영하기</a:t>
            </a:r>
          </a:p>
        </p:txBody>
      </p:sp>
    </p:spTree>
    <p:extLst>
      <p:ext uri="{BB962C8B-B14F-4D97-AF65-F5344CB8AC3E}">
        <p14:creationId xmlns:p14="http://schemas.microsoft.com/office/powerpoint/2010/main" val="6014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3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반려견 정보 입력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9C4C4-C6AA-40AC-8562-EFB96744C0B6}"/>
              </a:ext>
            </a:extLst>
          </p:cNvPr>
          <p:cNvGrpSpPr/>
          <p:nvPr/>
        </p:nvGrpSpPr>
        <p:grpSpPr>
          <a:xfrm>
            <a:off x="1095858" y="1387127"/>
            <a:ext cx="5172076" cy="4940630"/>
            <a:chOff x="1095858" y="1387127"/>
            <a:chExt cx="5172076" cy="4940630"/>
          </a:xfrm>
        </p:grpSpPr>
        <p:sp>
          <p:nvSpPr>
            <p:cNvPr id="60" name="직사각형 59"/>
            <p:cNvSpPr/>
            <p:nvPr/>
          </p:nvSpPr>
          <p:spPr>
            <a:xfrm>
              <a:off x="1310131" y="5059380"/>
              <a:ext cx="4706625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858" y="1387127"/>
              <a:ext cx="5172076" cy="494063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410133" y="1991383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668" y="2037981"/>
              <a:ext cx="810279" cy="896374"/>
            </a:xfrm>
            <a:prstGeom prst="rect">
              <a:avLst/>
            </a:prstGeom>
          </p:spPr>
        </p:pic>
        <p:sp>
          <p:nvSpPr>
            <p:cNvPr id="44" name="타원 43"/>
            <p:cNvSpPr/>
            <p:nvPr/>
          </p:nvSpPr>
          <p:spPr>
            <a:xfrm>
              <a:off x="2886816" y="3623690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5724" y="2501720"/>
              <a:ext cx="923925" cy="3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875751" y="3610376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4799015" y="3616715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493" y="358843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소형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18938" y="357913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중형</a:t>
              </a:r>
              <a:endParaRPr lang="ko-KR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7268" y="3571109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대형</a:t>
              </a:r>
              <a:endParaRPr lang="ko-KR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95880" y="255629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나이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49459" y="2997234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몸무게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59059" y="2967339"/>
              <a:ext cx="923925" cy="3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37520" y="4872572"/>
              <a:ext cx="1066781" cy="549506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분석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51107" y="392682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유전병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3717172" y="3959077"/>
              <a:ext cx="158579" cy="17144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3700" y="3355067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크기</a:t>
              </a:r>
            </a:p>
          </p:txBody>
        </p:sp>
        <p:sp>
          <p:nvSpPr>
            <p:cNvPr id="63" name="타원 62"/>
            <p:cNvSpPr/>
            <p:nvPr/>
          </p:nvSpPr>
          <p:spPr>
            <a:xfrm>
              <a:off x="4660339" y="3959658"/>
              <a:ext cx="158579" cy="17144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5103" y="3921813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있음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33534" y="391399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없음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955724" y="2036102"/>
              <a:ext cx="923925" cy="3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95880" y="2068460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이름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10133" y="424488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털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3470233" y="4304928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442936" y="4313205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3472692" y="4606591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442936" y="4606591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30005" y="4284229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 err="1"/>
                <a:t>단모</a:t>
              </a:r>
              <a:endParaRPr lang="ko-KR" alt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5724" y="4243667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장모</a:t>
              </a:r>
              <a:endParaRPr lang="ko-KR" alt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10133" y="4534728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털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35384" y="4544485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 err="1"/>
                <a:t>단일모</a:t>
              </a:r>
              <a:endParaRPr lang="ko-KR" alt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79579" y="4540283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 err="1"/>
                <a:t>이중모</a:t>
              </a:r>
              <a:endParaRPr lang="ko-KR" altLang="en-US" sz="11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55724" y="2068022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멍멍이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D7820E-594A-4D51-B861-0C50D8107B0A}"/>
              </a:ext>
            </a:extLst>
          </p:cNvPr>
          <p:cNvSpPr txBox="1"/>
          <p:nvPr/>
        </p:nvSpPr>
        <p:spPr>
          <a:xfrm>
            <a:off x="5536560" y="3031901"/>
            <a:ext cx="53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정확한 분석 결과를 위한 정보 입력 페이지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보호자가 정확한 수치를 모를 경우 생략 가능하다</a:t>
            </a:r>
            <a:r>
              <a:rPr lang="en-US" altLang="ko-KR" sz="1600" dirty="0">
                <a:solidFill>
                  <a:schemeClr val="bg1"/>
                </a:solidFill>
              </a:rPr>
              <a:t>.)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4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분석 결과 출력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A52343-4CBA-43BB-B434-472E91B1DA14}"/>
              </a:ext>
            </a:extLst>
          </p:cNvPr>
          <p:cNvGrpSpPr/>
          <p:nvPr/>
        </p:nvGrpSpPr>
        <p:grpSpPr>
          <a:xfrm>
            <a:off x="2017684" y="1347582"/>
            <a:ext cx="5288877" cy="4940630"/>
            <a:chOff x="3591618" y="1387127"/>
            <a:chExt cx="5288877" cy="4940630"/>
          </a:xfrm>
        </p:grpSpPr>
        <p:sp>
          <p:nvSpPr>
            <p:cNvPr id="60" name="직사각형 59"/>
            <p:cNvSpPr/>
            <p:nvPr/>
          </p:nvSpPr>
          <p:spPr>
            <a:xfrm>
              <a:off x="3805892" y="5059380"/>
              <a:ext cx="4706625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618" y="1387127"/>
              <a:ext cx="5288877" cy="494063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896736" y="1970970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271" y="2017568"/>
              <a:ext cx="810279" cy="896374"/>
            </a:xfrm>
            <a:prstGeom prst="rect">
              <a:avLst/>
            </a:prstGeom>
          </p:spPr>
        </p:pic>
        <p:graphicFrame>
          <p:nvGraphicFramePr>
            <p:cNvPr id="21" name="차트 20"/>
            <p:cNvGraphicFramePr/>
            <p:nvPr/>
          </p:nvGraphicFramePr>
          <p:xfrm>
            <a:off x="4594379" y="3213821"/>
            <a:ext cx="3129650" cy="22474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5927904" y="2092455"/>
              <a:ext cx="1408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멍멍이 분석 완료</a:t>
              </a:r>
              <a:r>
                <a:rPr lang="en-US" altLang="ko-K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2427" y="2514967"/>
              <a:ext cx="1261242" cy="448187"/>
            </a:xfrm>
            <a:prstGeom prst="rect">
              <a:avLst/>
            </a:prstGeom>
            <a:solidFill>
              <a:srgbClr val="394E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96044-4BFB-4FE0-9CA9-3AB8A0E37BD9}"/>
              </a:ext>
            </a:extLst>
          </p:cNvPr>
          <p:cNvSpPr/>
          <p:nvPr/>
        </p:nvSpPr>
        <p:spPr>
          <a:xfrm>
            <a:off x="3634448" y="5044829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BFA7B-EF8F-49C4-B7E0-19F91BA7F422}"/>
              </a:ext>
            </a:extLst>
          </p:cNvPr>
          <p:cNvSpPr txBox="1"/>
          <p:nvPr/>
        </p:nvSpPr>
        <p:spPr>
          <a:xfrm>
            <a:off x="6363907" y="3198167"/>
            <a:ext cx="47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분석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결과를 확률로 표현해 출력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1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4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분석 결과 출력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F10929-4804-4E4A-8DB6-6FCDFABAEDA4}"/>
              </a:ext>
            </a:extLst>
          </p:cNvPr>
          <p:cNvGrpSpPr/>
          <p:nvPr/>
        </p:nvGrpSpPr>
        <p:grpSpPr>
          <a:xfrm>
            <a:off x="20367" y="1362294"/>
            <a:ext cx="5288877" cy="4940630"/>
            <a:chOff x="3420174" y="1372576"/>
            <a:chExt cx="5288877" cy="494063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496044-4BFB-4FE0-9CA9-3AB8A0E37BD9}"/>
                </a:ext>
              </a:extLst>
            </p:cNvPr>
            <p:cNvSpPr/>
            <p:nvPr/>
          </p:nvSpPr>
          <p:spPr>
            <a:xfrm>
              <a:off x="3634448" y="5044829"/>
              <a:ext cx="4706625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19B3BB5-9524-44E1-BD49-D3B646DE2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174" y="1372576"/>
              <a:ext cx="5288877" cy="494063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04C4FB-C36B-420B-A9C5-1F9BB548C566}"/>
                </a:ext>
              </a:extLst>
            </p:cNvPr>
            <p:cNvSpPr/>
            <p:nvPr/>
          </p:nvSpPr>
          <p:spPr>
            <a:xfrm>
              <a:off x="4725292" y="1956419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AE88845-367C-4317-BFC7-7164F398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27" y="2003017"/>
              <a:ext cx="810279" cy="89637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49E124-1DBE-4811-9228-B60388756B01}"/>
                </a:ext>
              </a:extLst>
            </p:cNvPr>
            <p:cNvSpPr txBox="1"/>
            <p:nvPr/>
          </p:nvSpPr>
          <p:spPr>
            <a:xfrm>
              <a:off x="5756460" y="2077904"/>
              <a:ext cx="1408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멍멍이 분석 완료</a:t>
              </a:r>
              <a:r>
                <a:rPr lang="en-US" altLang="ko-K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E24816-0439-4A86-8CB4-1667DC1A232E}"/>
                </a:ext>
              </a:extLst>
            </p:cNvPr>
            <p:cNvSpPr/>
            <p:nvPr/>
          </p:nvSpPr>
          <p:spPr>
            <a:xfrm>
              <a:off x="5850983" y="2500416"/>
              <a:ext cx="1261242" cy="448187"/>
            </a:xfrm>
            <a:prstGeom prst="rect">
              <a:avLst/>
            </a:prstGeom>
            <a:solidFill>
              <a:srgbClr val="394E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4E1B2D-CB63-476E-8A3B-64CE3139E17C}"/>
                </a:ext>
              </a:extLst>
            </p:cNvPr>
            <p:cNvGrpSpPr/>
            <p:nvPr/>
          </p:nvGrpSpPr>
          <p:grpSpPr>
            <a:xfrm>
              <a:off x="4975748" y="3572275"/>
              <a:ext cx="2189098" cy="1764143"/>
              <a:chOff x="4725292" y="3204673"/>
              <a:chExt cx="1086228" cy="100927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AC22FD1-FF26-4859-99B2-7D139F39A3FB}"/>
                  </a:ext>
                </a:extLst>
              </p:cNvPr>
              <p:cNvSpPr/>
              <p:nvPr/>
            </p:nvSpPr>
            <p:spPr>
              <a:xfrm>
                <a:off x="4725292" y="3204673"/>
                <a:ext cx="1086228" cy="10092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394E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래픽 11" descr="개">
                <a:extLst>
                  <a:ext uri="{FF2B5EF4-FFF2-40B4-BE49-F238E27FC236}">
                    <a16:creationId xmlns:a16="http://schemas.microsoft.com/office/drawing/2014/main" id="{0719FB4E-4CAA-4096-AF5D-99FCBC44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11206" y="328069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857368-4A74-466E-B329-063AAC7122F2}"/>
                </a:ext>
              </a:extLst>
            </p:cNvPr>
            <p:cNvSpPr/>
            <p:nvPr/>
          </p:nvSpPr>
          <p:spPr>
            <a:xfrm>
              <a:off x="4930748" y="3234208"/>
              <a:ext cx="2267726" cy="44818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견종 </a:t>
              </a:r>
              <a:r>
                <a:rPr lang="en-US" altLang="ko-KR" dirty="0"/>
                <a:t>A</a:t>
              </a:r>
              <a:endParaRPr 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F574A5-C8CF-41D0-A65F-B2E2E182E0AF}"/>
              </a:ext>
            </a:extLst>
          </p:cNvPr>
          <p:cNvGrpSpPr/>
          <p:nvPr/>
        </p:nvGrpSpPr>
        <p:grpSpPr>
          <a:xfrm>
            <a:off x="3345030" y="1372576"/>
            <a:ext cx="5288877" cy="4940630"/>
            <a:chOff x="3934485" y="1372576"/>
            <a:chExt cx="5288877" cy="494063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E8E353F-AEAF-4062-85DF-8F5A38A71762}"/>
                </a:ext>
              </a:extLst>
            </p:cNvPr>
            <p:cNvGrpSpPr/>
            <p:nvPr/>
          </p:nvGrpSpPr>
          <p:grpSpPr>
            <a:xfrm>
              <a:off x="3934485" y="1372576"/>
              <a:ext cx="5288877" cy="4940630"/>
              <a:chOff x="5154038" y="1426076"/>
              <a:chExt cx="5288877" cy="494063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A1C3733-D30A-4EF2-9BC3-D026CE0E7131}"/>
                  </a:ext>
                </a:extLst>
              </p:cNvPr>
              <p:cNvGrpSpPr/>
              <p:nvPr/>
            </p:nvGrpSpPr>
            <p:grpSpPr>
              <a:xfrm>
                <a:off x="5154038" y="1426076"/>
                <a:ext cx="5288877" cy="4940630"/>
                <a:chOff x="3591618" y="1387127"/>
                <a:chExt cx="5288877" cy="494063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CDEE648-6E0D-46B6-A8F8-83107D52BEFF}"/>
                    </a:ext>
                  </a:extLst>
                </p:cNvPr>
                <p:cNvSpPr/>
                <p:nvPr/>
              </p:nvSpPr>
              <p:spPr>
                <a:xfrm>
                  <a:off x="3805892" y="5059380"/>
                  <a:ext cx="4706625" cy="313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10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12E4051E-5E8B-4E77-A69E-BD19DAB63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1618" y="1387127"/>
                  <a:ext cx="5288877" cy="4940630"/>
                </a:xfrm>
                <a:prstGeom prst="rect">
                  <a:avLst/>
                </a:prstGeom>
              </p:spPr>
            </p:pic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B1181EB-4374-48C6-AD04-478B924C1299}"/>
                    </a:ext>
                  </a:extLst>
                </p:cNvPr>
                <p:cNvSpPr/>
                <p:nvPr/>
              </p:nvSpPr>
              <p:spPr>
                <a:xfrm>
                  <a:off x="4896736" y="1970970"/>
                  <a:ext cx="895350" cy="1009273"/>
                </a:xfrm>
                <a:prstGeom prst="rect">
                  <a:avLst/>
                </a:prstGeom>
                <a:solidFill>
                  <a:srgbClr val="394E8F"/>
                </a:solidFill>
                <a:ln>
                  <a:solidFill>
                    <a:srgbClr val="394E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5237D634-E002-4617-B915-5C07E5255A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271" y="2017568"/>
                  <a:ext cx="810279" cy="89637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0D10689-81F2-40F6-A720-F14410112983}"/>
                    </a:ext>
                  </a:extLst>
                </p:cNvPr>
                <p:cNvSpPr txBox="1"/>
                <p:nvPr/>
              </p:nvSpPr>
              <p:spPr>
                <a:xfrm>
                  <a:off x="5927904" y="2092455"/>
                  <a:ext cx="14083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멍멍이 분석 완료</a:t>
                  </a:r>
                  <a:r>
                    <a:rPr lang="en-US" altLang="ko-KR" sz="12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!</a:t>
                  </a:r>
                  <a:endParaRPr lang="ko-KR" altLang="en-US" sz="12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FA12584-6D6B-4C1B-BD2B-26AC851FC799}"/>
                    </a:ext>
                  </a:extLst>
                </p:cNvPr>
                <p:cNvSpPr/>
                <p:nvPr/>
              </p:nvSpPr>
              <p:spPr>
                <a:xfrm>
                  <a:off x="6022427" y="2514967"/>
                  <a:ext cx="1261242" cy="448187"/>
                </a:xfrm>
                <a:prstGeom prst="rect">
                  <a:avLst/>
                </a:prstGeom>
                <a:solidFill>
                  <a:srgbClr val="394E8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저장하기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B1A065D-16F6-4E93-A282-4E1BAF7C7E8C}"/>
                  </a:ext>
                </a:extLst>
              </p:cNvPr>
              <p:cNvGrpSpPr/>
              <p:nvPr/>
            </p:nvGrpSpPr>
            <p:grpSpPr>
              <a:xfrm>
                <a:off x="6431603" y="3186469"/>
                <a:ext cx="1058721" cy="972743"/>
                <a:chOff x="4725292" y="3204673"/>
                <a:chExt cx="1086228" cy="1009273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465284C-71D2-4077-B891-6A2288EC4EEC}"/>
                    </a:ext>
                  </a:extLst>
                </p:cNvPr>
                <p:cNvSpPr/>
                <p:nvPr/>
              </p:nvSpPr>
              <p:spPr>
                <a:xfrm>
                  <a:off x="4725292" y="3204673"/>
                  <a:ext cx="1086228" cy="1009273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394E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6" name="그래픽 55" descr="개">
                  <a:extLst>
                    <a:ext uri="{FF2B5EF4-FFF2-40B4-BE49-F238E27FC236}">
                      <a16:creationId xmlns:a16="http://schemas.microsoft.com/office/drawing/2014/main" id="{51E6A67D-7911-48EA-9A52-C3D682101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1206" y="328069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D7A473-DAE5-4BE4-8274-EEF57B06DD59}"/>
                </a:ext>
              </a:extLst>
            </p:cNvPr>
            <p:cNvSpPr/>
            <p:nvPr/>
          </p:nvSpPr>
          <p:spPr>
            <a:xfrm>
              <a:off x="6365294" y="3132969"/>
              <a:ext cx="371428" cy="24042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9FF3B32-B5D6-4AB6-AC16-44F51E91AB43}"/>
                </a:ext>
              </a:extLst>
            </p:cNvPr>
            <p:cNvSpPr/>
            <p:nvPr/>
          </p:nvSpPr>
          <p:spPr>
            <a:xfrm>
              <a:off x="5208253" y="4243964"/>
              <a:ext cx="371428" cy="24042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2C9D578-127F-44F5-B56D-7860DA0C661E}"/>
                </a:ext>
              </a:extLst>
            </p:cNvPr>
            <p:cNvSpPr/>
            <p:nvPr/>
          </p:nvSpPr>
          <p:spPr>
            <a:xfrm>
              <a:off x="5208253" y="4901823"/>
              <a:ext cx="371428" cy="24042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CACB72D-34BF-4548-B516-A0A11FBAC934}"/>
                </a:ext>
              </a:extLst>
            </p:cNvPr>
            <p:cNvCxnSpPr/>
            <p:nvPr/>
          </p:nvCxnSpPr>
          <p:spPr>
            <a:xfrm>
              <a:off x="6809874" y="3253183"/>
              <a:ext cx="109933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84182E7-9013-43D7-821D-4563F2B438EB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3523336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093F82A-CE74-419F-8BE5-BD2DCBC08AFA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3719459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B76BDC7-11A3-42E1-ADD2-B553677FD878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3914531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3D2E093-9414-4664-87C8-8FCB93755A86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4105712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6CD0515-5F94-4E62-8E6B-8AD2778207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7277" y="4364178"/>
              <a:ext cx="2221936" cy="46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2743167-92E9-48D7-A958-0816E7DE7975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28" y="4584604"/>
              <a:ext cx="270096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3F6FE0-55CD-45BE-A721-99DECA30AD77}"/>
                </a:ext>
              </a:extLst>
            </p:cNvPr>
            <p:cNvCxnSpPr>
              <a:cxnSpLocks/>
            </p:cNvCxnSpPr>
            <p:nvPr/>
          </p:nvCxnSpPr>
          <p:spPr>
            <a:xfrm>
              <a:off x="5208253" y="4755292"/>
              <a:ext cx="270096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E39CB69-0D63-4E93-A5FF-2ED2140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5687277" y="5040597"/>
              <a:ext cx="2221936" cy="46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6543782-8885-4ADA-BB4C-C7272E6D9D9E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28" y="5274787"/>
              <a:ext cx="270096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F1F81FF-916C-41F4-9DE0-E6F8985116F6}"/>
              </a:ext>
            </a:extLst>
          </p:cNvPr>
          <p:cNvSpPr txBox="1"/>
          <p:nvPr/>
        </p:nvSpPr>
        <p:spPr>
          <a:xfrm>
            <a:off x="7662593" y="2042680"/>
            <a:ext cx="3712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분석 결과를 토대로 나온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견종들의 상세 설명 페이지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저장 후 언제든 확인 가능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B485DD-C4D9-40D0-B82A-85C53271682B}"/>
              </a:ext>
            </a:extLst>
          </p:cNvPr>
          <p:cNvSpPr txBox="1"/>
          <p:nvPr/>
        </p:nvSpPr>
        <p:spPr>
          <a:xfrm>
            <a:off x="7662593" y="3448020"/>
            <a:ext cx="3712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</a:rPr>
              <a:t>견종의</a:t>
            </a:r>
            <a:r>
              <a:rPr lang="ko-KR" altLang="en-US" sz="2000" dirty="0">
                <a:solidFill>
                  <a:schemeClr val="bg1"/>
                </a:solidFill>
              </a:rPr>
              <a:t> 역사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주의해야할 질병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특징 및 성격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기타 특이사항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4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분석 에러 메시지 출력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52" y="1323626"/>
            <a:ext cx="5288877" cy="4940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FBFA7B-EF8F-49C4-B7E0-19F91BA7F422}"/>
              </a:ext>
            </a:extLst>
          </p:cNvPr>
          <p:cNvSpPr txBox="1"/>
          <p:nvPr/>
        </p:nvSpPr>
        <p:spPr>
          <a:xfrm>
            <a:off x="6363907" y="3198167"/>
            <a:ext cx="541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어떤 이유로 분석에 실패했을 경우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반려견의 사진을 가져온다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3AA454-CFE9-47B1-837F-5429970552E9}"/>
              </a:ext>
            </a:extLst>
          </p:cNvPr>
          <p:cNvGrpSpPr/>
          <p:nvPr/>
        </p:nvGrpSpPr>
        <p:grpSpPr>
          <a:xfrm>
            <a:off x="3814159" y="2251024"/>
            <a:ext cx="1805262" cy="2626380"/>
            <a:chOff x="3814160" y="2639341"/>
            <a:chExt cx="1805262" cy="26263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2AA774-85C7-4142-9F8A-FCC2B6812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670" y="3134711"/>
              <a:ext cx="1050242" cy="1050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1E1648-4798-4211-ABFD-AC38AE19C74B}"/>
                </a:ext>
              </a:extLst>
            </p:cNvPr>
            <p:cNvSpPr txBox="1"/>
            <p:nvPr/>
          </p:nvSpPr>
          <p:spPr>
            <a:xfrm>
              <a:off x="3814160" y="2639341"/>
              <a:ext cx="180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ERROR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F19023-2CB6-440C-A7A0-B0772A0A6761}"/>
                </a:ext>
              </a:extLst>
            </p:cNvPr>
            <p:cNvSpPr txBox="1"/>
            <p:nvPr/>
          </p:nvSpPr>
          <p:spPr>
            <a:xfrm>
              <a:off x="3814160" y="4321009"/>
              <a:ext cx="1805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다시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</a:rPr>
                <a:t>시도해주세요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77BE5B-67CC-46D7-82EC-1CD7E607FD12}"/>
                </a:ext>
              </a:extLst>
            </p:cNvPr>
            <p:cNvSpPr/>
            <p:nvPr/>
          </p:nvSpPr>
          <p:spPr>
            <a:xfrm>
              <a:off x="3992880" y="4785360"/>
              <a:ext cx="1508760" cy="480361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 촬영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3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5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4400" dirty="0">
                <a:solidFill>
                  <a:srgbClr val="BDD7EE"/>
                </a:solidFill>
              </a:rPr>
              <a:t>결과 저장 및 홈 화면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3" y="1500837"/>
            <a:ext cx="4725662" cy="431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BBA61D-18EF-4635-BAA9-C60459C9EE87}"/>
              </a:ext>
            </a:extLst>
          </p:cNvPr>
          <p:cNvSpPr txBox="1"/>
          <p:nvPr/>
        </p:nvSpPr>
        <p:spPr>
          <a:xfrm>
            <a:off x="1873956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멍멍이</a:t>
            </a:r>
            <a:endParaRPr 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60BFAE-BB47-4BFF-9F1E-411FCA817E5C}"/>
              </a:ext>
            </a:extLst>
          </p:cNvPr>
          <p:cNvSpPr txBox="1"/>
          <p:nvPr/>
        </p:nvSpPr>
        <p:spPr>
          <a:xfrm>
            <a:off x="3199789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추가하기</a:t>
            </a:r>
            <a:endParaRPr lang="en-US" sz="12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F70631-87F6-4D51-BF84-774FAA232DEF}"/>
              </a:ext>
            </a:extLst>
          </p:cNvPr>
          <p:cNvSpPr/>
          <p:nvPr/>
        </p:nvSpPr>
        <p:spPr>
          <a:xfrm>
            <a:off x="3231529" y="2180898"/>
            <a:ext cx="810280" cy="932113"/>
          </a:xfrm>
          <a:prstGeom prst="roundRect">
            <a:avLst/>
          </a:prstGeom>
          <a:noFill/>
          <a:ln w="57150">
            <a:solidFill>
              <a:srgbClr val="394E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래픽 12" descr="추가">
            <a:extLst>
              <a:ext uri="{FF2B5EF4-FFF2-40B4-BE49-F238E27FC236}">
                <a16:creationId xmlns:a16="http://schemas.microsoft.com/office/drawing/2014/main" id="{B9AB0529-6F7D-448E-ADDE-5859A96C4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629" y="2398057"/>
            <a:ext cx="518113" cy="51811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54BCD25-1E43-46AF-8B5D-6A9C2E592336}"/>
              </a:ext>
            </a:extLst>
          </p:cNvPr>
          <p:cNvSpPr txBox="1"/>
          <p:nvPr/>
        </p:nvSpPr>
        <p:spPr>
          <a:xfrm>
            <a:off x="2193481" y="5828488"/>
            <a:ext cx="156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홈 화면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39E3B2D-404C-48F7-A294-5A13B0764246}"/>
              </a:ext>
            </a:extLst>
          </p:cNvPr>
          <p:cNvSpPr/>
          <p:nvPr/>
        </p:nvSpPr>
        <p:spPr>
          <a:xfrm rot="16200000">
            <a:off x="1526185" y="1809947"/>
            <a:ext cx="4499849" cy="3804308"/>
          </a:xfrm>
          <a:prstGeom prst="triangle">
            <a:avLst>
              <a:gd name="adj" fmla="val 79581"/>
            </a:avLst>
          </a:prstGeom>
          <a:solidFill>
            <a:srgbClr val="FFF2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9B7D24-0B98-4DA6-B755-9C9865B60432}"/>
              </a:ext>
            </a:extLst>
          </p:cNvPr>
          <p:cNvGrpSpPr/>
          <p:nvPr/>
        </p:nvGrpSpPr>
        <p:grpSpPr>
          <a:xfrm>
            <a:off x="4287199" y="1326162"/>
            <a:ext cx="5172076" cy="4940630"/>
            <a:chOff x="4951847" y="1372576"/>
            <a:chExt cx="5172076" cy="4940630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9B2FA8A-F54E-47A5-A877-A7D58FE1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847" y="1372576"/>
              <a:ext cx="5172076" cy="494063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90E3630-F08B-42CB-99B3-0B5ABA7399BC}"/>
                </a:ext>
              </a:extLst>
            </p:cNvPr>
            <p:cNvSpPr/>
            <p:nvPr/>
          </p:nvSpPr>
          <p:spPr>
            <a:xfrm>
              <a:off x="6266122" y="1976832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2987556-A7D2-4AF1-8062-296A69638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657" y="2023430"/>
              <a:ext cx="810279" cy="89637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AA0287-74EA-40A0-AD3F-84AA596D38BF}"/>
                </a:ext>
              </a:extLst>
            </p:cNvPr>
            <p:cNvSpPr txBox="1"/>
            <p:nvPr/>
          </p:nvSpPr>
          <p:spPr>
            <a:xfrm>
              <a:off x="7251869" y="2541741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나이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068D51-AA14-48DC-9471-7660C2B6B774}"/>
                </a:ext>
              </a:extLst>
            </p:cNvPr>
            <p:cNvSpPr txBox="1"/>
            <p:nvPr/>
          </p:nvSpPr>
          <p:spPr>
            <a:xfrm>
              <a:off x="7205448" y="2982683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몸무게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2AA2D7-1D28-4C8C-844F-8D06F9B2982F}"/>
                </a:ext>
              </a:extLst>
            </p:cNvPr>
            <p:cNvSpPr txBox="1"/>
            <p:nvPr/>
          </p:nvSpPr>
          <p:spPr>
            <a:xfrm>
              <a:off x="6259688" y="3340516"/>
              <a:ext cx="2532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중형견</a:t>
              </a:r>
              <a:r>
                <a:rPr lang="ko-KR" altLang="en-US" sz="1100" b="1" dirty="0"/>
                <a:t> 장모 </a:t>
              </a:r>
              <a:r>
                <a:rPr lang="ko-KR" altLang="en-US" sz="1100" b="1" dirty="0" err="1"/>
                <a:t>이중모</a:t>
              </a:r>
              <a:endParaRPr lang="ko-KR" altLang="en-US" sz="11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204B6B1-6BC5-41EC-A7AC-26F9104792EC}"/>
                </a:ext>
              </a:extLst>
            </p:cNvPr>
            <p:cNvSpPr txBox="1"/>
            <p:nvPr/>
          </p:nvSpPr>
          <p:spPr>
            <a:xfrm>
              <a:off x="7251869" y="2053909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이름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3E92ED-61F7-48BF-AD42-846102E1B6C5}"/>
                </a:ext>
              </a:extLst>
            </p:cNvPr>
            <p:cNvSpPr txBox="1"/>
            <p:nvPr/>
          </p:nvSpPr>
          <p:spPr>
            <a:xfrm>
              <a:off x="7731740" y="2037447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멍멍이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EEDAD0-B310-4019-A1BB-1470DD909158}"/>
                </a:ext>
              </a:extLst>
            </p:cNvPr>
            <p:cNvSpPr txBox="1"/>
            <p:nvPr/>
          </p:nvSpPr>
          <p:spPr>
            <a:xfrm>
              <a:off x="7731740" y="2533828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00</a:t>
              </a:r>
              <a:r>
                <a:rPr lang="ko-KR" altLang="en-US" sz="1200" dirty="0"/>
                <a:t>세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BA5C60B-58F2-4852-9AAD-B8E4B978010F}"/>
                </a:ext>
              </a:extLst>
            </p:cNvPr>
            <p:cNvSpPr txBox="1"/>
            <p:nvPr/>
          </p:nvSpPr>
          <p:spPr>
            <a:xfrm>
              <a:off x="7731740" y="2976034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kg</a:t>
              </a:r>
              <a:endParaRPr lang="ko-KR" altLang="en-US" sz="1200" dirty="0"/>
            </a:p>
          </p:txBody>
        </p:sp>
        <p:graphicFrame>
          <p:nvGraphicFramePr>
            <p:cNvPr id="105" name="차트 104">
              <a:extLst>
                <a:ext uri="{FF2B5EF4-FFF2-40B4-BE49-F238E27FC236}">
                  <a16:creationId xmlns:a16="http://schemas.microsoft.com/office/drawing/2014/main" id="{3BBA8E7D-452A-4F40-BA8F-D151B6F8C0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5191196"/>
                </p:ext>
              </p:extLst>
            </p:nvPr>
          </p:nvGraphicFramePr>
          <p:xfrm>
            <a:off x="6148345" y="3758517"/>
            <a:ext cx="2679252" cy="16843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6F19D3-567A-4B39-8581-528F27A99C04}"/>
                </a:ext>
              </a:extLst>
            </p:cNvPr>
            <p:cNvSpPr/>
            <p:nvPr/>
          </p:nvSpPr>
          <p:spPr>
            <a:xfrm>
              <a:off x="8391148" y="1976832"/>
              <a:ext cx="535065" cy="56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래픽 105" descr="연필">
              <a:extLst>
                <a:ext uri="{FF2B5EF4-FFF2-40B4-BE49-F238E27FC236}">
                  <a16:creationId xmlns:a16="http://schemas.microsoft.com/office/drawing/2014/main" id="{0715E77C-3025-43B8-85F6-0706F63C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99206" y="2093598"/>
              <a:ext cx="308649" cy="308649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95ED0DAF-BD1F-4DAE-8D77-AA5170E28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97" y="2200578"/>
            <a:ext cx="810279" cy="896374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254DAB1-48DF-40B6-9F53-5AB4780EE08A}"/>
              </a:ext>
            </a:extLst>
          </p:cNvPr>
          <p:cNvSpPr txBox="1"/>
          <p:nvPr/>
        </p:nvSpPr>
        <p:spPr>
          <a:xfrm>
            <a:off x="964296" y="3578938"/>
            <a:ext cx="373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홈 화면의 강아지 사진을 터치하면 상세 정보를 볼 수 있다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05C3CFD-05C2-40CE-95A2-4D592388C3E4}"/>
              </a:ext>
            </a:extLst>
          </p:cNvPr>
          <p:cNvSpPr txBox="1"/>
          <p:nvPr/>
        </p:nvSpPr>
        <p:spPr>
          <a:xfrm>
            <a:off x="8458640" y="4824257"/>
            <a:ext cx="3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상세 정보 페이지에서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입력한 정보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 분석 결과를 확인 가능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1F145D-3A2A-4EEA-AC06-893F0096F1DE}"/>
              </a:ext>
            </a:extLst>
          </p:cNvPr>
          <p:cNvSpPr txBox="1"/>
          <p:nvPr/>
        </p:nvSpPr>
        <p:spPr>
          <a:xfrm>
            <a:off x="8557209" y="1707688"/>
            <a:ext cx="315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입력한 정보를 수정할 수 있다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437EF1E-8598-4E5C-8F2F-E70EA9D5E2B6}"/>
              </a:ext>
            </a:extLst>
          </p:cNvPr>
          <p:cNvCxnSpPr>
            <a:cxnSpLocks/>
          </p:cNvCxnSpPr>
          <p:nvPr/>
        </p:nvCxnSpPr>
        <p:spPr>
          <a:xfrm flipH="1">
            <a:off x="1347628" y="3113011"/>
            <a:ext cx="533378" cy="431006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FB30D6A-3C68-4285-914E-7E383ABD2839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 flipV="1">
            <a:off x="8143207" y="1861577"/>
            <a:ext cx="414002" cy="339932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E591396-2259-4665-A0DA-24BC1D674EE8}"/>
              </a:ext>
            </a:extLst>
          </p:cNvPr>
          <p:cNvCxnSpPr>
            <a:cxnSpLocks/>
          </p:cNvCxnSpPr>
          <p:nvPr/>
        </p:nvCxnSpPr>
        <p:spPr>
          <a:xfrm>
            <a:off x="7834558" y="4978581"/>
            <a:ext cx="622052" cy="102725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45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385</Words>
  <Application>Microsoft Office PowerPoint</Application>
  <PresentationFormat>와이드스크린</PresentationFormat>
  <Paragraphs>150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Torry Han</cp:lastModifiedBy>
  <cp:revision>150</cp:revision>
  <dcterms:created xsi:type="dcterms:W3CDTF">2020-03-12T04:15:58Z</dcterms:created>
  <dcterms:modified xsi:type="dcterms:W3CDTF">2020-04-25T09:30:41Z</dcterms:modified>
</cp:coreProperties>
</file>