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8" r:id="rId2"/>
    <p:sldId id="260" r:id="rId3"/>
    <p:sldId id="269" r:id="rId4"/>
    <p:sldId id="268" r:id="rId5"/>
    <p:sldId id="266" r:id="rId6"/>
    <p:sldId id="259" r:id="rId7"/>
    <p:sldId id="261" r:id="rId8"/>
    <p:sldId id="263" r:id="rId9"/>
    <p:sldId id="270" r:id="rId10"/>
    <p:sldId id="267" r:id="rId11"/>
    <p:sldId id="271" r:id="rId12"/>
    <p:sldId id="275" r:id="rId13"/>
    <p:sldId id="276" r:id="rId14"/>
    <p:sldId id="274" r:id="rId15"/>
    <p:sldId id="278" r:id="rId16"/>
    <p:sldId id="272" r:id="rId17"/>
    <p:sldId id="273" r:id="rId18"/>
    <p:sldId id="277" r:id="rId19"/>
    <p:sldId id="279" r:id="rId20"/>
    <p:sldId id="280" r:id="rId21"/>
    <p:sldId id="282" r:id="rId22"/>
    <p:sldId id="281" r:id="rId23"/>
    <p:sldId id="283" r:id="rId24"/>
    <p:sldId id="285" r:id="rId25"/>
    <p:sldId id="286" r:id="rId26"/>
    <p:sldId id="284" r:id="rId27"/>
    <p:sldId id="287" r:id="rId28"/>
    <p:sldId id="28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485E"/>
    <a:srgbClr val="42B783"/>
    <a:srgbClr val="F8F8F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78670" autoAdjust="0"/>
  </p:normalViewPr>
  <p:slideViewPr>
    <p:cSldViewPr snapToGrid="0">
      <p:cViewPr varScale="1">
        <p:scale>
          <a:sx n="67" d="100"/>
          <a:sy n="67" d="100"/>
        </p:scale>
        <p:origin x="115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A1AAF5-6409-4A61-A05F-440F159145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F6A2A-1D51-427A-B28F-70DF1ACE0C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90044-3DD1-4790-AF5B-0D2A627DBAD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08587-DAE4-40AC-A6DF-229B8FB7C0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A70B2-18F0-4547-99B2-D88F5B11BA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07F5E-1413-4B10-9BE1-F67BF3AD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03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11634-A4F6-40B3-9B93-E0A0C80F1AD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98D63-866C-498B-904B-287FB24AF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60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8D63-866C-498B-904B-287FB24AF4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84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dirty="0"/>
              <a:t>https://kr.vuejs.org/v2/guide/comparison.html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리액트 </a:t>
            </a:r>
            <a:r>
              <a:rPr lang="en-US" altLang="ko-KR" dirty="0"/>
              <a:t>React&gt;</a:t>
            </a:r>
          </a:p>
          <a:p>
            <a:endParaRPr lang="en-US" altLang="ko-KR" dirty="0"/>
          </a:p>
          <a:p>
            <a:r>
              <a:rPr lang="ko-KR" altLang="en-US" dirty="0"/>
              <a:t>공통점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가상 </a:t>
            </a:r>
            <a:r>
              <a:rPr lang="en-US" altLang="ko-KR" dirty="0"/>
              <a:t>DOM </a:t>
            </a:r>
            <a:r>
              <a:rPr lang="ko-KR" altLang="en-US" dirty="0"/>
              <a:t>활용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반응적</a:t>
            </a:r>
            <a:r>
              <a:rPr lang="en-US" altLang="ko-KR" dirty="0"/>
              <a:t>, </a:t>
            </a:r>
            <a:r>
              <a:rPr lang="ko-KR" altLang="en-US" dirty="0"/>
              <a:t>조합 가능한 컴포넌트 제공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코어 라이브러리에만 집중하고 라우팅 및 전역 상태를 관리하는 컴패니언 라이브러리가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차이점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	Vue</a:t>
            </a:r>
            <a:r>
              <a:rPr lang="ko-KR" altLang="en-US" dirty="0"/>
              <a:t>의 가상 </a:t>
            </a:r>
            <a:r>
              <a:rPr lang="en-US" altLang="ko-KR" dirty="0" err="1"/>
              <a:t>dom</a:t>
            </a:r>
            <a:r>
              <a:rPr lang="ko-KR" altLang="en-US" dirty="0"/>
              <a:t>구현이 더 가볍고 빠르다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Rect</a:t>
            </a:r>
            <a:r>
              <a:rPr lang="ko-KR" altLang="en-US" dirty="0"/>
              <a:t>에서는 </a:t>
            </a:r>
            <a:r>
              <a:rPr lang="en-US" altLang="ko-KR" dirty="0" err="1"/>
              <a:t>jsx</a:t>
            </a:r>
            <a:r>
              <a:rPr lang="ko-KR" altLang="en-US" dirty="0"/>
              <a:t>사용</a:t>
            </a:r>
            <a:r>
              <a:rPr lang="en-US" altLang="ko-KR" dirty="0"/>
              <a:t> / Vue</a:t>
            </a:r>
            <a:r>
              <a:rPr lang="ko-KR" altLang="en-US" dirty="0"/>
              <a:t>는 </a:t>
            </a:r>
            <a:r>
              <a:rPr lang="en-US" altLang="ko-KR" dirty="0"/>
              <a:t>html</a:t>
            </a:r>
            <a:r>
              <a:rPr lang="ko-KR" altLang="en-US" dirty="0"/>
              <a:t>사용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개발자입장에서 더 쉬울수있다</a:t>
            </a:r>
            <a:r>
              <a:rPr lang="en-US" altLang="ko-KR" dirty="0">
                <a:sym typeface="Wingdings" panose="05000000000000000000" pitchFamily="2" charset="2"/>
              </a:rPr>
              <a:t>.+</a:t>
            </a:r>
            <a:r>
              <a:rPr lang="ko-KR" altLang="en-US" dirty="0">
                <a:sym typeface="Wingdings" panose="05000000000000000000" pitchFamily="2" charset="2"/>
              </a:rPr>
              <a:t>기존 앱을 </a:t>
            </a:r>
            <a:r>
              <a:rPr lang="en-US" altLang="ko-KR" dirty="0">
                <a:sym typeface="Wingdings" panose="05000000000000000000" pitchFamily="2" charset="2"/>
              </a:rPr>
              <a:t>Vue</a:t>
            </a:r>
            <a:r>
              <a:rPr lang="ko-KR" altLang="en-US" dirty="0">
                <a:sym typeface="Wingdings" panose="05000000000000000000" pitchFamily="2" charset="2"/>
              </a:rPr>
              <a:t>로 이전하기 훨씬 쉽다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8D63-866C-498B-904B-287FB24AF4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62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vue-cdn</a:t>
            </a:r>
            <a:r>
              <a:rPr lang="en-US" altLang="ko-KR" dirty="0"/>
              <a:t>: </a:t>
            </a:r>
            <a:r>
              <a:rPr lang="ko-KR" altLang="en-US" dirty="0"/>
              <a:t>스크립트 태그를 사용해 자바스크립트 코드를 실행</a:t>
            </a:r>
            <a:r>
              <a:rPr lang="en-US" altLang="ko-KR" dirty="0"/>
              <a:t>. Vue </a:t>
            </a:r>
            <a:r>
              <a:rPr lang="ko-KR" altLang="en-US" dirty="0"/>
              <a:t>단일 파일 컴포넌트를 사용하기 위해서는 </a:t>
            </a:r>
            <a:r>
              <a:rPr lang="en-US" altLang="ko-KR" dirty="0"/>
              <a:t>.vue </a:t>
            </a:r>
            <a:r>
              <a:rPr lang="ko-KR" altLang="en-US" dirty="0"/>
              <a:t>파일을 컴파일하고 번들링하는 작업이 필요하다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Vue-cli: cli(command-line-interface): </a:t>
            </a:r>
            <a:r>
              <a:rPr lang="ko-KR" altLang="en-US" dirty="0"/>
              <a:t>빠르게 </a:t>
            </a:r>
            <a:r>
              <a:rPr lang="en-US" altLang="ko-KR" dirty="0"/>
              <a:t>vue </a:t>
            </a:r>
            <a:r>
              <a:rPr lang="ko-KR" altLang="en-US" dirty="0"/>
              <a:t>프로젝트 생성 가능</a:t>
            </a:r>
            <a:endParaRPr lang="en-US" altLang="ko-KR" dirty="0"/>
          </a:p>
          <a:p>
            <a:r>
              <a:rPr lang="en-US" altLang="ko-KR" dirty="0" err="1"/>
              <a:t>Npm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npm</a:t>
            </a:r>
            <a:r>
              <a:rPr lang="ko-KR" altLang="en-US" dirty="0"/>
              <a:t>으로 설치했음</a:t>
            </a:r>
            <a:r>
              <a:rPr lang="en-US" altLang="ko-KR" dirty="0"/>
              <a:t>/ webpack, </a:t>
            </a:r>
            <a:r>
              <a:rPr lang="en-US" altLang="ko-KR" dirty="0" err="1"/>
              <a:t>browseify</a:t>
            </a:r>
            <a:r>
              <a:rPr lang="en-US" altLang="ko-KR" dirty="0"/>
              <a:t> </a:t>
            </a:r>
            <a:r>
              <a:rPr lang="ko-KR" altLang="en-US" dirty="0"/>
              <a:t>등의 번들러와 함께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일반적으로 </a:t>
            </a:r>
            <a:r>
              <a:rPr lang="en-US" altLang="ko-KR" dirty="0"/>
              <a:t>vue-cli</a:t>
            </a:r>
            <a:r>
              <a:rPr lang="ko-KR" altLang="en-US" dirty="0"/>
              <a:t>를 사용해 프로젝트 구조를 생성하는 편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8D63-866C-498B-904B-287FB24AF4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60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인스턴스</a:t>
            </a:r>
            <a:r>
              <a:rPr lang="en-US" altLang="ko-KR" dirty="0"/>
              <a:t>: Vue</a:t>
            </a:r>
            <a:r>
              <a:rPr lang="ko-KR" altLang="en-US" dirty="0"/>
              <a:t>로 화면을 개발하기 위해 필수적으로 생성해야하는 기본 단위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인스턴스를 생성하기 위해 </a:t>
            </a:r>
            <a:r>
              <a:rPr lang="en-US" altLang="ko-KR" dirty="0"/>
              <a:t>new Vue </a:t>
            </a:r>
            <a:r>
              <a:rPr lang="ko-KR" altLang="en-US" dirty="0"/>
              <a:t>라는 생성자를 호출해야함</a:t>
            </a:r>
            <a:r>
              <a:rPr lang="en-US" altLang="ko-KR" dirty="0"/>
              <a:t>. *</a:t>
            </a:r>
            <a:r>
              <a:rPr lang="ko-KR" altLang="en-US" dirty="0"/>
              <a:t>생성자</a:t>
            </a:r>
            <a:r>
              <a:rPr lang="en-US" altLang="ko-KR" dirty="0"/>
              <a:t>: </a:t>
            </a:r>
            <a:r>
              <a:rPr lang="ko-KR" altLang="en-US" dirty="0"/>
              <a:t>객체를 새로 생성할 때 자주 사용하는 옵션과 기능들을 미리 특정객체에 저장해놓고 새로운 객체를 생성할 때 기존에 포함된 기능과 더불어 기존 기능을 쉽게 확장하여 사용하는 기법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인스턴스의 유효범위는 </a:t>
            </a:r>
            <a:r>
              <a:rPr lang="en-US" altLang="ko-KR" dirty="0"/>
              <a:t>el </a:t>
            </a:r>
            <a:r>
              <a:rPr lang="ko-KR" altLang="en-US" dirty="0"/>
              <a:t>속성에 의해 정해진다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인스턴스가 생성된 후 화면에 적용되는 순서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dirty="0"/>
              <a:t>Vue </a:t>
            </a:r>
            <a:r>
              <a:rPr lang="ko-KR" altLang="en-US" dirty="0"/>
              <a:t>라이브러리 로딩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인스턴스 객체 생성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특정 화면 </a:t>
            </a:r>
            <a:r>
              <a:rPr lang="en-US" altLang="ko-KR" dirty="0"/>
              <a:t>element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인스턴스를 연결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인스턴스의 내용이 </a:t>
            </a:r>
            <a:r>
              <a:rPr lang="en-US" altLang="ko-KR" dirty="0"/>
              <a:t>element</a:t>
            </a:r>
            <a:r>
              <a:rPr lang="ko-KR" altLang="en-US" dirty="0"/>
              <a:t>에 적용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적용된 화면이 사용자에게 노출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8D63-866C-498B-904B-287FB24AF4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90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&lt;Vue.js</a:t>
            </a:r>
            <a:r>
              <a:rPr lang="ko-KR" altLang="en-US" dirty="0"/>
              <a:t>의 라이프사이클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Vue.js</a:t>
            </a:r>
            <a:r>
              <a:rPr lang="ko-KR" altLang="en-US" dirty="0"/>
              <a:t> 프로그램의 실행부터 종료까지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8D63-866C-498B-904B-287FB24AF4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00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&lt;Vue.js</a:t>
            </a:r>
            <a:r>
              <a:rPr lang="ko-KR" altLang="en-US" dirty="0"/>
              <a:t>의 라이프사이클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Vue.js</a:t>
            </a:r>
            <a:r>
              <a:rPr lang="ko-KR" altLang="en-US" dirty="0"/>
              <a:t> 프로그램의 실행부터 종료까지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8D63-866C-498B-904B-287FB24AF4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09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&lt;Vue.js</a:t>
            </a:r>
            <a:r>
              <a:rPr lang="ko-KR" altLang="en-US" dirty="0"/>
              <a:t>의 라이프사이클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Vue.js</a:t>
            </a:r>
            <a:r>
              <a:rPr lang="ko-KR" altLang="en-US" dirty="0"/>
              <a:t> 프로그램의 실행부터 종료까지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8D63-866C-498B-904B-287FB24AF4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28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&lt;Vue.js</a:t>
            </a:r>
            <a:r>
              <a:rPr lang="ko-KR" altLang="en-US" dirty="0"/>
              <a:t>의 라이프사이클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Vue.js</a:t>
            </a:r>
            <a:r>
              <a:rPr lang="ko-KR" altLang="en-US" dirty="0"/>
              <a:t> 프로그램의 실행부터 종료까지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8D63-866C-498B-904B-287FB24AF4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60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</a:t>
            </a:r>
            <a:r>
              <a:rPr lang="ko-KR" altLang="en-US" dirty="0"/>
              <a:t>데이터바인딩</a:t>
            </a:r>
            <a:endParaRPr lang="en-US" altLang="ko-KR" dirty="0"/>
          </a:p>
          <a:p>
            <a:r>
              <a:rPr lang="ko-KR" altLang="en-US" dirty="0"/>
              <a:t>가장 기본 형태로 </a:t>
            </a:r>
            <a:r>
              <a:rPr lang="en-US" altLang="ko-KR" dirty="0"/>
              <a:t>“Mustache” </a:t>
            </a:r>
            <a:r>
              <a:rPr lang="ko-KR" altLang="en-US" dirty="0"/>
              <a:t>구문 사용</a:t>
            </a:r>
            <a:r>
              <a:rPr lang="en-US" altLang="ko-KR" dirty="0"/>
              <a:t>.</a:t>
            </a:r>
          </a:p>
          <a:p>
            <a:r>
              <a:rPr lang="en-US" dirty="0"/>
              <a:t>Html </a:t>
            </a:r>
            <a:r>
              <a:rPr lang="ko-KR" altLang="en-US" dirty="0"/>
              <a:t>속성에서 사용할 때는 </a:t>
            </a:r>
            <a:r>
              <a:rPr lang="en-US" altLang="ko-KR" dirty="0"/>
              <a:t>v-bind </a:t>
            </a:r>
            <a:r>
              <a:rPr lang="ko-KR" altLang="en-US" dirty="0"/>
              <a:t>디렉티브를 사용한다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ko-KR" altLang="en-US" dirty="0"/>
              <a:t>디렉티브</a:t>
            </a:r>
            <a:endParaRPr lang="en-US" altLang="ko-KR" dirty="0"/>
          </a:p>
          <a:p>
            <a:r>
              <a:rPr lang="en-US" dirty="0"/>
              <a:t>V- </a:t>
            </a:r>
            <a:r>
              <a:rPr lang="ko-KR" altLang="en-US" dirty="0"/>
              <a:t>로 시작하는 특수 속성</a:t>
            </a:r>
            <a:r>
              <a:rPr lang="en-US" altLang="ko-KR" dirty="0"/>
              <a:t>. </a:t>
            </a:r>
            <a:r>
              <a:rPr lang="ko-KR" altLang="en-US" dirty="0"/>
              <a:t>표현식의 값이 변경될 때 사이드이펙트를 반응적으로 </a:t>
            </a:r>
            <a:r>
              <a:rPr lang="en-US" altLang="ko-KR" dirty="0"/>
              <a:t>DOM</a:t>
            </a:r>
            <a:r>
              <a:rPr lang="ko-KR" altLang="en-US" dirty="0"/>
              <a:t>에 적용한다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8D63-866C-498B-904B-287FB24AF4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13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컴포넌트</a:t>
            </a:r>
            <a:r>
              <a:rPr lang="en-US" altLang="ko-KR" dirty="0"/>
              <a:t>: </a:t>
            </a:r>
            <a:r>
              <a:rPr lang="ko-KR" altLang="en-US" dirty="0"/>
              <a:t>조합하여 화면을 구성할 수 있는 블록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컴포넌트는 인스턴스이기도 함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옵션 객체 사용할 수있다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반복되는 부분은 컴포넌트로 만든다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# </a:t>
            </a:r>
            <a:r>
              <a:rPr lang="ko-KR" altLang="en-US" dirty="0">
                <a:sym typeface="Wingdings" panose="05000000000000000000" pitchFamily="2" charset="2"/>
              </a:rPr>
              <a:t>전역 등록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Vue.component(‘</a:t>
            </a:r>
            <a:r>
              <a:rPr lang="ko-KR" altLang="en-US" dirty="0">
                <a:sym typeface="Wingdings" panose="05000000000000000000" pitchFamily="2" charset="2"/>
              </a:rPr>
              <a:t>컴포넌트이름</a:t>
            </a:r>
            <a:r>
              <a:rPr lang="en-US" altLang="ko-KR" dirty="0">
                <a:sym typeface="Wingdings" panose="05000000000000000000" pitchFamily="2" charset="2"/>
              </a:rPr>
              <a:t>’, {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	// </a:t>
            </a:r>
            <a:r>
              <a:rPr lang="ko-KR" altLang="en-US" dirty="0">
                <a:sym typeface="Wingdings" panose="05000000000000000000" pitchFamily="2" charset="2"/>
              </a:rPr>
              <a:t>옵션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	template: ,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	data() {return { }},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	methods: { }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})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컴포넌트가 등록되면 인스턴스의 템플릿에서 커스텀엘리먼트</a:t>
            </a:r>
            <a:r>
              <a:rPr lang="en-US" altLang="ko-KR" dirty="0">
                <a:sym typeface="Wingdings" panose="05000000000000000000" pitchFamily="2" charset="2"/>
              </a:rPr>
              <a:t>(&lt;</a:t>
            </a:r>
            <a:r>
              <a:rPr lang="ko-KR" altLang="en-US" dirty="0">
                <a:sym typeface="Wingdings" panose="05000000000000000000" pitchFamily="2" charset="2"/>
              </a:rPr>
              <a:t>컴포넌트이름</a:t>
            </a:r>
            <a:r>
              <a:rPr lang="en-US" altLang="ko-KR" dirty="0">
                <a:sym typeface="Wingdings" panose="05000000000000000000" pitchFamily="2" charset="2"/>
              </a:rPr>
              <a:t>&gt;&lt;/</a:t>
            </a:r>
            <a:r>
              <a:rPr lang="ko-KR" altLang="en-US" dirty="0">
                <a:sym typeface="Wingdings" panose="05000000000000000000" pitchFamily="2" charset="2"/>
              </a:rPr>
              <a:t>컴포넌트이름</a:t>
            </a:r>
            <a:r>
              <a:rPr lang="en-US" altLang="ko-KR" dirty="0">
                <a:sym typeface="Wingdings" panose="05000000000000000000" pitchFamily="2" charset="2"/>
              </a:rPr>
              <a:t>&gt;)</a:t>
            </a:r>
            <a:r>
              <a:rPr lang="ko-KR" altLang="en-US" dirty="0">
                <a:sym typeface="Wingdings" panose="05000000000000000000" pitchFamily="2" charset="2"/>
              </a:rPr>
              <a:t>으로 사용할 수 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※</a:t>
            </a:r>
            <a:r>
              <a:rPr lang="ko-KR" altLang="en-US" dirty="0">
                <a:sym typeface="Wingdings" panose="05000000000000000000" pitchFamily="2" charset="2"/>
              </a:rPr>
              <a:t> 인스턴스화 하기 전에 컴포넌트가 등록되어야 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# </a:t>
            </a:r>
            <a:r>
              <a:rPr lang="ko-KR" altLang="en-US" dirty="0">
                <a:sym typeface="Wingdings" panose="05000000000000000000" pitchFamily="2" charset="2"/>
              </a:rPr>
              <a:t>지역 등록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인스턴스 옵션으로 컴포넌트를 등록해서 인스턴스 내에서만 사용할수 있게끔할 수있다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new Vue({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Components: {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‘</a:t>
            </a:r>
            <a:r>
              <a:rPr lang="ko-KR" altLang="en-US" dirty="0">
                <a:sym typeface="Wingdings" panose="05000000000000000000" pitchFamily="2" charset="2"/>
              </a:rPr>
              <a:t>컴포넌트이름</a:t>
            </a:r>
            <a:r>
              <a:rPr lang="en-US" altLang="ko-KR" dirty="0">
                <a:sym typeface="Wingdings" panose="05000000000000000000" pitchFamily="2" charset="2"/>
              </a:rPr>
              <a:t>’ : </a:t>
            </a:r>
            <a:r>
              <a:rPr lang="ko-KR" altLang="en-US" dirty="0">
                <a:sym typeface="Wingdings" panose="05000000000000000000" pitchFamily="2" charset="2"/>
              </a:rPr>
              <a:t>컴포넌트내용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}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8D63-866C-498B-904B-287FB24AF4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45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컴포넌트</a:t>
            </a:r>
            <a:r>
              <a:rPr lang="en-US" altLang="ko-KR" dirty="0"/>
              <a:t>: </a:t>
            </a:r>
            <a:r>
              <a:rPr lang="ko-KR" altLang="en-US" dirty="0"/>
              <a:t>조합하여 화면을 구성할 수 있는 블록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컴포넌트는 인스턴스이기도 함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옵션 객체 사용할 수있다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# </a:t>
            </a:r>
            <a:r>
              <a:rPr lang="ko-KR" altLang="en-US" dirty="0">
                <a:sym typeface="Wingdings" panose="05000000000000000000" pitchFamily="2" charset="2"/>
              </a:rPr>
              <a:t>전역 등록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Vue.component(‘</a:t>
            </a:r>
            <a:r>
              <a:rPr lang="ko-KR" altLang="en-US" dirty="0">
                <a:sym typeface="Wingdings" panose="05000000000000000000" pitchFamily="2" charset="2"/>
              </a:rPr>
              <a:t>컴포넌트이름</a:t>
            </a:r>
            <a:r>
              <a:rPr lang="en-US" altLang="ko-KR" dirty="0">
                <a:sym typeface="Wingdings" panose="05000000000000000000" pitchFamily="2" charset="2"/>
              </a:rPr>
              <a:t>’, {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	// </a:t>
            </a:r>
            <a:r>
              <a:rPr lang="ko-KR" altLang="en-US" dirty="0">
                <a:sym typeface="Wingdings" panose="05000000000000000000" pitchFamily="2" charset="2"/>
              </a:rPr>
              <a:t>옵션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	template: ,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	data() {return { }},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	methods: { }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})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컴포넌트가 등록되면 인스턴스의 템플릿에서 커스텀엘리먼트</a:t>
            </a:r>
            <a:r>
              <a:rPr lang="en-US" altLang="ko-KR" dirty="0">
                <a:sym typeface="Wingdings" panose="05000000000000000000" pitchFamily="2" charset="2"/>
              </a:rPr>
              <a:t>(&lt;</a:t>
            </a:r>
            <a:r>
              <a:rPr lang="ko-KR" altLang="en-US" dirty="0">
                <a:sym typeface="Wingdings" panose="05000000000000000000" pitchFamily="2" charset="2"/>
              </a:rPr>
              <a:t>컴포넌트이름</a:t>
            </a:r>
            <a:r>
              <a:rPr lang="en-US" altLang="ko-KR" dirty="0">
                <a:sym typeface="Wingdings" panose="05000000000000000000" pitchFamily="2" charset="2"/>
              </a:rPr>
              <a:t>&gt;&lt;/</a:t>
            </a:r>
            <a:r>
              <a:rPr lang="ko-KR" altLang="en-US" dirty="0">
                <a:sym typeface="Wingdings" panose="05000000000000000000" pitchFamily="2" charset="2"/>
              </a:rPr>
              <a:t>컴포넌트이름</a:t>
            </a:r>
            <a:r>
              <a:rPr lang="en-US" altLang="ko-KR" dirty="0">
                <a:sym typeface="Wingdings" panose="05000000000000000000" pitchFamily="2" charset="2"/>
              </a:rPr>
              <a:t>&gt;)</a:t>
            </a:r>
            <a:r>
              <a:rPr lang="ko-KR" altLang="en-US" dirty="0">
                <a:sym typeface="Wingdings" panose="05000000000000000000" pitchFamily="2" charset="2"/>
              </a:rPr>
              <a:t>으로 사용할 수 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※</a:t>
            </a:r>
            <a:r>
              <a:rPr lang="ko-KR" altLang="en-US" dirty="0">
                <a:sym typeface="Wingdings" panose="05000000000000000000" pitchFamily="2" charset="2"/>
              </a:rPr>
              <a:t> 인스턴스화 하기 전에 컴포넌트가 등록되어야 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# </a:t>
            </a:r>
            <a:r>
              <a:rPr lang="ko-KR" altLang="en-US" dirty="0">
                <a:sym typeface="Wingdings" panose="05000000000000000000" pitchFamily="2" charset="2"/>
              </a:rPr>
              <a:t>지역 등록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인스턴스 옵션으로 컴포넌트를 등록해서 인스턴스 내에서만 사용할수 있게끔할 수있다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new Vue({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Components: {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‘</a:t>
            </a:r>
            <a:r>
              <a:rPr lang="ko-KR" altLang="en-US" dirty="0">
                <a:sym typeface="Wingdings" panose="05000000000000000000" pitchFamily="2" charset="2"/>
              </a:rPr>
              <a:t>컴포넌트이름</a:t>
            </a:r>
            <a:r>
              <a:rPr lang="en-US" altLang="ko-KR" dirty="0">
                <a:sym typeface="Wingdings" panose="05000000000000000000" pitchFamily="2" charset="2"/>
              </a:rPr>
              <a:t>’ : </a:t>
            </a:r>
            <a:r>
              <a:rPr lang="ko-KR" altLang="en-US" dirty="0">
                <a:sym typeface="Wingdings" panose="05000000000000000000" pitchFamily="2" charset="2"/>
              </a:rPr>
              <a:t>컴포넌트내용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}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8D63-866C-498B-904B-287FB24AF4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1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DOM:</a:t>
            </a:r>
            <a:r>
              <a:rPr lang="ko-KR" altLang="en-US" dirty="0"/>
              <a:t> 문서 객체 모델 </a:t>
            </a:r>
            <a:r>
              <a:rPr lang="en-US" altLang="ko-KR" dirty="0"/>
              <a:t>(Document Object Model)</a:t>
            </a:r>
          </a:p>
          <a:p>
            <a:r>
              <a:rPr lang="ko-KR" altLang="en-US" dirty="0"/>
              <a:t>구조화된 문서를 표현하는 형식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웹 브라우저가 </a:t>
            </a:r>
            <a:r>
              <a:rPr lang="en-US" altLang="ko-KR" dirty="0"/>
              <a:t>HTML </a:t>
            </a:r>
            <a:r>
              <a:rPr lang="ko-KR" altLang="en-US" dirty="0"/>
              <a:t>페이지의 태그를 읽으면 생성된다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 HTML</a:t>
            </a:r>
            <a:r>
              <a:rPr lang="ko-KR" altLang="en-US" dirty="0"/>
              <a:t>페이지에 없던 문서객체를 </a:t>
            </a:r>
            <a:r>
              <a:rPr lang="en-US" altLang="ko-KR" dirty="0"/>
              <a:t>JS</a:t>
            </a:r>
            <a:r>
              <a:rPr lang="ko-KR" altLang="en-US" dirty="0"/>
              <a:t>를 이용해 동적으로 생성하기도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플랫폼</a:t>
            </a:r>
            <a:r>
              <a:rPr lang="en-US" altLang="ko-KR" dirty="0"/>
              <a:t>/</a:t>
            </a:r>
            <a:r>
              <a:rPr lang="ko-KR" altLang="en-US" dirty="0"/>
              <a:t>언어 중립적으로 구조화된 문서를 표현하는 </a:t>
            </a:r>
            <a:r>
              <a:rPr lang="en-US" altLang="ko-KR" dirty="0"/>
              <a:t>W3C</a:t>
            </a:r>
            <a:r>
              <a:rPr lang="ko-KR" altLang="en-US" dirty="0"/>
              <a:t>의 공식 표준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트리구조로 되어있음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8D63-866C-498B-904B-287FB24AF4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62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8D63-866C-498B-904B-287FB24AF4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197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8D63-866C-498B-904B-287FB24AF4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248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컴포넌트</a:t>
            </a:r>
            <a:r>
              <a:rPr lang="en-US" altLang="ko-KR" dirty="0"/>
              <a:t>: </a:t>
            </a:r>
            <a:r>
              <a:rPr lang="ko-KR" altLang="en-US" dirty="0"/>
              <a:t>조합하여 화면을 구성할 수 있는 블록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컴포넌트는 인스턴스이기도 함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옵션 객체 사용할 수있다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# </a:t>
            </a:r>
            <a:r>
              <a:rPr lang="ko-KR" altLang="en-US" dirty="0">
                <a:sym typeface="Wingdings" panose="05000000000000000000" pitchFamily="2" charset="2"/>
              </a:rPr>
              <a:t>전역 등록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Vue.component(‘</a:t>
            </a:r>
            <a:r>
              <a:rPr lang="ko-KR" altLang="en-US" dirty="0">
                <a:sym typeface="Wingdings" panose="05000000000000000000" pitchFamily="2" charset="2"/>
              </a:rPr>
              <a:t>컴포넌트이름</a:t>
            </a:r>
            <a:r>
              <a:rPr lang="en-US" altLang="ko-KR" dirty="0">
                <a:sym typeface="Wingdings" panose="05000000000000000000" pitchFamily="2" charset="2"/>
              </a:rPr>
              <a:t>’, {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	// </a:t>
            </a:r>
            <a:r>
              <a:rPr lang="ko-KR" altLang="en-US" dirty="0">
                <a:sym typeface="Wingdings" panose="05000000000000000000" pitchFamily="2" charset="2"/>
              </a:rPr>
              <a:t>옵션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	template: ,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	data() {return { }},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	methods: { }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})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컴포넌트가 등록되면 인스턴스의 템플릿에서 커스텀엘리먼트</a:t>
            </a:r>
            <a:r>
              <a:rPr lang="en-US" altLang="ko-KR" dirty="0">
                <a:sym typeface="Wingdings" panose="05000000000000000000" pitchFamily="2" charset="2"/>
              </a:rPr>
              <a:t>(&lt;</a:t>
            </a:r>
            <a:r>
              <a:rPr lang="ko-KR" altLang="en-US" dirty="0">
                <a:sym typeface="Wingdings" panose="05000000000000000000" pitchFamily="2" charset="2"/>
              </a:rPr>
              <a:t>컴포넌트이름</a:t>
            </a:r>
            <a:r>
              <a:rPr lang="en-US" altLang="ko-KR" dirty="0">
                <a:sym typeface="Wingdings" panose="05000000000000000000" pitchFamily="2" charset="2"/>
              </a:rPr>
              <a:t>&gt;&lt;/</a:t>
            </a:r>
            <a:r>
              <a:rPr lang="ko-KR" altLang="en-US" dirty="0">
                <a:sym typeface="Wingdings" panose="05000000000000000000" pitchFamily="2" charset="2"/>
              </a:rPr>
              <a:t>컴포넌트이름</a:t>
            </a:r>
            <a:r>
              <a:rPr lang="en-US" altLang="ko-KR" dirty="0">
                <a:sym typeface="Wingdings" panose="05000000000000000000" pitchFamily="2" charset="2"/>
              </a:rPr>
              <a:t>&gt;)</a:t>
            </a:r>
            <a:r>
              <a:rPr lang="ko-KR" altLang="en-US" dirty="0">
                <a:sym typeface="Wingdings" panose="05000000000000000000" pitchFamily="2" charset="2"/>
              </a:rPr>
              <a:t>으로 사용할 수 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※</a:t>
            </a:r>
            <a:r>
              <a:rPr lang="ko-KR" altLang="en-US" dirty="0">
                <a:sym typeface="Wingdings" panose="05000000000000000000" pitchFamily="2" charset="2"/>
              </a:rPr>
              <a:t> 인스턴스화 하기 전에 컴포넌트가 등록되어야 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# </a:t>
            </a:r>
            <a:r>
              <a:rPr lang="ko-KR" altLang="en-US" dirty="0">
                <a:sym typeface="Wingdings" panose="05000000000000000000" pitchFamily="2" charset="2"/>
              </a:rPr>
              <a:t>지역 등록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인스턴스 옵션으로 컴포넌트를 등록해서 인스턴스 내에서만 사용할수 있게끔할 수있다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new Vue({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Components: {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‘</a:t>
            </a:r>
            <a:r>
              <a:rPr lang="ko-KR" altLang="en-US" dirty="0">
                <a:sym typeface="Wingdings" panose="05000000000000000000" pitchFamily="2" charset="2"/>
              </a:rPr>
              <a:t>컴포넌트이름</a:t>
            </a:r>
            <a:r>
              <a:rPr lang="en-US" altLang="ko-KR" dirty="0">
                <a:sym typeface="Wingdings" panose="05000000000000000000" pitchFamily="2" charset="2"/>
              </a:rPr>
              <a:t>’ : </a:t>
            </a:r>
            <a:r>
              <a:rPr lang="ko-KR" altLang="en-US" dirty="0">
                <a:sym typeface="Wingdings" panose="05000000000000000000" pitchFamily="2" charset="2"/>
              </a:rPr>
              <a:t>컴포넌트내용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}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8D63-866C-498B-904B-287FB24AF4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749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※ </a:t>
            </a:r>
            <a:r>
              <a:rPr lang="ko-KR" altLang="en-US" dirty="0"/>
              <a:t>컴포넌트 사용할 때 주의 </a:t>
            </a:r>
            <a:r>
              <a:rPr lang="en-US" altLang="ko-KR" dirty="0"/>
              <a:t>※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Data</a:t>
            </a:r>
            <a:r>
              <a:rPr lang="ko-KR" altLang="en-US" dirty="0">
                <a:sym typeface="Wingdings" panose="05000000000000000000" pitchFamily="2" charset="2"/>
              </a:rPr>
              <a:t>는 함수여야 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인스턴스에서 </a:t>
            </a:r>
            <a:r>
              <a:rPr lang="en-US" altLang="ko-KR" dirty="0">
                <a:sym typeface="Wingdings" panose="05000000000000000000" pitchFamily="2" charset="2"/>
              </a:rPr>
              <a:t>data : { } </a:t>
            </a:r>
            <a:r>
              <a:rPr lang="ko-KR" altLang="en-US" dirty="0">
                <a:sym typeface="Wingdings" panose="05000000000000000000" pitchFamily="2" charset="2"/>
              </a:rPr>
              <a:t>이런식으로 사용하던것을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컴포넌트에서 사용할때는 </a:t>
            </a:r>
            <a:r>
              <a:rPr lang="en-US" altLang="ko-KR" dirty="0">
                <a:sym typeface="Wingdings" panose="05000000000000000000" pitchFamily="2" charset="2"/>
              </a:rPr>
              <a:t>data() {return { }} </a:t>
            </a:r>
            <a:r>
              <a:rPr lang="ko-KR" altLang="en-US" dirty="0">
                <a:sym typeface="Wingdings" panose="05000000000000000000" pitchFamily="2" charset="2"/>
              </a:rPr>
              <a:t>이렇게 사용해야함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컴포넌트끼리 </a:t>
            </a:r>
            <a:r>
              <a:rPr lang="en-US" altLang="ko-KR" dirty="0">
                <a:sym typeface="Wingdings" panose="05000000000000000000" pitchFamily="2" charset="2"/>
              </a:rPr>
              <a:t>data</a:t>
            </a:r>
            <a:r>
              <a:rPr lang="ko-KR" altLang="en-US" dirty="0">
                <a:sym typeface="Wingdings" panose="05000000000000000000" pitchFamily="2" charset="2"/>
              </a:rPr>
              <a:t>를 공유한다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8D63-866C-498B-904B-287FB24AF4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987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※ </a:t>
            </a:r>
            <a:r>
              <a:rPr lang="ko-KR" altLang="en-US" dirty="0"/>
              <a:t>컴포넌트 사용할 때 주의 </a:t>
            </a:r>
            <a:r>
              <a:rPr lang="en-US" altLang="ko-KR" dirty="0"/>
              <a:t>※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Data</a:t>
            </a:r>
            <a:r>
              <a:rPr lang="ko-KR" altLang="en-US" dirty="0">
                <a:sym typeface="Wingdings" panose="05000000000000000000" pitchFamily="2" charset="2"/>
              </a:rPr>
              <a:t>는 함수여야 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인스턴스에서 </a:t>
            </a:r>
            <a:r>
              <a:rPr lang="en-US" altLang="ko-KR" dirty="0">
                <a:sym typeface="Wingdings" panose="05000000000000000000" pitchFamily="2" charset="2"/>
              </a:rPr>
              <a:t>data : { } </a:t>
            </a:r>
            <a:r>
              <a:rPr lang="ko-KR" altLang="en-US" dirty="0">
                <a:sym typeface="Wingdings" panose="05000000000000000000" pitchFamily="2" charset="2"/>
              </a:rPr>
              <a:t>이런식으로 사용하던것을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컴포넌트에서 사용할때는 </a:t>
            </a:r>
            <a:r>
              <a:rPr lang="en-US" altLang="ko-KR" dirty="0">
                <a:sym typeface="Wingdings" panose="05000000000000000000" pitchFamily="2" charset="2"/>
              </a:rPr>
              <a:t>data() {return { }} </a:t>
            </a:r>
            <a:r>
              <a:rPr lang="ko-KR" altLang="en-US" dirty="0">
                <a:sym typeface="Wingdings" panose="05000000000000000000" pitchFamily="2" charset="2"/>
              </a:rPr>
              <a:t>이렇게 사용해야함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컴포넌트끼리 </a:t>
            </a:r>
            <a:r>
              <a:rPr lang="en-US" altLang="ko-KR" dirty="0">
                <a:sym typeface="Wingdings" panose="05000000000000000000" pitchFamily="2" charset="2"/>
              </a:rPr>
              <a:t>data</a:t>
            </a:r>
            <a:r>
              <a:rPr lang="ko-KR" altLang="en-US" dirty="0">
                <a:sym typeface="Wingdings" panose="05000000000000000000" pitchFamily="2" charset="2"/>
              </a:rPr>
              <a:t>를 공유한다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새로운 데이터 객체를 반환하여 이 문제를 해결할 수 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8D63-866C-498B-904B-287FB24AF44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789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부모 컴포넌트로부터 자식 컴포넌트로 데이터를 전달할때 사용한다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8D63-866C-498B-904B-287FB24AF44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412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https://kr.vuejs.org/v2/guide/index.html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8D63-866C-498B-904B-287FB24AF44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3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웹 </a:t>
            </a:r>
            <a:r>
              <a:rPr lang="en-US" altLang="ko-KR" dirty="0"/>
              <a:t>2.0 </a:t>
            </a:r>
            <a:r>
              <a:rPr lang="ko-KR" altLang="en-US" dirty="0"/>
              <a:t>이전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웹 애플리케이션</a:t>
            </a:r>
            <a:r>
              <a:rPr lang="en-US" altLang="ko-KR" dirty="0"/>
              <a:t>: </a:t>
            </a:r>
            <a:r>
              <a:rPr lang="ko-KR" altLang="en-US" dirty="0"/>
              <a:t>브라우저가 웹 서버에 요청한 페이지나 이미지 정보를 받거나</a:t>
            </a:r>
            <a:r>
              <a:rPr lang="en-US" altLang="ko-KR" dirty="0"/>
              <a:t>, </a:t>
            </a:r>
            <a:r>
              <a:rPr lang="ko-KR" altLang="en-US" dirty="0"/>
              <a:t>폼 입력 데이터를 검증하거나</a:t>
            </a:r>
            <a:r>
              <a:rPr lang="en-US" altLang="ko-KR" dirty="0"/>
              <a:t>, </a:t>
            </a:r>
            <a:r>
              <a:rPr lang="ko-KR" altLang="en-US" dirty="0"/>
              <a:t>간단한 애니메이션 등을 표현하는 정도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웹 </a:t>
            </a:r>
            <a:r>
              <a:rPr lang="en-US" altLang="ko-KR" dirty="0"/>
              <a:t>2.0 </a:t>
            </a:r>
            <a:r>
              <a:rPr lang="ko-KR" altLang="en-US" dirty="0"/>
              <a:t>이후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웹 페이지를 새로고침하지 않아도 웹 서버로부터 새로운 데이터를 받아 표현할 수 있게 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자바스크립트로 </a:t>
            </a:r>
            <a:r>
              <a:rPr lang="en-US" altLang="ko-KR" dirty="0"/>
              <a:t>DOM</a:t>
            </a:r>
            <a:r>
              <a:rPr lang="ko-KR" altLang="en-US" dirty="0"/>
              <a:t>을 동적으로 수정할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---------------</a:t>
            </a:r>
          </a:p>
          <a:p>
            <a:endParaRPr lang="en-US" altLang="ko-KR" dirty="0"/>
          </a:p>
          <a:p>
            <a:r>
              <a:rPr lang="ko-KR" altLang="en-US" dirty="0"/>
              <a:t>웹 페이지의 특정 부분을 완전한 </a:t>
            </a:r>
            <a:r>
              <a:rPr lang="en-US" altLang="ko-KR" dirty="0"/>
              <a:t>DOM </a:t>
            </a:r>
            <a:r>
              <a:rPr lang="ko-KR" altLang="en-US" dirty="0"/>
              <a:t>하나로 다룬다면 브라우저가 웹 페이지의 </a:t>
            </a:r>
            <a:r>
              <a:rPr lang="en-US" altLang="ko-KR" dirty="0"/>
              <a:t>DOM </a:t>
            </a:r>
            <a:r>
              <a:rPr lang="ko-KR" altLang="en-US" dirty="0"/>
              <a:t>전체를 처리하지 않으므로 부담을 줄일 수 있지 않을까</a:t>
            </a:r>
            <a:r>
              <a:rPr lang="en-US" altLang="ko-KR" dirty="0"/>
              <a:t>??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가상 </a:t>
            </a:r>
            <a:r>
              <a:rPr lang="en-US" altLang="ko-KR" dirty="0">
                <a:sym typeface="Wingdings" panose="05000000000000000000" pitchFamily="2" charset="2"/>
              </a:rPr>
              <a:t>DOM </a:t>
            </a:r>
            <a:r>
              <a:rPr lang="ko-KR" altLang="en-US" dirty="0">
                <a:sym typeface="Wingdings" panose="05000000000000000000" pitchFamily="2" charset="2"/>
              </a:rPr>
              <a:t>방식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Vue.js,</a:t>
            </a:r>
            <a:r>
              <a:rPr lang="ko-KR" altLang="en-US" dirty="0">
                <a:sym typeface="Wingdings" panose="05000000000000000000" pitchFamily="2" charset="2"/>
              </a:rPr>
              <a:t>는 가상 </a:t>
            </a:r>
            <a:r>
              <a:rPr lang="en-US" altLang="ko-KR" dirty="0">
                <a:sym typeface="Wingdings" panose="05000000000000000000" pitchFamily="2" charset="2"/>
              </a:rPr>
              <a:t>DOM</a:t>
            </a:r>
            <a:r>
              <a:rPr lang="ko-KR" altLang="en-US" dirty="0">
                <a:sym typeface="Wingdings" panose="05000000000000000000" pitchFamily="2" charset="2"/>
              </a:rPr>
              <a:t>에 변경 사항이 발생하면 가상 </a:t>
            </a:r>
            <a:r>
              <a:rPr lang="en-US" altLang="ko-KR" dirty="0" err="1">
                <a:sym typeface="Wingdings" panose="05000000000000000000" pitchFamily="2" charset="2"/>
              </a:rPr>
              <a:t>dom</a:t>
            </a:r>
            <a:r>
              <a:rPr lang="ko-KR" altLang="en-US" dirty="0">
                <a:sym typeface="Wingdings" panose="05000000000000000000" pitchFamily="2" charset="2"/>
              </a:rPr>
              <a:t>의 내용과 웹페이지의 </a:t>
            </a:r>
            <a:r>
              <a:rPr lang="en-US" altLang="ko-KR" dirty="0" err="1">
                <a:sym typeface="Wingdings" panose="05000000000000000000" pitchFamily="2" charset="2"/>
              </a:rPr>
              <a:t>dom</a:t>
            </a:r>
            <a:r>
              <a:rPr lang="ko-KR" altLang="en-US" dirty="0">
                <a:sym typeface="Wingdings" panose="05000000000000000000" pitchFamily="2" charset="2"/>
              </a:rPr>
              <a:t>을 비교해 다르면 가상 </a:t>
            </a:r>
            <a:r>
              <a:rPr lang="en-US" altLang="ko-KR" dirty="0">
                <a:sym typeface="Wingdings" panose="05000000000000000000" pitchFamily="2" charset="2"/>
              </a:rPr>
              <a:t>DOM </a:t>
            </a:r>
            <a:r>
              <a:rPr lang="ko-KR" altLang="en-US" dirty="0">
                <a:sym typeface="Wingdings" panose="05000000000000000000" pitchFamily="2" charset="2"/>
              </a:rPr>
              <a:t>내용으로 업데이트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8D63-866C-498B-904B-287FB24AF4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66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웹 페이지의 특정 부분을 완전한 </a:t>
            </a:r>
            <a:r>
              <a:rPr lang="en-US" altLang="ko-KR" dirty="0"/>
              <a:t>DOM </a:t>
            </a:r>
            <a:r>
              <a:rPr lang="ko-KR" altLang="en-US" dirty="0"/>
              <a:t>하나로 다룬다면 브라우저가 웹 페이지의 </a:t>
            </a:r>
            <a:r>
              <a:rPr lang="en-US" altLang="ko-KR" dirty="0"/>
              <a:t>DOM </a:t>
            </a:r>
            <a:r>
              <a:rPr lang="ko-KR" altLang="en-US" dirty="0"/>
              <a:t>전체를 처리하지 않으므로 부담을 줄일 수 있지 않을까</a:t>
            </a:r>
            <a:r>
              <a:rPr lang="en-US" altLang="ko-KR" dirty="0"/>
              <a:t>??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가상 </a:t>
            </a:r>
            <a:r>
              <a:rPr lang="en-US" altLang="ko-KR" dirty="0">
                <a:sym typeface="Wingdings" panose="05000000000000000000" pitchFamily="2" charset="2"/>
              </a:rPr>
              <a:t>DOM </a:t>
            </a:r>
            <a:r>
              <a:rPr lang="ko-KR" altLang="en-US" dirty="0">
                <a:sym typeface="Wingdings" panose="05000000000000000000" pitchFamily="2" charset="2"/>
              </a:rPr>
              <a:t>방식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Vue.js,</a:t>
            </a:r>
            <a:r>
              <a:rPr lang="ko-KR" altLang="en-US" dirty="0">
                <a:sym typeface="Wingdings" panose="05000000000000000000" pitchFamily="2" charset="2"/>
              </a:rPr>
              <a:t>는 가상 </a:t>
            </a:r>
            <a:r>
              <a:rPr lang="en-US" altLang="ko-KR" dirty="0">
                <a:sym typeface="Wingdings" panose="05000000000000000000" pitchFamily="2" charset="2"/>
              </a:rPr>
              <a:t>DOM</a:t>
            </a:r>
            <a:r>
              <a:rPr lang="ko-KR" altLang="en-US" dirty="0">
                <a:sym typeface="Wingdings" panose="05000000000000000000" pitchFamily="2" charset="2"/>
              </a:rPr>
              <a:t>에 변경 사항이 발생하면 가상 </a:t>
            </a:r>
            <a:r>
              <a:rPr lang="en-US" altLang="ko-KR" dirty="0" err="1">
                <a:sym typeface="Wingdings" panose="05000000000000000000" pitchFamily="2" charset="2"/>
              </a:rPr>
              <a:t>dom</a:t>
            </a:r>
            <a:r>
              <a:rPr lang="ko-KR" altLang="en-US" dirty="0">
                <a:sym typeface="Wingdings" panose="05000000000000000000" pitchFamily="2" charset="2"/>
              </a:rPr>
              <a:t>의 내용과 웹페이지의 </a:t>
            </a:r>
            <a:r>
              <a:rPr lang="en-US" altLang="ko-KR" dirty="0" err="1">
                <a:sym typeface="Wingdings" panose="05000000000000000000" pitchFamily="2" charset="2"/>
              </a:rPr>
              <a:t>dom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비교해 다르면 가상 </a:t>
            </a:r>
            <a:r>
              <a:rPr lang="en-US" altLang="ko-KR" dirty="0">
                <a:sym typeface="Wingdings" panose="05000000000000000000" pitchFamily="2" charset="2"/>
              </a:rPr>
              <a:t>DOM </a:t>
            </a:r>
            <a:r>
              <a:rPr lang="ko-KR" altLang="en-US" dirty="0">
                <a:sym typeface="Wingdings" panose="05000000000000000000" pitchFamily="2" charset="2"/>
              </a:rPr>
              <a:t>내용으로 업데이트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8D63-866C-498B-904B-287FB24AF4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25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ko-KR" altLang="en-US" dirty="0"/>
              <a:t>과거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브라우저마다 자바스크립트와 </a:t>
            </a:r>
            <a:r>
              <a:rPr lang="en-US" altLang="ko-KR" dirty="0"/>
              <a:t>DOM</a:t>
            </a:r>
            <a:r>
              <a:rPr lang="ko-KR" altLang="en-US" dirty="0"/>
              <a:t>이벤트 처리가 달라 한국에서 가장 점유율이 높았던 인터넷 익스플로러 위주로 구현됐다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/>
              <a:t>&lt;2010</a:t>
            </a:r>
            <a:r>
              <a:rPr lang="ko-KR" altLang="en-US" dirty="0"/>
              <a:t>년대부터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브라우저와 상관없이 동작 방식을 단일화해줬던 </a:t>
            </a:r>
            <a:r>
              <a:rPr lang="en-US" altLang="ko-KR" dirty="0"/>
              <a:t>jQuery, Underscore.js </a:t>
            </a:r>
            <a:r>
              <a:rPr lang="ko-KR" altLang="en-US" dirty="0"/>
              <a:t>등의 자바스크립트 라이브러리가 등장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ko-KR" altLang="en-US" dirty="0"/>
              <a:t>이후</a:t>
            </a:r>
            <a:r>
              <a:rPr lang="en-US" altLang="ko-KR" dirty="0"/>
              <a:t>&gt;</a:t>
            </a:r>
          </a:p>
          <a:p>
            <a:r>
              <a:rPr lang="en-US" dirty="0"/>
              <a:t>AngularJS, Backbone.js, Ember.js, Meteor </a:t>
            </a:r>
            <a:r>
              <a:rPr lang="ko-KR" altLang="en-US" dirty="0"/>
              <a:t>등의 </a:t>
            </a:r>
            <a:r>
              <a:rPr lang="en-US" altLang="ko-KR" dirty="0"/>
              <a:t>“</a:t>
            </a:r>
            <a:r>
              <a:rPr lang="ko-KR" altLang="en-US" dirty="0"/>
              <a:t>단일형 웹 프레임워크</a:t>
            </a:r>
            <a:r>
              <a:rPr lang="en-US" altLang="ko-KR" dirty="0"/>
              <a:t>”</a:t>
            </a:r>
            <a:r>
              <a:rPr lang="ko-KR" altLang="en-US" dirty="0"/>
              <a:t>가 발전</a:t>
            </a:r>
            <a:r>
              <a:rPr lang="en-US" altLang="ko-KR" dirty="0"/>
              <a:t>.</a:t>
            </a:r>
          </a:p>
          <a:p>
            <a:r>
              <a:rPr lang="en-US" dirty="0"/>
              <a:t>			    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ko-KR" altLang="en-US" dirty="0"/>
              <a:t>새로운 페이지로 브라우저의 화면을 변경할 때 서버로 페이지 요청을 하지 않음</a:t>
            </a:r>
            <a:r>
              <a:rPr lang="en-US" altLang="ko-KR" dirty="0"/>
              <a:t>. </a:t>
            </a:r>
            <a:r>
              <a:rPr lang="ko-KR" altLang="en-US" dirty="0"/>
              <a:t>단일 자바스크립트 프로그램 안에서 </a:t>
            </a:r>
            <a:r>
              <a:rPr lang="en-US" altLang="ko-KR" dirty="0"/>
              <a:t>url </a:t>
            </a:r>
            <a:r>
              <a:rPr lang="ko-KR" altLang="en-US" dirty="0"/>
              <a:t>변경</a:t>
            </a:r>
            <a:r>
              <a:rPr lang="en-US" altLang="ko-KR" dirty="0"/>
              <a:t>, DOM </a:t>
            </a:r>
            <a:r>
              <a:rPr lang="ko-KR" altLang="en-US" dirty="0"/>
              <a:t>변경 등을 모두 처리하는 프레임워크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구글 엔지니어 에번 유 </a:t>
            </a:r>
            <a:r>
              <a:rPr lang="en-US" altLang="ko-KR" dirty="0"/>
              <a:t>Evan You</a:t>
            </a:r>
            <a:r>
              <a:rPr lang="ko-KR" altLang="en-US" dirty="0"/>
              <a:t>가 구글에서 사용하는 </a:t>
            </a:r>
            <a:r>
              <a:rPr lang="en-US" altLang="ko-KR" dirty="0"/>
              <a:t>AngularJS</a:t>
            </a:r>
            <a:r>
              <a:rPr lang="ko-KR" altLang="en-US" dirty="0"/>
              <a:t>의 양방향 데이터 바인딩</a:t>
            </a:r>
            <a:r>
              <a:rPr lang="en-US" altLang="ko-KR" dirty="0"/>
              <a:t>(</a:t>
            </a:r>
            <a:r>
              <a:rPr lang="ko-KR" altLang="en-US" dirty="0"/>
              <a:t>데이터의 변화를 템플릿에 결합하여 화면을 업데이트한 후 화면에서의 입력에 따라 데이터를 업데이트</a:t>
            </a:r>
            <a:r>
              <a:rPr lang="en-US" altLang="ko-KR" dirty="0"/>
              <a:t>)</a:t>
            </a:r>
            <a:r>
              <a:rPr lang="ko-KR" altLang="en-US" dirty="0"/>
              <a:t>을 눈여겨보고 더 쉬운 </a:t>
            </a:r>
            <a:r>
              <a:rPr lang="en-US" altLang="ko-KR" dirty="0"/>
              <a:t>Vue.js</a:t>
            </a:r>
            <a:r>
              <a:rPr lang="ko-KR" altLang="en-US" dirty="0"/>
              <a:t>를 개발하게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8D63-866C-498B-904B-287FB24AF4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73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Vue.js : </a:t>
            </a:r>
            <a:r>
              <a:rPr lang="ko-KR" altLang="en-US" dirty="0"/>
              <a:t>프론트엔드 웹 프레임워크 라이브러리</a:t>
            </a:r>
            <a:r>
              <a:rPr lang="en-US" altLang="ko-KR" dirty="0"/>
              <a:t>/</a:t>
            </a:r>
            <a:r>
              <a:rPr lang="ko-KR" altLang="en-US" dirty="0"/>
              <a:t>단일형웹프레임워크와 달리 기존 웹 애플리케이션에 부분적으로 적용가능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다른 자바스크림트 라이브러리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프레임워크</a:t>
            </a:r>
            <a:r>
              <a:rPr lang="en-US" altLang="ko-KR" dirty="0">
                <a:sym typeface="Wingdings" panose="05000000000000000000" pitchFamily="2" charset="2"/>
              </a:rPr>
              <a:t>, CSS</a:t>
            </a:r>
            <a:r>
              <a:rPr lang="ko-KR" altLang="en-US" dirty="0">
                <a:sym typeface="Wingdings" panose="05000000000000000000" pitchFamily="2" charset="2"/>
              </a:rPr>
              <a:t>를 효과적으로 통합할 수 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		 Vue-router,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Vuex</a:t>
            </a:r>
            <a:r>
              <a:rPr lang="ko-KR" altLang="en-US" dirty="0">
                <a:sym typeface="Wingdings" panose="05000000000000000000" pitchFamily="2" charset="2"/>
              </a:rPr>
              <a:t> 등을 사용해 단일형 웹 프레임워크로도 사용 가능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구글 크리에이티브 랩스 </a:t>
            </a:r>
            <a:r>
              <a:rPr lang="en-US" altLang="ko-KR" dirty="0">
                <a:sym typeface="Wingdings" panose="05000000000000000000" pitchFamily="2" charset="2"/>
              </a:rPr>
              <a:t>Google Creative Labs </a:t>
            </a:r>
            <a:r>
              <a:rPr lang="ko-KR" altLang="en-US" dirty="0">
                <a:sym typeface="Wingdings" panose="05000000000000000000" pitchFamily="2" charset="2"/>
              </a:rPr>
              <a:t>에서 에번 유 </a:t>
            </a:r>
            <a:r>
              <a:rPr lang="en-US" altLang="ko-KR" dirty="0">
                <a:sym typeface="Wingdings" panose="05000000000000000000" pitchFamily="2" charset="2"/>
              </a:rPr>
              <a:t>Evan You </a:t>
            </a:r>
            <a:r>
              <a:rPr lang="ko-KR" altLang="en-US" dirty="0">
                <a:sym typeface="Wingdings" panose="05000000000000000000" pitchFamily="2" charset="2"/>
              </a:rPr>
              <a:t>가 개발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8D63-866C-498B-904B-287FB24AF4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2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Vue.js</a:t>
            </a:r>
            <a:r>
              <a:rPr lang="ko-KR" altLang="en-US" dirty="0"/>
              <a:t>는 </a:t>
            </a:r>
            <a:r>
              <a:rPr lang="en-US" altLang="ko-KR" dirty="0"/>
              <a:t>Vue </a:t>
            </a:r>
            <a:r>
              <a:rPr lang="ko-KR" altLang="en-US" dirty="0"/>
              <a:t>인스턴스나 컴포넌트에 있는 데이터를 표시하는 방법으로 기존 </a:t>
            </a:r>
            <a:r>
              <a:rPr lang="en-US" altLang="ko-KR" dirty="0"/>
              <a:t>HTML </a:t>
            </a:r>
            <a:r>
              <a:rPr lang="ko-KR" altLang="en-US" dirty="0"/>
              <a:t>템플릿을 그대로 활용</a:t>
            </a:r>
            <a:r>
              <a:rPr lang="en-US" altLang="ko-KR" dirty="0"/>
              <a:t>: </a:t>
            </a:r>
            <a:r>
              <a:rPr lang="ko-KR" altLang="en-US" dirty="0"/>
              <a:t>컴포넌트에서 다루는 </a:t>
            </a:r>
            <a:r>
              <a:rPr lang="en-US" altLang="ko-KR" dirty="0"/>
              <a:t>CSS</a:t>
            </a:r>
            <a:r>
              <a:rPr lang="ko-KR" altLang="en-US" dirty="0"/>
              <a:t>도 기존 문법 그대로 사용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덕분에 기존 웹 애플리케이션에 </a:t>
            </a:r>
            <a:r>
              <a:rPr lang="en-US" altLang="ko-KR" dirty="0">
                <a:sym typeface="Wingdings" panose="05000000000000000000" pitchFamily="2" charset="2"/>
              </a:rPr>
              <a:t>Vue.js </a:t>
            </a:r>
            <a:r>
              <a:rPr lang="ko-KR" altLang="en-US" dirty="0">
                <a:sym typeface="Wingdings" panose="05000000000000000000" pitchFamily="2" charset="2"/>
              </a:rPr>
              <a:t>코드를 부분적으로 통합 가능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>
                <a:sym typeface="Wingdings" panose="05000000000000000000" pitchFamily="2" charset="2"/>
              </a:rPr>
              <a:t>&lt;</a:t>
            </a:r>
            <a:r>
              <a:rPr lang="ko-KR" altLang="en-US" dirty="0">
                <a:sym typeface="Wingdings" panose="05000000000000000000" pitchFamily="2" charset="2"/>
              </a:rPr>
              <a:t>인스턴스</a:t>
            </a:r>
            <a:r>
              <a:rPr lang="en-US" altLang="ko-KR" dirty="0">
                <a:sym typeface="Wingdings" panose="05000000000000000000" pitchFamily="2" charset="2"/>
              </a:rPr>
              <a:t>&gt;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>
                <a:sym typeface="Wingdings" panose="05000000000000000000" pitchFamily="2" charset="2"/>
              </a:rPr>
              <a:t>&lt;</a:t>
            </a:r>
            <a:r>
              <a:rPr lang="ko-KR" altLang="en-US" dirty="0">
                <a:sym typeface="Wingdings" panose="05000000000000000000" pitchFamily="2" charset="2"/>
              </a:rPr>
              <a:t>컴포넌트</a:t>
            </a:r>
            <a:r>
              <a:rPr lang="en-US" altLang="ko-KR" dirty="0">
                <a:sym typeface="Wingdings" panose="05000000000000000000" pitchFamily="2" charset="2"/>
              </a:rPr>
              <a:t>&gt;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8D63-866C-498B-904B-287FB24AF4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01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Vue.js</a:t>
            </a:r>
            <a:r>
              <a:rPr lang="ko-KR" altLang="en-US" dirty="0"/>
              <a:t>는 </a:t>
            </a:r>
            <a:r>
              <a:rPr lang="en-US" altLang="ko-KR" dirty="0"/>
              <a:t>Vue </a:t>
            </a:r>
            <a:r>
              <a:rPr lang="ko-KR" altLang="en-US" dirty="0"/>
              <a:t>인스턴스나 컴포넌트에 있는 데이터를 표시하는 방법으로 기존 </a:t>
            </a:r>
            <a:r>
              <a:rPr lang="en-US" altLang="ko-KR" dirty="0"/>
              <a:t>HTML </a:t>
            </a:r>
            <a:r>
              <a:rPr lang="ko-KR" altLang="en-US" dirty="0"/>
              <a:t>템플릿을 그대로 활용</a:t>
            </a:r>
            <a:r>
              <a:rPr lang="en-US" altLang="ko-KR" dirty="0"/>
              <a:t>: </a:t>
            </a:r>
            <a:r>
              <a:rPr lang="ko-KR" altLang="en-US" dirty="0"/>
              <a:t>컴포넌트에서 다루는 </a:t>
            </a:r>
            <a:r>
              <a:rPr lang="en-US" altLang="ko-KR" dirty="0"/>
              <a:t>CSS</a:t>
            </a:r>
            <a:r>
              <a:rPr lang="ko-KR" altLang="en-US" dirty="0"/>
              <a:t>도 기존 문법 그대로 사용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덕분에 기존 웹 애플리케이션에 </a:t>
            </a:r>
            <a:r>
              <a:rPr lang="en-US" altLang="ko-KR" dirty="0">
                <a:sym typeface="Wingdings" panose="05000000000000000000" pitchFamily="2" charset="2"/>
              </a:rPr>
              <a:t>Vue.js </a:t>
            </a:r>
            <a:r>
              <a:rPr lang="ko-KR" altLang="en-US" dirty="0">
                <a:sym typeface="Wingdings" panose="05000000000000000000" pitchFamily="2" charset="2"/>
              </a:rPr>
              <a:t>코드를 부분적으로 통합 가능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>
                <a:sym typeface="Wingdings" panose="05000000000000000000" pitchFamily="2" charset="2"/>
              </a:rPr>
              <a:t>&lt;</a:t>
            </a:r>
            <a:r>
              <a:rPr lang="ko-KR" altLang="en-US" dirty="0">
                <a:sym typeface="Wingdings" panose="05000000000000000000" pitchFamily="2" charset="2"/>
              </a:rPr>
              <a:t>인스턴스</a:t>
            </a:r>
            <a:r>
              <a:rPr lang="en-US" altLang="ko-KR" dirty="0">
                <a:sym typeface="Wingdings" panose="05000000000000000000" pitchFamily="2" charset="2"/>
              </a:rPr>
              <a:t>&gt;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>
                <a:sym typeface="Wingdings" panose="05000000000000000000" pitchFamily="2" charset="2"/>
              </a:rPr>
              <a:t>&lt;</a:t>
            </a:r>
            <a:r>
              <a:rPr lang="ko-KR" altLang="en-US" dirty="0">
                <a:sym typeface="Wingdings" panose="05000000000000000000" pitchFamily="2" charset="2"/>
              </a:rPr>
              <a:t>컴포넌트</a:t>
            </a:r>
            <a:r>
              <a:rPr lang="en-US" altLang="ko-KR" dirty="0">
                <a:sym typeface="Wingdings" panose="05000000000000000000" pitchFamily="2" charset="2"/>
              </a:rPr>
              <a:t>&gt;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8D63-866C-498B-904B-287FB24AF4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28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dirty="0"/>
              <a:t>https://kr.vuejs.org/v2/guide/comparison.html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리액트 </a:t>
            </a:r>
            <a:r>
              <a:rPr lang="en-US" altLang="ko-KR" dirty="0"/>
              <a:t>React&gt;</a:t>
            </a:r>
          </a:p>
          <a:p>
            <a:endParaRPr lang="en-US" altLang="ko-KR" dirty="0"/>
          </a:p>
          <a:p>
            <a:r>
              <a:rPr lang="ko-KR" altLang="en-US" dirty="0"/>
              <a:t>공통점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가상 </a:t>
            </a:r>
            <a:r>
              <a:rPr lang="en-US" altLang="ko-KR" dirty="0"/>
              <a:t>DOM </a:t>
            </a:r>
            <a:r>
              <a:rPr lang="ko-KR" altLang="en-US" dirty="0"/>
              <a:t>활용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반응적</a:t>
            </a:r>
            <a:r>
              <a:rPr lang="en-US" altLang="ko-KR" dirty="0"/>
              <a:t>, </a:t>
            </a:r>
            <a:r>
              <a:rPr lang="ko-KR" altLang="en-US" dirty="0"/>
              <a:t>조합 가능한 컴포넌트 제공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코어 라이브러리에만 집중하고 라우팅 및 전역 상태를 관리하는 컴패니언 라이브러리가 있다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8D63-866C-498B-904B-287FB24AF4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17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E237-4747-4662-AAEA-E1630F113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746E8-B446-42F6-BB65-D31901F98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00F71-FEC0-4D7B-B5E6-8497772B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F58C-B1A0-44F6-8ECB-1AF84D93EC0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8F7CF-A62B-454E-90AE-C6AA130B9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0C9B3-4C18-43C5-BC18-8FC7FB1F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897F-E74B-49D9-8DCE-8429D503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7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C116-CB7C-4E70-9E6D-B28516EC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0AE8E-B771-4B9A-AEC5-E6BEFEEDB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5B01A-D735-4135-82DF-BD99A47C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F58C-B1A0-44F6-8ECB-1AF84D93EC0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5229F-4DC7-41C8-B10E-6160A118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580A8-BF47-4528-9178-0A1B07F9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897F-E74B-49D9-8DCE-8429D503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2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9D14D1-3E1D-47F3-A083-8A81A1148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7A2A3-0196-4558-B451-70785B97B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63591-B827-4E5A-80B9-94CBADE6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F58C-B1A0-44F6-8ECB-1AF84D93EC0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94335-6935-46F7-BADA-57F09174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F682F-FC55-4257-8799-FAAF3DAE1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897F-E74B-49D9-8DCE-8429D503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9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4004C-DA1C-41BC-AC27-5D86517B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F58C-B1A0-44F6-8ECB-1AF84D93EC0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C6055-DFE2-44B6-AB4B-46FC1B41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CB319-1377-4494-A766-66B74DAF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897F-E74B-49D9-8DCE-8429D503EB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6FE959-743A-4A72-A35C-2F83CF5B4508}"/>
              </a:ext>
            </a:extLst>
          </p:cNvPr>
          <p:cNvSpPr/>
          <p:nvPr userDrawn="1"/>
        </p:nvSpPr>
        <p:spPr>
          <a:xfrm>
            <a:off x="0" y="1"/>
            <a:ext cx="12192000" cy="1423899"/>
          </a:xfrm>
          <a:prstGeom prst="rect">
            <a:avLst/>
          </a:prstGeom>
          <a:solidFill>
            <a:srgbClr val="42B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193FCC-22B6-4D46-80B6-BFDBB475D108}"/>
              </a:ext>
            </a:extLst>
          </p:cNvPr>
          <p:cNvSpPr/>
          <p:nvPr userDrawn="1"/>
        </p:nvSpPr>
        <p:spPr>
          <a:xfrm>
            <a:off x="0" y="0"/>
            <a:ext cx="12192000" cy="1271499"/>
          </a:xfrm>
          <a:prstGeom prst="rect">
            <a:avLst/>
          </a:prstGeom>
          <a:solidFill>
            <a:srgbClr val="3648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6485E"/>
              </a:solidFill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EB9937F-8DAD-4114-8F05-6B19571DF0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9879" y="231164"/>
            <a:ext cx="6717442" cy="3651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2B783"/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endParaRPr lang="en-US" dirty="0"/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9F7CBEBE-62FC-414F-A631-FAA47A9CB60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078" y="511234"/>
            <a:ext cx="9257444" cy="632436"/>
          </a:xfrm>
        </p:spPr>
        <p:txBody>
          <a:bodyPr>
            <a:noAutofit/>
          </a:bodyPr>
          <a:lstStyle>
            <a:lvl1pPr marL="0" indent="0" algn="l">
              <a:buNone/>
              <a:defRPr sz="40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71C3E-E21C-49C1-9920-E40017F5A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1DC7E-C35C-4EC5-B063-70931F6F3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8147F-19DB-4740-98AC-4DE90BAD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F58C-B1A0-44F6-8ECB-1AF84D93EC0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0BE51-C94C-493E-B6F3-278675F2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7D3D4-8137-4AAE-B791-69418C46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897F-E74B-49D9-8DCE-8429D503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5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438A-BE03-4D96-9B83-3A26FC534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8D706-388F-4D55-86F9-FF15B0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71A29-AB52-451B-8657-0B0DD42CA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26B4C-A2BB-45B8-8778-931845A0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F58C-B1A0-44F6-8ECB-1AF84D93EC0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92792-FBF9-455D-B206-21A57DDBB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A60CB-57F5-4160-BF6F-2D20587B6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897F-E74B-49D9-8DCE-8429D503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8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24C2-8DA3-43D2-914C-EDF63D68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53A97-E7D4-4572-90F9-02A6B5D9E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8B92A-5442-4B9A-BFE7-4D58C1986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8C9F5-C1B5-47F7-B7AB-75F34498C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CC58B6-6F76-473B-939C-BBBFAEC4C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6FE3A5-2349-4C36-A2C1-E2902E98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F58C-B1A0-44F6-8ECB-1AF84D93EC0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DC3EB-B922-4932-A609-F377824B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74D0A-3452-4E1B-94A6-1F8BA0C0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897F-E74B-49D9-8DCE-8429D503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35943-6DE5-4065-941B-300CE941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F18BDC-047E-4CBF-B513-BD771793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F58C-B1A0-44F6-8ECB-1AF84D93EC0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3D7A0-495A-4609-A4E2-760902E3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5BE7-7AFE-42D5-9ABB-F8967A6E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897F-E74B-49D9-8DCE-8429D503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2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722AA3-379C-4D3D-BB99-E0EE0EF9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F58C-B1A0-44F6-8ECB-1AF84D93EC0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FE9A5-0CBE-4E0A-8F00-6DA7AA52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6211C-0C25-4B36-B8B3-4A1DF5AD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897F-E74B-49D9-8DCE-8429D503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9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0387-5CC6-4011-A990-5534EA070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098BB-37B1-4B77-8B7D-5D229965A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BADA8-98E3-478C-A73D-8452878D2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265C2-4F72-41E9-A1FE-CEEEC6210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F58C-B1A0-44F6-8ECB-1AF84D93EC0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CAD84-A208-4BD4-9552-6499289A8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2734C-F8C4-49AC-A168-BD448D3D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897F-E74B-49D9-8DCE-8429D503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7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51C9-5482-4CC7-8493-1873EC553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A73705-670A-489F-8953-44A27F79B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A264F-8621-4BDF-958D-02E407F95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CDF2F-20CD-4872-942A-B3744560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F58C-B1A0-44F6-8ECB-1AF84D93EC0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9BF19-2A33-411D-B3E1-E6FFBB24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309A3-E631-4955-919C-81339AEE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897F-E74B-49D9-8DCE-8429D503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6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CEB52F-9C5D-4B06-B363-0C53B0CCB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3A3BA-39BC-4610-AA58-5976B6EA5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4F73E-0CC1-4F61-82ED-5E5AB5E11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6F58C-B1A0-44F6-8ECB-1AF84D93EC0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428E5-7075-47C8-ACAB-AAC096E6F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C4AC8-C8EF-4937-A246-B653F751D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2897F-E74B-49D9-8DCE-8429D503EB6F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EAC3EDC-FF92-40C8-B429-BEA2AF0E491C}"/>
              </a:ext>
            </a:extLst>
          </p:cNvPr>
          <p:cNvGrpSpPr/>
          <p:nvPr userDrawn="1"/>
        </p:nvGrpSpPr>
        <p:grpSpPr>
          <a:xfrm>
            <a:off x="0" y="0"/>
            <a:ext cx="12192000" cy="296863"/>
            <a:chOff x="0" y="0"/>
            <a:chExt cx="12192000" cy="2968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2ECE12-9CF3-47D7-8CDB-6E0EA565EC6B}"/>
                </a:ext>
              </a:extLst>
            </p:cNvPr>
            <p:cNvSpPr/>
            <p:nvPr/>
          </p:nvSpPr>
          <p:spPr>
            <a:xfrm>
              <a:off x="0" y="1"/>
              <a:ext cx="12192000" cy="296862"/>
            </a:xfrm>
            <a:prstGeom prst="rect">
              <a:avLst/>
            </a:prstGeom>
            <a:solidFill>
              <a:srgbClr val="42B7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4F2B69-6751-4627-8B74-0BD7C3D01BA3}"/>
                </a:ext>
              </a:extLst>
            </p:cNvPr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rgbClr val="364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5D1846B-2C57-4671-A830-E388153AAFE9}"/>
              </a:ext>
            </a:extLst>
          </p:cNvPr>
          <p:cNvGrpSpPr/>
          <p:nvPr userDrawn="1"/>
        </p:nvGrpSpPr>
        <p:grpSpPr>
          <a:xfrm>
            <a:off x="0" y="6561137"/>
            <a:ext cx="12192000" cy="296863"/>
            <a:chOff x="0" y="0"/>
            <a:chExt cx="12192000" cy="2968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554B99F-583A-402B-A2CF-96D5E0016EE5}"/>
                </a:ext>
              </a:extLst>
            </p:cNvPr>
            <p:cNvSpPr/>
            <p:nvPr/>
          </p:nvSpPr>
          <p:spPr>
            <a:xfrm>
              <a:off x="0" y="1"/>
              <a:ext cx="12192000" cy="296862"/>
            </a:xfrm>
            <a:prstGeom prst="rect">
              <a:avLst/>
            </a:prstGeom>
            <a:solidFill>
              <a:srgbClr val="42B7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F81396F-7A2D-4D0E-9950-03C80B7BA1DD}"/>
                </a:ext>
              </a:extLst>
            </p:cNvPr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rgbClr val="364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772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8.png"/><Relationship Id="rId7" Type="http://schemas.openxmlformats.org/officeDocument/2006/relationships/slide" Target="slide1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0.png"/><Relationship Id="rId5" Type="http://schemas.openxmlformats.org/officeDocument/2006/relationships/image" Target="../media/image18.png"/><Relationship Id="rId10" Type="http://schemas.openxmlformats.org/officeDocument/2006/relationships/slide" Target="slide15.xml"/><Relationship Id="rId4" Type="http://schemas.openxmlformats.org/officeDocument/2006/relationships/slide" Target="slide16.xml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slide" Target="slide2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29.png"/><Relationship Id="rId4" Type="http://schemas.openxmlformats.org/officeDocument/2006/relationships/slide" Target="slide21.xml"/><Relationship Id="rId9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FA98308-8728-49D9-A9A8-26BA7BD8A2CF}"/>
              </a:ext>
            </a:extLst>
          </p:cNvPr>
          <p:cNvGrpSpPr/>
          <p:nvPr/>
        </p:nvGrpSpPr>
        <p:grpSpPr>
          <a:xfrm>
            <a:off x="3546473" y="283225"/>
            <a:ext cx="5099053" cy="3039113"/>
            <a:chOff x="3546473" y="1964108"/>
            <a:chExt cx="5099053" cy="303911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3F73D4-5131-46F0-93A7-CA4B671739E8}"/>
                </a:ext>
              </a:extLst>
            </p:cNvPr>
            <p:cNvSpPr txBox="1"/>
            <p:nvPr/>
          </p:nvSpPr>
          <p:spPr>
            <a:xfrm>
              <a:off x="3546473" y="3562350"/>
              <a:ext cx="509905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rgbClr val="36485E"/>
                  </a:solidFill>
                  <a:latin typeface="Dosis" panose="02010503020202060003" pitchFamily="50" charset="0"/>
                  <a:ea typeface="Source Sans Pro" panose="020B0503030403020204" pitchFamily="34" charset="0"/>
                </a:rPr>
                <a:t>Vue.js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E7DD7E-4036-42EC-A21A-48A61D2294BC}"/>
                </a:ext>
              </a:extLst>
            </p:cNvPr>
            <p:cNvSpPr txBox="1"/>
            <p:nvPr/>
          </p:nvSpPr>
          <p:spPr>
            <a:xfrm>
              <a:off x="3546473" y="4603111"/>
              <a:ext cx="50990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42B78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프론트엔드 공부하기</a:t>
              </a:r>
              <a:endParaRPr lang="en-US" sz="2000" dirty="0">
                <a:solidFill>
                  <a:srgbClr val="42B78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E6E0A3D-CAD4-486D-A79A-EAC09D22E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7679" y="1964108"/>
              <a:ext cx="1696642" cy="14648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96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7315 L 0 0.25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06F641-2871-4B98-B107-617B1CFEFFF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2. Vue.js </a:t>
            </a:r>
            <a:r>
              <a:rPr lang="ko-KR" altLang="en-US" dirty="0"/>
              <a:t>소개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932D7-0689-493E-8A62-40E9D52EF3D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Vue.js</a:t>
            </a:r>
            <a:r>
              <a:rPr lang="ko-KR" altLang="en-US" dirty="0"/>
              <a:t>와 </a:t>
            </a:r>
            <a:r>
              <a:rPr lang="en-US" altLang="ko-KR" dirty="0"/>
              <a:t>React</a:t>
            </a:r>
            <a:r>
              <a:rPr lang="ko-KR" altLang="en-US" dirty="0"/>
              <a:t>와의 비교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619C31-ED38-4D65-9D18-23AC37FE26B1}"/>
              </a:ext>
            </a:extLst>
          </p:cNvPr>
          <p:cNvSpPr/>
          <p:nvPr/>
        </p:nvSpPr>
        <p:spPr>
          <a:xfrm>
            <a:off x="3700755" y="5954577"/>
            <a:ext cx="46233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42B783"/>
                </a:solidFill>
              </a:rPr>
              <a:t>참고 </a:t>
            </a:r>
            <a:r>
              <a:rPr lang="en-US" sz="1600" dirty="0">
                <a:solidFill>
                  <a:srgbClr val="42B783"/>
                </a:solidFill>
              </a:rPr>
              <a:t>https://kr.vuejs.org/v2/guide/comparison.html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EFB0B2-0FFA-49C4-8A38-9609FC045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833" y="2103331"/>
            <a:ext cx="1088766" cy="940048"/>
          </a:xfrm>
          <a:prstGeom prst="rect">
            <a:avLst/>
          </a:prstGeom>
        </p:spPr>
      </p:pic>
      <p:pic>
        <p:nvPicPr>
          <p:cNvPr id="1026" name="Picture 2" descr="react png에 대한 이미지 검색결과">
            <a:extLst>
              <a:ext uri="{FF2B5EF4-FFF2-40B4-BE49-F238E27FC236}">
                <a16:creationId xmlns:a16="http://schemas.microsoft.com/office/drawing/2014/main" id="{26A2FF0E-A37A-47D9-BD1E-CA76A545F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108" y="1942848"/>
            <a:ext cx="1143219" cy="114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7354B7F-3529-4B40-924D-0C0D976067AF}"/>
              </a:ext>
            </a:extLst>
          </p:cNvPr>
          <p:cNvSpPr txBox="1"/>
          <p:nvPr/>
        </p:nvSpPr>
        <p:spPr>
          <a:xfrm>
            <a:off x="2235404" y="4012180"/>
            <a:ext cx="7721191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가상 </a:t>
            </a:r>
            <a:r>
              <a:rPr lang="en-US" altLang="ko-KR" dirty="0">
                <a:latin typeface="+mn-ea"/>
              </a:rPr>
              <a:t>DOM</a:t>
            </a:r>
            <a:r>
              <a:rPr lang="ko-KR" altLang="en-US" dirty="0">
                <a:latin typeface="+mn-ea"/>
              </a:rPr>
              <a:t>을 활용한다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반응적이고 조합 가능한 컴포넌트를 제공한다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코어 라이브러리에만 집중하고 있고 라우팅 및 전역 상태를 관리하는 컴패니언 라이브러리가 있다</a:t>
            </a:r>
            <a:r>
              <a:rPr lang="en-US" altLang="ko-KR" dirty="0">
                <a:latin typeface="+mn-ea"/>
              </a:rPr>
              <a:t>.</a:t>
            </a:r>
            <a:endParaRPr lang="en-US" dirty="0">
              <a:latin typeface="+mn-ea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81555B-D5BA-4E06-85B8-61C9A473E5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529" y="2980125"/>
            <a:ext cx="3090940" cy="96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9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06F641-2871-4B98-B107-617B1CFEFFF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2. Vue.js </a:t>
            </a:r>
            <a:r>
              <a:rPr lang="ko-KR" altLang="en-US" dirty="0"/>
              <a:t>소개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932D7-0689-493E-8A62-40E9D52EF3D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Vue.js</a:t>
            </a:r>
            <a:r>
              <a:rPr lang="ko-KR" altLang="en-US" dirty="0"/>
              <a:t>와 </a:t>
            </a:r>
            <a:r>
              <a:rPr lang="en-US" altLang="ko-KR" dirty="0"/>
              <a:t>React</a:t>
            </a:r>
            <a:r>
              <a:rPr lang="ko-KR" altLang="en-US" dirty="0"/>
              <a:t>와의 비교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DEEB1D-566D-48EC-BA89-C0929729E0CE}"/>
              </a:ext>
            </a:extLst>
          </p:cNvPr>
          <p:cNvCxnSpPr>
            <a:cxnSpLocks/>
          </p:cNvCxnSpPr>
          <p:nvPr/>
        </p:nvCxnSpPr>
        <p:spPr>
          <a:xfrm>
            <a:off x="4222044" y="2953103"/>
            <a:ext cx="3680178" cy="0"/>
          </a:xfrm>
          <a:prstGeom prst="line">
            <a:avLst/>
          </a:prstGeom>
          <a:ln w="38100">
            <a:solidFill>
              <a:srgbClr val="42B783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CB7A9FC-DC84-43F5-A662-9534059B9AAE}"/>
              </a:ext>
            </a:extLst>
          </p:cNvPr>
          <p:cNvSpPr/>
          <p:nvPr/>
        </p:nvSpPr>
        <p:spPr>
          <a:xfrm>
            <a:off x="3700755" y="5954577"/>
            <a:ext cx="46233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42B783"/>
                </a:solidFill>
              </a:rPr>
              <a:t>참고 </a:t>
            </a:r>
            <a:r>
              <a:rPr lang="en-US" sz="1600" dirty="0">
                <a:solidFill>
                  <a:srgbClr val="42B783"/>
                </a:solidFill>
              </a:rPr>
              <a:t>https://kr.vuejs.org/v2/guide/comparison.html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E8F241-59E8-4B5E-BC8F-1F790B9ACC06}"/>
              </a:ext>
            </a:extLst>
          </p:cNvPr>
          <p:cNvSpPr txBox="1"/>
          <p:nvPr/>
        </p:nvSpPr>
        <p:spPr>
          <a:xfrm>
            <a:off x="7181903" y="3831452"/>
            <a:ext cx="4135462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+mn-ea"/>
              </a:rPr>
              <a:t>React</a:t>
            </a:r>
            <a:r>
              <a:rPr lang="ko-KR" altLang="en-US" dirty="0">
                <a:latin typeface="+mn-ea"/>
              </a:rPr>
              <a:t>에서는 </a:t>
            </a:r>
            <a:r>
              <a:rPr lang="en-US" altLang="ko-KR" dirty="0">
                <a:latin typeface="+mn-ea"/>
              </a:rPr>
              <a:t>JSX</a:t>
            </a:r>
            <a:r>
              <a:rPr lang="ko-KR" altLang="en-US" dirty="0">
                <a:latin typeface="+mn-ea"/>
              </a:rPr>
              <a:t>를 사용해 </a:t>
            </a:r>
            <a:r>
              <a:rPr lang="en-US" altLang="ko-KR" dirty="0">
                <a:latin typeface="+mn-ea"/>
              </a:rPr>
              <a:t>UI</a:t>
            </a:r>
            <a:r>
              <a:rPr lang="ko-KR" altLang="en-US" dirty="0">
                <a:latin typeface="+mn-ea"/>
              </a:rPr>
              <a:t>를 표현</a:t>
            </a:r>
            <a:endParaRPr lang="en-US" altLang="ko-KR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84AE84-B18F-414E-A09E-9565EA3F5AA9}"/>
              </a:ext>
            </a:extLst>
          </p:cNvPr>
          <p:cNvSpPr txBox="1"/>
          <p:nvPr/>
        </p:nvSpPr>
        <p:spPr>
          <a:xfrm>
            <a:off x="7195595" y="4307064"/>
            <a:ext cx="4623382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ReactNative</a:t>
            </a:r>
            <a:r>
              <a:rPr lang="ko-KR" altLang="en-US" dirty="0">
                <a:latin typeface="+mn-ea"/>
              </a:rPr>
              <a:t>를 사용하면 </a:t>
            </a:r>
            <a:r>
              <a:rPr lang="en-US" altLang="ko-KR" dirty="0">
                <a:latin typeface="+mn-ea"/>
              </a:rPr>
              <a:t>iOS </a:t>
            </a:r>
            <a:r>
              <a:rPr lang="ko-KR" altLang="en-US" dirty="0">
                <a:latin typeface="+mn-ea"/>
              </a:rPr>
              <a:t>및 </a:t>
            </a:r>
            <a:r>
              <a:rPr lang="en-US" altLang="ko-KR" dirty="0">
                <a:latin typeface="+mn-ea"/>
              </a:rPr>
              <a:t>Android </a:t>
            </a:r>
            <a:r>
              <a:rPr lang="ko-KR" altLang="en-US" dirty="0">
                <a:latin typeface="+mn-ea"/>
              </a:rPr>
              <a:t>용 기본 렌더링 애플리케이션을 작성할 수 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EBC97A7-DCF3-4022-B514-D147B9215B40}"/>
              </a:ext>
            </a:extLst>
          </p:cNvPr>
          <p:cNvGrpSpPr/>
          <p:nvPr/>
        </p:nvGrpSpPr>
        <p:grpSpPr>
          <a:xfrm>
            <a:off x="462409" y="3690000"/>
            <a:ext cx="5440680" cy="1011443"/>
            <a:chOff x="462409" y="3690000"/>
            <a:chExt cx="5440680" cy="101144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CA329B0-35A7-4820-8F0C-CA84FD13C1B7}"/>
                </a:ext>
              </a:extLst>
            </p:cNvPr>
            <p:cNvGrpSpPr/>
            <p:nvPr/>
          </p:nvGrpSpPr>
          <p:grpSpPr>
            <a:xfrm>
              <a:off x="793612" y="3690000"/>
              <a:ext cx="5109477" cy="1011443"/>
              <a:chOff x="1552075" y="3804260"/>
              <a:chExt cx="4984277" cy="1011443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354B7F-3529-4B40-924D-0C0D976067AF}"/>
                  </a:ext>
                </a:extLst>
              </p:cNvPr>
              <p:cNvSpPr txBox="1"/>
              <p:nvPr/>
            </p:nvSpPr>
            <p:spPr>
              <a:xfrm>
                <a:off x="1552075" y="3932320"/>
                <a:ext cx="4984277" cy="883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+mn-ea"/>
                  </a:rPr>
                  <a:t>Vue</a:t>
                </a:r>
                <a:r>
                  <a:rPr lang="ko-KR" altLang="en-US" dirty="0">
                    <a:latin typeface="+mn-ea"/>
                  </a:rPr>
                  <a:t>의 가상 </a:t>
                </a:r>
                <a:r>
                  <a:rPr lang="en-US" altLang="ko-KR" dirty="0">
                    <a:latin typeface="+mn-ea"/>
                  </a:rPr>
                  <a:t>DOM </a:t>
                </a:r>
                <a:r>
                  <a:rPr lang="ko-KR" altLang="en-US" dirty="0">
                    <a:latin typeface="+mn-ea"/>
                  </a:rPr>
                  <a:t>구현은 훨씬 가벼우므로 </a:t>
                </a:r>
                <a:r>
                  <a:rPr lang="en-US" altLang="ko-KR" dirty="0">
                    <a:latin typeface="+mn-ea"/>
                  </a:rPr>
                  <a:t>React</a:t>
                </a:r>
                <a:r>
                  <a:rPr lang="ko-KR" altLang="en-US" dirty="0">
                    <a:latin typeface="+mn-ea"/>
                  </a:rPr>
                  <a:t>보다 더 적은 오버헤드가 발생한다</a:t>
                </a:r>
                <a:r>
                  <a:rPr lang="en-US" altLang="ko-KR" dirty="0">
                    <a:latin typeface="+mn-ea"/>
                  </a:rPr>
                  <a:t>.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6E81AC-9C21-43EB-B13A-000261E18DD9}"/>
                  </a:ext>
                </a:extLst>
              </p:cNvPr>
              <p:cNvSpPr txBox="1"/>
              <p:nvPr/>
            </p:nvSpPr>
            <p:spPr>
              <a:xfrm>
                <a:off x="1552075" y="3804260"/>
                <a:ext cx="2263140" cy="342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>
                  <a:lnSpc>
                    <a:spcPct val="150000"/>
                  </a:lnSpc>
                </a:pPr>
                <a:r>
                  <a:rPr lang="en-US" sz="1200" dirty="0">
                    <a:solidFill>
                      <a:srgbClr val="42B783"/>
                    </a:solidFill>
                    <a:latin typeface="+mn-ea"/>
                  </a:rPr>
                  <a:t>Snabbdom</a:t>
                </a:r>
                <a:r>
                  <a:rPr lang="ko-KR" altLang="en-US" sz="1200" dirty="0">
                    <a:solidFill>
                      <a:srgbClr val="42B783"/>
                    </a:solidFill>
                    <a:latin typeface="+mn-ea"/>
                  </a:rPr>
                  <a:t>의 포크</a:t>
                </a:r>
                <a:endParaRPr lang="en-US" sz="1200" dirty="0">
                  <a:solidFill>
                    <a:srgbClr val="42B783"/>
                  </a:solidFill>
                  <a:latin typeface="+mn-ea"/>
                </a:endParaRPr>
              </a:p>
            </p:txBody>
          </p:sp>
        </p:grp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81DD5A92-8D15-4D62-8923-EF876DFB7D02}"/>
                </a:ext>
              </a:extLst>
            </p:cNvPr>
            <p:cNvSpPr/>
            <p:nvPr/>
          </p:nvSpPr>
          <p:spPr>
            <a:xfrm>
              <a:off x="462409" y="4048201"/>
              <a:ext cx="91440" cy="91440"/>
            </a:xfrm>
            <a:prstGeom prst="diamond">
              <a:avLst/>
            </a:prstGeom>
            <a:solidFill>
              <a:srgbClr val="364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5BCD631-D4BD-4042-9058-4DC54381BA9A}"/>
              </a:ext>
            </a:extLst>
          </p:cNvPr>
          <p:cNvGrpSpPr/>
          <p:nvPr/>
        </p:nvGrpSpPr>
        <p:grpSpPr>
          <a:xfrm>
            <a:off x="462409" y="4997255"/>
            <a:ext cx="5257092" cy="883383"/>
            <a:chOff x="462409" y="4638172"/>
            <a:chExt cx="5257092" cy="88338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0A001E5-1509-49EE-8DD5-DAA538513F49}"/>
                </a:ext>
              </a:extLst>
            </p:cNvPr>
            <p:cNvSpPr txBox="1"/>
            <p:nvPr/>
          </p:nvSpPr>
          <p:spPr>
            <a:xfrm>
              <a:off x="793612" y="4638172"/>
              <a:ext cx="4925889" cy="883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+mn-ea"/>
                </a:rPr>
                <a:t>Vue</a:t>
              </a:r>
              <a:r>
                <a:rPr lang="ko-KR" altLang="en-US" dirty="0">
                  <a:latin typeface="+mn-ea"/>
                </a:rPr>
                <a:t>로 </a:t>
              </a:r>
              <a:r>
                <a:rPr lang="en-US" altLang="ko-KR" dirty="0">
                  <a:latin typeface="+mn-ea"/>
                </a:rPr>
                <a:t>iOS </a:t>
              </a:r>
              <a:r>
                <a:rPr lang="ko-KR" altLang="en-US" dirty="0">
                  <a:latin typeface="+mn-ea"/>
                </a:rPr>
                <a:t>및 </a:t>
              </a:r>
              <a:r>
                <a:rPr lang="en-US" altLang="ko-KR" dirty="0">
                  <a:latin typeface="+mn-ea"/>
                </a:rPr>
                <a:t>Android</a:t>
              </a:r>
              <a:r>
                <a:rPr lang="ko-KR" altLang="en-US" dirty="0">
                  <a:latin typeface="+mn-ea"/>
                </a:rPr>
                <a:t>에서 렌더링 할 수 있는 플랫폼 </a:t>
              </a:r>
              <a:r>
                <a:rPr lang="en-US" altLang="ko-KR" dirty="0">
                  <a:latin typeface="+mn-ea"/>
                </a:rPr>
                <a:t>UI</a:t>
              </a:r>
              <a:r>
                <a:rPr lang="ko-KR" altLang="en-US" dirty="0">
                  <a:latin typeface="+mn-ea"/>
                </a:rPr>
                <a:t>인 </a:t>
              </a:r>
              <a:r>
                <a:rPr lang="en-US" altLang="ko-KR" dirty="0">
                  <a:latin typeface="+mn-ea"/>
                </a:rPr>
                <a:t>Weex</a:t>
              </a:r>
              <a:r>
                <a:rPr lang="ko-KR" altLang="en-US" dirty="0">
                  <a:latin typeface="+mn-ea"/>
                </a:rPr>
                <a:t>가 개발 중이다</a:t>
              </a:r>
              <a:r>
                <a:rPr lang="en-US" altLang="ko-KR" dirty="0">
                  <a:latin typeface="+mn-ea"/>
                </a:rPr>
                <a:t>.</a:t>
              </a:r>
            </a:p>
          </p:txBody>
        </p:sp>
        <p:sp>
          <p:nvSpPr>
            <p:cNvPr id="32" name="Diamond 31">
              <a:extLst>
                <a:ext uri="{FF2B5EF4-FFF2-40B4-BE49-F238E27FC236}">
                  <a16:creationId xmlns:a16="http://schemas.microsoft.com/office/drawing/2014/main" id="{BB0D7B11-156C-4A51-861F-4B392378CF49}"/>
                </a:ext>
              </a:extLst>
            </p:cNvPr>
            <p:cNvSpPr/>
            <p:nvPr/>
          </p:nvSpPr>
          <p:spPr>
            <a:xfrm>
              <a:off x="462409" y="4874064"/>
              <a:ext cx="91440" cy="91440"/>
            </a:xfrm>
            <a:prstGeom prst="diamond">
              <a:avLst/>
            </a:prstGeom>
            <a:solidFill>
              <a:srgbClr val="364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9608D9E-ACA3-43F4-8305-C482279B5B40}"/>
              </a:ext>
            </a:extLst>
          </p:cNvPr>
          <p:cNvGrpSpPr/>
          <p:nvPr/>
        </p:nvGrpSpPr>
        <p:grpSpPr>
          <a:xfrm>
            <a:off x="462409" y="4608165"/>
            <a:ext cx="3788307" cy="467885"/>
            <a:chOff x="462409" y="5486692"/>
            <a:chExt cx="3788307" cy="46788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B2D7F25-2CD8-489F-91E1-1E7C00D7AD56}"/>
                </a:ext>
              </a:extLst>
            </p:cNvPr>
            <p:cNvSpPr txBox="1"/>
            <p:nvPr/>
          </p:nvSpPr>
          <p:spPr>
            <a:xfrm>
              <a:off x="793612" y="5486692"/>
              <a:ext cx="3457104" cy="46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latin typeface="+mn-ea"/>
                </a:rPr>
                <a:t>Vue</a:t>
              </a:r>
              <a:r>
                <a:rPr lang="ko-KR" altLang="en-US" dirty="0">
                  <a:latin typeface="+mn-ea"/>
                </a:rPr>
                <a:t>에서는 </a:t>
              </a:r>
              <a:r>
                <a:rPr lang="en-US" altLang="ko-KR" dirty="0">
                  <a:latin typeface="+mn-ea"/>
                </a:rPr>
                <a:t>HTML </a:t>
              </a:r>
              <a:r>
                <a:rPr lang="ko-KR" altLang="en-US" dirty="0">
                  <a:latin typeface="+mn-ea"/>
                </a:rPr>
                <a:t>템플릿 사용</a:t>
              </a:r>
              <a:endParaRPr lang="en-US" altLang="ko-KR" dirty="0">
                <a:latin typeface="+mn-ea"/>
              </a:endParaRPr>
            </a:p>
          </p:txBody>
        </p: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id="{AB1C95F8-F4EC-42D4-9B92-A7798603FF80}"/>
                </a:ext>
              </a:extLst>
            </p:cNvPr>
            <p:cNvSpPr/>
            <p:nvPr/>
          </p:nvSpPr>
          <p:spPr>
            <a:xfrm>
              <a:off x="462409" y="5734949"/>
              <a:ext cx="91440" cy="91440"/>
            </a:xfrm>
            <a:prstGeom prst="diamond">
              <a:avLst/>
            </a:prstGeom>
            <a:solidFill>
              <a:srgbClr val="364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Diamond 34">
            <a:extLst>
              <a:ext uri="{FF2B5EF4-FFF2-40B4-BE49-F238E27FC236}">
                <a16:creationId xmlns:a16="http://schemas.microsoft.com/office/drawing/2014/main" id="{AA2A34F1-F88E-4E67-92E2-5CE898AEB1DC}"/>
              </a:ext>
            </a:extLst>
          </p:cNvPr>
          <p:cNvSpPr/>
          <p:nvPr/>
        </p:nvSpPr>
        <p:spPr>
          <a:xfrm>
            <a:off x="6764149" y="4065394"/>
            <a:ext cx="91440" cy="91440"/>
          </a:xfrm>
          <a:prstGeom prst="diamond">
            <a:avLst/>
          </a:prstGeom>
          <a:solidFill>
            <a:srgbClr val="3648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5D3EA736-21FF-446A-A7D8-C44A9871015C}"/>
              </a:ext>
            </a:extLst>
          </p:cNvPr>
          <p:cNvSpPr/>
          <p:nvPr/>
        </p:nvSpPr>
        <p:spPr>
          <a:xfrm>
            <a:off x="6764149" y="4544136"/>
            <a:ext cx="91440" cy="91440"/>
          </a:xfrm>
          <a:prstGeom prst="diamond">
            <a:avLst/>
          </a:prstGeom>
          <a:solidFill>
            <a:srgbClr val="3648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12096D1-D68D-4B18-926E-2A3857FCD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300" y="2062885"/>
            <a:ext cx="1566808" cy="179847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3EFD938-8566-42DA-BEAC-B8F36CC1F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220" y="1980706"/>
            <a:ext cx="1524132" cy="1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15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Hexagon 15">
            <a:extLst>
              <a:ext uri="{FF2B5EF4-FFF2-40B4-BE49-F238E27FC236}">
                <a16:creationId xmlns:a16="http://schemas.microsoft.com/office/drawing/2014/main" id="{7775F6A4-7C4E-4A44-930F-88031727B8FD}"/>
              </a:ext>
            </a:extLst>
          </p:cNvPr>
          <p:cNvSpPr/>
          <p:nvPr/>
        </p:nvSpPr>
        <p:spPr>
          <a:xfrm>
            <a:off x="3614198" y="1694902"/>
            <a:ext cx="4963603" cy="926743"/>
          </a:xfrm>
          <a:prstGeom prst="hexagon">
            <a:avLst>
              <a:gd name="adj" fmla="val 42474"/>
              <a:gd name="vf" fmla="val 115470"/>
            </a:avLst>
          </a:prstGeom>
          <a:solidFill>
            <a:srgbClr val="3648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BBCE26-C5B0-4D3A-80F3-47DA484A08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3. Vue.js </a:t>
            </a:r>
            <a:r>
              <a:rPr lang="ko-KR" altLang="en-US" dirty="0"/>
              <a:t>사용하기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B344E-A039-4D5C-9713-A5C69472D20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ko-KR" altLang="en-US" dirty="0"/>
              <a:t>개발 환경 설정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DD98C88-313F-4E2A-8F1C-FDF46726E992}"/>
              </a:ext>
            </a:extLst>
          </p:cNvPr>
          <p:cNvCxnSpPr>
            <a:cxnSpLocks/>
          </p:cNvCxnSpPr>
          <p:nvPr/>
        </p:nvCxnSpPr>
        <p:spPr>
          <a:xfrm>
            <a:off x="3815787" y="3055716"/>
            <a:ext cx="0" cy="3176068"/>
          </a:xfrm>
          <a:prstGeom prst="line">
            <a:avLst/>
          </a:prstGeom>
          <a:ln w="38100">
            <a:solidFill>
              <a:srgbClr val="42B783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A1AD3A-DE9C-4B8A-9158-34075EBEAC1F}"/>
              </a:ext>
            </a:extLst>
          </p:cNvPr>
          <p:cNvCxnSpPr>
            <a:cxnSpLocks/>
          </p:cNvCxnSpPr>
          <p:nvPr/>
        </p:nvCxnSpPr>
        <p:spPr>
          <a:xfrm>
            <a:off x="8341487" y="3055716"/>
            <a:ext cx="0" cy="3176068"/>
          </a:xfrm>
          <a:prstGeom prst="line">
            <a:avLst/>
          </a:prstGeom>
          <a:ln w="38100">
            <a:solidFill>
              <a:srgbClr val="42B783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1B63B3D-33A7-46D3-AF3F-0BBAF137CB1F}"/>
              </a:ext>
            </a:extLst>
          </p:cNvPr>
          <p:cNvSpPr txBox="1"/>
          <p:nvPr/>
        </p:nvSpPr>
        <p:spPr>
          <a:xfrm>
            <a:off x="4599006" y="1893920"/>
            <a:ext cx="2993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+mj-ea"/>
                <a:ea typeface="+mj-ea"/>
              </a:rPr>
              <a:t>Vue </a:t>
            </a:r>
            <a:r>
              <a:rPr lang="ko-KR" altLang="en-US" sz="2800" dirty="0">
                <a:solidFill>
                  <a:srgbClr val="FFFFFF"/>
                </a:solidFill>
                <a:latin typeface="+mj-ea"/>
                <a:ea typeface="+mj-ea"/>
              </a:rPr>
              <a:t>설치하기</a:t>
            </a:r>
            <a:endParaRPr lang="en-US" sz="28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F78B44-C5D8-414B-B8CD-5BAC7274A3EC}"/>
              </a:ext>
            </a:extLst>
          </p:cNvPr>
          <p:cNvSpPr txBox="1"/>
          <p:nvPr/>
        </p:nvSpPr>
        <p:spPr>
          <a:xfrm>
            <a:off x="4599007" y="3167390"/>
            <a:ext cx="299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42B783"/>
                </a:solidFill>
                <a:latin typeface="+mj-ea"/>
                <a:ea typeface="+mj-ea"/>
              </a:rPr>
              <a:t>NPM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D30700-8ECC-4F08-AB68-713EB756D881}"/>
              </a:ext>
            </a:extLst>
          </p:cNvPr>
          <p:cNvSpPr txBox="1"/>
          <p:nvPr/>
        </p:nvSpPr>
        <p:spPr>
          <a:xfrm>
            <a:off x="430192" y="3167390"/>
            <a:ext cx="299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42B783"/>
                </a:solidFill>
                <a:latin typeface="+mj-ea"/>
                <a:ea typeface="+mj-ea"/>
              </a:rPr>
              <a:t>CDN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00C152-59BB-48A7-83A8-770391586854}"/>
              </a:ext>
            </a:extLst>
          </p:cNvPr>
          <p:cNvSpPr txBox="1"/>
          <p:nvPr/>
        </p:nvSpPr>
        <p:spPr>
          <a:xfrm>
            <a:off x="8767823" y="3167390"/>
            <a:ext cx="299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42B783"/>
                </a:solidFill>
                <a:latin typeface="+mj-ea"/>
                <a:ea typeface="+mj-ea"/>
              </a:rPr>
              <a:t>CLI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0B2026-DCF4-4B6C-BFE4-C7095F2A2D76}"/>
              </a:ext>
            </a:extLst>
          </p:cNvPr>
          <p:cNvSpPr txBox="1"/>
          <p:nvPr/>
        </p:nvSpPr>
        <p:spPr>
          <a:xfrm>
            <a:off x="400780" y="3923454"/>
            <a:ext cx="305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36485E"/>
                </a:solidFill>
                <a:latin typeface="+mn-ea"/>
              </a:rPr>
              <a:t>스크립트 태그를 사용해 설치하는 방법</a:t>
            </a:r>
            <a:r>
              <a:rPr lang="en-US" altLang="ko-KR" dirty="0">
                <a:solidFill>
                  <a:srgbClr val="36485E"/>
                </a:solidFill>
                <a:latin typeface="+mn-ea"/>
              </a:rPr>
              <a:t>. Vue </a:t>
            </a:r>
            <a:r>
              <a:rPr lang="ko-KR" altLang="en-US" dirty="0">
                <a:solidFill>
                  <a:srgbClr val="36485E"/>
                </a:solidFill>
                <a:latin typeface="+mn-ea"/>
              </a:rPr>
              <a:t>단일 파일 컴포넌트를 사용하기 위해서는 </a:t>
            </a:r>
            <a:r>
              <a:rPr lang="en-US" altLang="ko-KR" dirty="0">
                <a:solidFill>
                  <a:srgbClr val="36485E"/>
                </a:solidFill>
                <a:latin typeface="+mn-ea"/>
              </a:rPr>
              <a:t>.vue </a:t>
            </a:r>
            <a:r>
              <a:rPr lang="ko-KR" altLang="en-US" dirty="0">
                <a:solidFill>
                  <a:srgbClr val="36485E"/>
                </a:solidFill>
                <a:latin typeface="+mn-ea"/>
              </a:rPr>
              <a:t>파일을 컴파일하고 번들링하는 작업이 필요하다</a:t>
            </a:r>
            <a:r>
              <a:rPr lang="en-US" altLang="ko-KR" dirty="0">
                <a:solidFill>
                  <a:srgbClr val="36485E"/>
                </a:solidFill>
                <a:latin typeface="+mn-ea"/>
              </a:rPr>
              <a:t>.</a:t>
            </a:r>
            <a:endParaRPr lang="en-US" dirty="0">
              <a:solidFill>
                <a:srgbClr val="36485E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AFA121-A3B0-438B-AD9E-B276B47D8DEA}"/>
              </a:ext>
            </a:extLst>
          </p:cNvPr>
          <p:cNvSpPr txBox="1"/>
          <p:nvPr/>
        </p:nvSpPr>
        <p:spPr>
          <a:xfrm>
            <a:off x="4386808" y="3923454"/>
            <a:ext cx="3528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6485E"/>
                </a:solidFill>
                <a:latin typeface="+mn-ea"/>
              </a:rPr>
              <a:t>Webpack, browserify </a:t>
            </a:r>
            <a:r>
              <a:rPr lang="ko-KR" altLang="en-US" dirty="0">
                <a:solidFill>
                  <a:srgbClr val="36485E"/>
                </a:solidFill>
                <a:latin typeface="+mn-ea"/>
              </a:rPr>
              <a:t>등의 번들러와 함께 사용이 가능하다</a:t>
            </a:r>
            <a:r>
              <a:rPr lang="en-US" altLang="ko-KR" dirty="0">
                <a:solidFill>
                  <a:srgbClr val="36485E"/>
                </a:solidFill>
                <a:latin typeface="+mn-ea"/>
              </a:rPr>
              <a:t>. Vue</a:t>
            </a:r>
            <a:r>
              <a:rPr lang="ko-KR" altLang="en-US" dirty="0">
                <a:solidFill>
                  <a:srgbClr val="36485E"/>
                </a:solidFill>
                <a:latin typeface="+mn-ea"/>
              </a:rPr>
              <a:t>를 사용해 대규모 어플리케이션을 구축할 때 권장된다</a:t>
            </a:r>
            <a:r>
              <a:rPr lang="en-US" altLang="ko-KR" dirty="0">
                <a:solidFill>
                  <a:srgbClr val="36485E"/>
                </a:solidFill>
                <a:latin typeface="+mn-ea"/>
              </a:rPr>
              <a:t>.</a:t>
            </a:r>
            <a:endParaRPr lang="en-US" dirty="0">
              <a:solidFill>
                <a:srgbClr val="36485E"/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765883-0A4B-405C-879B-6B5C24DC7FCA}"/>
              </a:ext>
            </a:extLst>
          </p:cNvPr>
          <p:cNvSpPr txBox="1"/>
          <p:nvPr/>
        </p:nvSpPr>
        <p:spPr>
          <a:xfrm>
            <a:off x="8738411" y="3923454"/>
            <a:ext cx="305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6485E"/>
                </a:solidFill>
                <a:latin typeface="+mn-ea"/>
              </a:rPr>
              <a:t>CLI </a:t>
            </a:r>
            <a:r>
              <a:rPr lang="en-US" sz="1400" dirty="0">
                <a:solidFill>
                  <a:srgbClr val="42B783"/>
                </a:solidFill>
                <a:latin typeface="+mn-ea"/>
              </a:rPr>
              <a:t>Command Line Interface </a:t>
            </a:r>
            <a:r>
              <a:rPr lang="ko-KR" altLang="en-US" dirty="0">
                <a:solidFill>
                  <a:srgbClr val="36485E"/>
                </a:solidFill>
                <a:latin typeface="+mn-ea"/>
              </a:rPr>
              <a:t>를 이용해 설치하는 방법</a:t>
            </a:r>
            <a:r>
              <a:rPr lang="en-US" altLang="ko-KR" dirty="0">
                <a:solidFill>
                  <a:srgbClr val="36485E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36485E"/>
                </a:solidFill>
                <a:latin typeface="+mn-ea"/>
              </a:rPr>
              <a:t>빠르게 </a:t>
            </a:r>
            <a:r>
              <a:rPr lang="en-US" altLang="ko-KR" dirty="0">
                <a:solidFill>
                  <a:srgbClr val="36485E"/>
                </a:solidFill>
                <a:latin typeface="+mn-ea"/>
              </a:rPr>
              <a:t>vue </a:t>
            </a:r>
            <a:r>
              <a:rPr lang="ko-KR" altLang="en-US" dirty="0">
                <a:solidFill>
                  <a:srgbClr val="36485E"/>
                </a:solidFill>
                <a:latin typeface="+mn-ea"/>
              </a:rPr>
              <a:t>프로젝트를 생성할 수 있다</a:t>
            </a:r>
            <a:r>
              <a:rPr lang="en-US" altLang="ko-KR" dirty="0">
                <a:solidFill>
                  <a:srgbClr val="36485E"/>
                </a:solidFill>
                <a:latin typeface="+mn-ea"/>
              </a:rPr>
              <a:t>.</a:t>
            </a:r>
            <a:endParaRPr lang="en-US" dirty="0">
              <a:solidFill>
                <a:srgbClr val="36485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8337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BBCE26-C5B0-4D3A-80F3-47DA484A08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3. Vue.js </a:t>
            </a:r>
            <a:r>
              <a:rPr lang="ko-KR" altLang="en-US" dirty="0"/>
              <a:t>사용하기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B344E-A039-4D5C-9713-A5C69472D20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Vue </a:t>
            </a:r>
            <a:r>
              <a:rPr lang="ko-KR" altLang="en-US" dirty="0"/>
              <a:t>인스턴스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63B3D-33A7-46D3-AF3F-0BBAF137CB1F}"/>
              </a:ext>
            </a:extLst>
          </p:cNvPr>
          <p:cNvSpPr txBox="1"/>
          <p:nvPr/>
        </p:nvSpPr>
        <p:spPr>
          <a:xfrm>
            <a:off x="5543644" y="2873949"/>
            <a:ext cx="2993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36485E"/>
                </a:solidFill>
                <a:latin typeface="+mj-ea"/>
                <a:ea typeface="+mj-ea"/>
              </a:rPr>
              <a:t>인스턴스</a:t>
            </a:r>
            <a:endParaRPr lang="en-US" sz="2800" dirty="0">
              <a:solidFill>
                <a:srgbClr val="36485E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F78B44-C5D8-414B-B8CD-5BAC7274A3EC}"/>
              </a:ext>
            </a:extLst>
          </p:cNvPr>
          <p:cNvSpPr txBox="1"/>
          <p:nvPr/>
        </p:nvSpPr>
        <p:spPr>
          <a:xfrm>
            <a:off x="6929377" y="2935504"/>
            <a:ext cx="2993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2B783"/>
                </a:solidFill>
                <a:latin typeface="+mj-ea"/>
                <a:ea typeface="+mj-ea"/>
              </a:rPr>
              <a:t>Vue</a:t>
            </a:r>
            <a:r>
              <a:rPr lang="ko-KR" altLang="en-US" sz="2000" dirty="0">
                <a:solidFill>
                  <a:srgbClr val="42B783"/>
                </a:solidFill>
                <a:latin typeface="+mj-ea"/>
                <a:ea typeface="+mj-ea"/>
              </a:rPr>
              <a:t>의 화면 개발 단위</a:t>
            </a:r>
            <a:endParaRPr lang="en-US" sz="2000" dirty="0">
              <a:solidFill>
                <a:srgbClr val="42B783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AFA121-A3B0-438B-AD9E-B276B47D8DEA}"/>
              </a:ext>
            </a:extLst>
          </p:cNvPr>
          <p:cNvSpPr txBox="1"/>
          <p:nvPr/>
        </p:nvSpPr>
        <p:spPr>
          <a:xfrm>
            <a:off x="5636873" y="3647210"/>
            <a:ext cx="5578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36485E"/>
                </a:solidFill>
                <a:latin typeface="+mn-ea"/>
              </a:rPr>
              <a:t>인스턴스를 생성하기 위해 </a:t>
            </a:r>
            <a:r>
              <a:rPr lang="en-US" altLang="ko-KR" dirty="0">
                <a:solidFill>
                  <a:srgbClr val="36485E"/>
                </a:solidFill>
                <a:latin typeface="+mn-ea"/>
              </a:rPr>
              <a:t>new Vue</a:t>
            </a:r>
            <a:r>
              <a:rPr lang="ko-KR" altLang="en-US" dirty="0">
                <a:solidFill>
                  <a:srgbClr val="36485E"/>
                </a:solidFill>
                <a:latin typeface="+mn-ea"/>
              </a:rPr>
              <a:t>라는 생성자를 호출한다</a:t>
            </a:r>
            <a:r>
              <a:rPr lang="en-US" altLang="ko-KR" dirty="0">
                <a:solidFill>
                  <a:srgbClr val="36485E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36485E"/>
                </a:solidFill>
                <a:latin typeface="+mn-ea"/>
              </a:rPr>
              <a:t>인스턴스의 유효범위는 </a:t>
            </a:r>
            <a:r>
              <a:rPr lang="en-US" altLang="ko-KR" dirty="0">
                <a:solidFill>
                  <a:srgbClr val="36485E"/>
                </a:solidFill>
                <a:latin typeface="+mn-ea"/>
              </a:rPr>
              <a:t>el </a:t>
            </a:r>
            <a:r>
              <a:rPr lang="ko-KR" altLang="en-US" dirty="0">
                <a:solidFill>
                  <a:srgbClr val="36485E"/>
                </a:solidFill>
                <a:latin typeface="+mn-ea"/>
              </a:rPr>
              <a:t>속성에 의해 정해진다</a:t>
            </a:r>
            <a:r>
              <a:rPr lang="en-US" altLang="ko-KR" dirty="0">
                <a:solidFill>
                  <a:srgbClr val="36485E"/>
                </a:solidFill>
                <a:latin typeface="+mn-ea"/>
              </a:rPr>
              <a:t>.</a:t>
            </a:r>
            <a:endParaRPr lang="en-US" dirty="0">
              <a:solidFill>
                <a:srgbClr val="36485E"/>
              </a:solidFill>
              <a:latin typeface="+mn-ea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E4BA52-4A88-4BC5-B845-FDB695CE9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75" y="1748312"/>
            <a:ext cx="4736112" cy="444798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61CDDBF-A1AB-4631-A822-22FBDDD2613A}"/>
              </a:ext>
            </a:extLst>
          </p:cNvPr>
          <p:cNvSpPr/>
          <p:nvPr/>
        </p:nvSpPr>
        <p:spPr>
          <a:xfrm>
            <a:off x="2060294" y="1916931"/>
            <a:ext cx="1412111" cy="5972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CB69BE-B0A6-458A-876F-F48A798558DD}"/>
              </a:ext>
            </a:extLst>
          </p:cNvPr>
          <p:cNvSpPr txBox="1"/>
          <p:nvPr/>
        </p:nvSpPr>
        <p:spPr>
          <a:xfrm>
            <a:off x="5613723" y="2674429"/>
            <a:ext cx="1285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100" dirty="0">
                <a:solidFill>
                  <a:srgbClr val="36485E"/>
                </a:solidFill>
                <a:latin typeface="+mj-ea"/>
                <a:ea typeface="+mj-ea"/>
              </a:rPr>
              <a:t>INSTANCE</a:t>
            </a:r>
          </a:p>
        </p:txBody>
      </p:sp>
    </p:spTree>
    <p:extLst>
      <p:ext uri="{BB962C8B-B14F-4D97-AF65-F5344CB8AC3E}">
        <p14:creationId xmlns:p14="http://schemas.microsoft.com/office/powerpoint/2010/main" val="228667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1DA1C1-9237-4B3D-B75C-3CA57469949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3. Vue.js </a:t>
            </a:r>
            <a:r>
              <a:rPr lang="ko-KR" altLang="en-US" dirty="0"/>
              <a:t>사용하기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87CB-6C41-4D21-9298-EFA497020E5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ko-KR" altLang="en-US" dirty="0"/>
              <a:t>인스턴스 라이프사이클</a:t>
            </a:r>
            <a:endParaRPr lang="en-US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816AB33C-ACD4-4BDC-89ED-917D8F4D355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18251968"/>
                  </p:ext>
                </p:extLst>
              </p:nvPr>
            </p:nvGraphicFramePr>
            <p:xfrm>
              <a:off x="7964755" y="3255868"/>
              <a:ext cx="2765556" cy="1555625"/>
            </p:xfrm>
            <a:graphic>
              <a:graphicData uri="http://schemas.microsoft.com/office/powerpoint/2016/slidezoom">
                <pslz:sldZm>
                  <pslz:sldZmObj sldId="272" cId="2165178761">
                    <pslz:zmPr id="{49ABDA49-9059-4E61-AB4A-4234EBCA904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65556" cy="1555625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16AB33C-ACD4-4BDC-89ED-917D8F4D355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64755" y="3255868"/>
                <a:ext cx="2765556" cy="1555625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6252B384-E8F5-4AB5-9AC1-56F3597E55F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58737272"/>
                  </p:ext>
                </p:extLst>
              </p:nvPr>
            </p:nvGraphicFramePr>
            <p:xfrm>
              <a:off x="7964755" y="4811493"/>
              <a:ext cx="2765556" cy="1555625"/>
            </p:xfrm>
            <a:graphic>
              <a:graphicData uri="http://schemas.microsoft.com/office/powerpoint/2016/slidezoom">
                <pslz:sldZm>
                  <pslz:sldZmObj sldId="273" cId="2063548569">
                    <pslz:zmPr id="{F15E269F-2A5C-4EB0-878F-3FE69B997E63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65556" cy="1555625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Slide Zoom 1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6252B384-E8F5-4AB5-9AC1-56F3597E55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64755" y="4811493"/>
                <a:ext cx="2765556" cy="1555625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F034A910-4A69-4E60-86D8-F401B390331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39211021"/>
                  </p:ext>
                </p:extLst>
              </p:nvPr>
            </p:nvGraphicFramePr>
            <p:xfrm>
              <a:off x="7964755" y="1700243"/>
              <a:ext cx="2765556" cy="1555625"/>
            </p:xfrm>
            <a:graphic>
              <a:graphicData uri="http://schemas.microsoft.com/office/powerpoint/2016/slidezoom">
                <pslz:sldZm>
                  <pslz:sldZmObj sldId="278" cId="1864538165">
                    <pslz:zmPr id="{DEE64789-73F6-44CF-8D1B-194EA6D1B62F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65556" cy="1555625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Slide Zoom 16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F034A910-4A69-4E60-86D8-F401B39033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64755" y="1700243"/>
                <a:ext cx="2765556" cy="1555625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41A5223D-9217-4348-9C05-6E7500280670}"/>
              </a:ext>
            </a:extLst>
          </p:cNvPr>
          <p:cNvSpPr txBox="1"/>
          <p:nvPr/>
        </p:nvSpPr>
        <p:spPr>
          <a:xfrm>
            <a:off x="756411" y="1770231"/>
            <a:ext cx="6564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36485E"/>
                </a:solidFill>
                <a:latin typeface="+mj-ea"/>
                <a:ea typeface="+mj-ea"/>
              </a:rPr>
              <a:t>Vue</a:t>
            </a:r>
            <a:r>
              <a:rPr lang="en-US" sz="2800">
                <a:solidFill>
                  <a:srgbClr val="36485E"/>
                </a:solidFill>
                <a:latin typeface="+mj-ea"/>
                <a:ea typeface="+mj-ea"/>
              </a:rPr>
              <a:t>.js</a:t>
            </a:r>
            <a:r>
              <a:rPr lang="ko-KR" altLang="en-US" sz="2800" dirty="0">
                <a:solidFill>
                  <a:srgbClr val="36485E"/>
                </a:solidFill>
                <a:latin typeface="+mj-ea"/>
                <a:ea typeface="+mj-ea"/>
              </a:rPr>
              <a:t> 프로그램의 실행부터 종료까지</a:t>
            </a:r>
            <a:endParaRPr lang="en-US" sz="2800" dirty="0">
              <a:solidFill>
                <a:srgbClr val="36485E"/>
              </a:solidFill>
              <a:latin typeface="+mj-ea"/>
              <a:ea typeface="+mj-ea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D787190-1F75-4C03-B8FB-D3BA7ECCC9CC}"/>
              </a:ext>
            </a:extLst>
          </p:cNvPr>
          <p:cNvSpPr/>
          <p:nvPr/>
        </p:nvSpPr>
        <p:spPr>
          <a:xfrm>
            <a:off x="1461689" y="2671205"/>
            <a:ext cx="1463040" cy="822960"/>
          </a:xfrm>
          <a:prstGeom prst="roundRect">
            <a:avLst>
              <a:gd name="adj" fmla="val 33334"/>
            </a:avLst>
          </a:prstGeom>
          <a:solidFill>
            <a:srgbClr val="42B783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n-ea"/>
              </a:rPr>
              <a:t>created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EC404E2-AF03-4E7B-9F45-952A8C7C335C}"/>
              </a:ext>
            </a:extLst>
          </p:cNvPr>
          <p:cNvSpPr/>
          <p:nvPr/>
        </p:nvSpPr>
        <p:spPr>
          <a:xfrm>
            <a:off x="1482518" y="3586512"/>
            <a:ext cx="1463040" cy="822960"/>
          </a:xfrm>
          <a:prstGeom prst="roundRect">
            <a:avLst>
              <a:gd name="adj" fmla="val 33334"/>
            </a:avLst>
          </a:prstGeom>
          <a:solidFill>
            <a:srgbClr val="42B783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n-ea"/>
              </a:rPr>
              <a:t>mounted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9264709-EAC2-4ECC-9AAE-BBEC7BD7478B}"/>
              </a:ext>
            </a:extLst>
          </p:cNvPr>
          <p:cNvSpPr/>
          <p:nvPr/>
        </p:nvSpPr>
        <p:spPr>
          <a:xfrm>
            <a:off x="1482518" y="4503293"/>
            <a:ext cx="1463040" cy="822960"/>
          </a:xfrm>
          <a:prstGeom prst="roundRect">
            <a:avLst>
              <a:gd name="adj" fmla="val 33334"/>
            </a:avLst>
          </a:prstGeom>
          <a:solidFill>
            <a:srgbClr val="42B783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n-ea"/>
              </a:rPr>
              <a:t>updated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0FC1C6E-3812-4C88-AA8D-7C1AADFA69A7}"/>
              </a:ext>
            </a:extLst>
          </p:cNvPr>
          <p:cNvSpPr/>
          <p:nvPr/>
        </p:nvSpPr>
        <p:spPr>
          <a:xfrm>
            <a:off x="1482518" y="5411428"/>
            <a:ext cx="1463040" cy="822960"/>
          </a:xfrm>
          <a:prstGeom prst="roundRect">
            <a:avLst>
              <a:gd name="adj" fmla="val 33334"/>
            </a:avLst>
          </a:prstGeom>
          <a:solidFill>
            <a:srgbClr val="42B783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n-ea"/>
              </a:rPr>
              <a:t>destroyed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AB577E-53DC-4D72-8E87-3E72D7C2D82B}"/>
              </a:ext>
            </a:extLst>
          </p:cNvPr>
          <p:cNvSpPr txBox="1"/>
          <p:nvPr/>
        </p:nvSpPr>
        <p:spPr>
          <a:xfrm>
            <a:off x="2945558" y="2885233"/>
            <a:ext cx="2993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42B783"/>
                </a:solidFill>
                <a:latin typeface="+mj-ea"/>
                <a:ea typeface="+mj-ea"/>
              </a:rPr>
              <a:t>인스턴스 생성</a:t>
            </a:r>
            <a:endParaRPr lang="en-US" sz="2000" dirty="0">
              <a:solidFill>
                <a:srgbClr val="42B783"/>
              </a:solidFill>
              <a:latin typeface="+mj-ea"/>
              <a:ea typeface="+mj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CFBE32-55F7-4918-89EC-22A1678BDA73}"/>
              </a:ext>
            </a:extLst>
          </p:cNvPr>
          <p:cNvSpPr txBox="1"/>
          <p:nvPr/>
        </p:nvSpPr>
        <p:spPr>
          <a:xfrm>
            <a:off x="2945558" y="3816479"/>
            <a:ext cx="2993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42B783"/>
                </a:solidFill>
                <a:latin typeface="+mj-ea"/>
                <a:ea typeface="+mj-ea"/>
              </a:rPr>
              <a:t>인스턴스를 화면에 부착</a:t>
            </a:r>
            <a:endParaRPr lang="en-US" sz="2000" dirty="0">
              <a:solidFill>
                <a:srgbClr val="42B783"/>
              </a:solidFill>
              <a:latin typeface="+mj-ea"/>
              <a:ea typeface="+mj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192B2C1-4EE3-45B5-8E87-EB1463F9562E}"/>
              </a:ext>
            </a:extLst>
          </p:cNvPr>
          <p:cNvSpPr txBox="1"/>
          <p:nvPr/>
        </p:nvSpPr>
        <p:spPr>
          <a:xfrm>
            <a:off x="2945558" y="4713244"/>
            <a:ext cx="2993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42B783"/>
                </a:solidFill>
                <a:latin typeface="+mj-ea"/>
                <a:ea typeface="+mj-ea"/>
              </a:rPr>
              <a:t>인스턴스 내용 갱신</a:t>
            </a:r>
            <a:endParaRPr lang="en-US" sz="2000" dirty="0">
              <a:solidFill>
                <a:srgbClr val="42B783"/>
              </a:solidFill>
              <a:latin typeface="+mj-ea"/>
              <a:ea typeface="+mj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CC7E23E-16E9-44D5-A9D8-46F6B24FA1D8}"/>
              </a:ext>
            </a:extLst>
          </p:cNvPr>
          <p:cNvSpPr txBox="1"/>
          <p:nvPr/>
        </p:nvSpPr>
        <p:spPr>
          <a:xfrm>
            <a:off x="2945558" y="5628551"/>
            <a:ext cx="2993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42B783"/>
                </a:solidFill>
                <a:latin typeface="+mj-ea"/>
                <a:ea typeface="+mj-ea"/>
              </a:rPr>
              <a:t>인스턴스 소멸</a:t>
            </a:r>
            <a:endParaRPr lang="en-US" sz="2000" dirty="0">
              <a:solidFill>
                <a:srgbClr val="42B78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49313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C277D92B-DECD-43CA-B533-7F7106410D51}"/>
              </a:ext>
            </a:extLst>
          </p:cNvPr>
          <p:cNvSpPr/>
          <p:nvPr/>
        </p:nvSpPr>
        <p:spPr>
          <a:xfrm>
            <a:off x="0" y="6434330"/>
            <a:ext cx="12192000" cy="423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0B92FD-F2C3-472D-B7C1-B93871988E19}"/>
              </a:ext>
            </a:extLst>
          </p:cNvPr>
          <p:cNvSpPr/>
          <p:nvPr/>
        </p:nvSpPr>
        <p:spPr>
          <a:xfrm>
            <a:off x="9645967" y="2475120"/>
            <a:ext cx="1463040" cy="1463040"/>
          </a:xfrm>
          <a:prstGeom prst="ellipse">
            <a:avLst/>
          </a:prstGeom>
          <a:solidFill>
            <a:srgbClr val="36485E"/>
          </a:solidFill>
          <a:ln w="57150">
            <a:solidFill>
              <a:srgbClr val="42B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인스턴스를 화면에 부착</a:t>
            </a:r>
            <a:endParaRPr lang="en-US" sz="1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6D47EE-A3C7-42FC-8E74-94A24EAC084F}"/>
              </a:ext>
            </a:extLst>
          </p:cNvPr>
          <p:cNvSpPr/>
          <p:nvPr/>
        </p:nvSpPr>
        <p:spPr>
          <a:xfrm>
            <a:off x="1082992" y="2475120"/>
            <a:ext cx="1463040" cy="1463040"/>
          </a:xfrm>
          <a:prstGeom prst="ellipse">
            <a:avLst/>
          </a:prstGeom>
          <a:solidFill>
            <a:srgbClr val="36485E"/>
          </a:solidFill>
          <a:ln w="57150">
            <a:solidFill>
              <a:srgbClr val="42B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인스턴스 생성</a:t>
            </a:r>
            <a:endParaRPr lang="en-US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6BAD4F-6705-4076-8484-24D7C760DA47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2546032" y="3206640"/>
            <a:ext cx="7099935" cy="0"/>
          </a:xfrm>
          <a:prstGeom prst="straightConnector1">
            <a:avLst/>
          </a:prstGeom>
          <a:ln w="76200">
            <a:solidFill>
              <a:srgbClr val="42B7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718FCA8-38D5-4FFB-BC8C-955873DD60E0}"/>
              </a:ext>
            </a:extLst>
          </p:cNvPr>
          <p:cNvSpPr/>
          <p:nvPr/>
        </p:nvSpPr>
        <p:spPr>
          <a:xfrm>
            <a:off x="2905245" y="1782749"/>
            <a:ext cx="1713053" cy="543923"/>
          </a:xfrm>
          <a:prstGeom prst="roundRect">
            <a:avLst>
              <a:gd name="adj" fmla="val 39683"/>
            </a:avLst>
          </a:prstGeom>
          <a:solidFill>
            <a:srgbClr val="42B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n-ea"/>
              </a:rPr>
              <a:t>beforeCreate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C97DE2-3C63-47E8-97F7-2375008CFAC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761772" y="2326672"/>
            <a:ext cx="0" cy="879967"/>
          </a:xfrm>
          <a:prstGeom prst="straightConnector1">
            <a:avLst/>
          </a:prstGeom>
          <a:ln w="34925">
            <a:solidFill>
              <a:srgbClr val="42B78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2906BA8-E6FA-4CE7-B73F-B5D0B1C2F994}"/>
              </a:ext>
            </a:extLst>
          </p:cNvPr>
          <p:cNvSpPr/>
          <p:nvPr/>
        </p:nvSpPr>
        <p:spPr>
          <a:xfrm>
            <a:off x="4768770" y="1782749"/>
            <a:ext cx="1203767" cy="543923"/>
          </a:xfrm>
          <a:prstGeom prst="roundRect">
            <a:avLst>
              <a:gd name="adj" fmla="val 39683"/>
            </a:avLst>
          </a:prstGeom>
          <a:solidFill>
            <a:srgbClr val="42B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n-ea"/>
              </a:rPr>
              <a:t>created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1E48F3-62B8-442D-85E4-672F1504F1CB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5370654" y="2326672"/>
            <a:ext cx="3154" cy="879967"/>
          </a:xfrm>
          <a:prstGeom prst="straightConnector1">
            <a:avLst/>
          </a:prstGeom>
          <a:ln w="34925">
            <a:solidFill>
              <a:srgbClr val="42B78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7289B8-4120-4ACF-8C0E-43AB908F95C2}"/>
              </a:ext>
            </a:extLst>
          </p:cNvPr>
          <p:cNvSpPr/>
          <p:nvPr/>
        </p:nvSpPr>
        <p:spPr>
          <a:xfrm>
            <a:off x="6147130" y="1782749"/>
            <a:ext cx="1713053" cy="543923"/>
          </a:xfrm>
          <a:prstGeom prst="roundRect">
            <a:avLst>
              <a:gd name="adj" fmla="val 39683"/>
            </a:avLst>
          </a:prstGeom>
          <a:solidFill>
            <a:srgbClr val="42B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n-ea"/>
              </a:rPr>
              <a:t>beforeMount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88D8AAA-3B3A-47C6-BBBA-9DA936C69465}"/>
              </a:ext>
            </a:extLst>
          </p:cNvPr>
          <p:cNvCxnSpPr>
            <a:cxnSpLocks/>
          </p:cNvCxnSpPr>
          <p:nvPr/>
        </p:nvCxnSpPr>
        <p:spPr>
          <a:xfrm>
            <a:off x="7405194" y="2326672"/>
            <a:ext cx="1" cy="879968"/>
          </a:xfrm>
          <a:prstGeom prst="straightConnector1">
            <a:avLst/>
          </a:prstGeom>
          <a:ln w="34925">
            <a:solidFill>
              <a:srgbClr val="42B78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4C43103-0759-48CA-81D9-70BA9391A0B1}"/>
              </a:ext>
            </a:extLst>
          </p:cNvPr>
          <p:cNvSpPr/>
          <p:nvPr/>
        </p:nvSpPr>
        <p:spPr>
          <a:xfrm>
            <a:off x="8137008" y="1782749"/>
            <a:ext cx="1203767" cy="543923"/>
          </a:xfrm>
          <a:prstGeom prst="roundRect">
            <a:avLst>
              <a:gd name="adj" fmla="val 39683"/>
            </a:avLst>
          </a:prstGeom>
          <a:solidFill>
            <a:srgbClr val="42B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n-ea"/>
              </a:rPr>
              <a:t>mounted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C5625A6-69BD-404A-A905-89E71F578208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8738892" y="2326672"/>
            <a:ext cx="0" cy="879967"/>
          </a:xfrm>
          <a:prstGeom prst="straightConnector1">
            <a:avLst/>
          </a:prstGeom>
          <a:ln w="34925">
            <a:solidFill>
              <a:srgbClr val="42B78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EBD3001-1C09-4C1C-BB7A-E38036FAD026}"/>
              </a:ext>
            </a:extLst>
          </p:cNvPr>
          <p:cNvSpPr/>
          <p:nvPr/>
        </p:nvSpPr>
        <p:spPr>
          <a:xfrm>
            <a:off x="2721586" y="3559178"/>
            <a:ext cx="1463040" cy="770099"/>
          </a:xfrm>
          <a:prstGeom prst="rect">
            <a:avLst/>
          </a:prstGeom>
          <a:solidFill>
            <a:srgbClr val="36485E"/>
          </a:solidFill>
          <a:ln>
            <a:solidFill>
              <a:srgbClr val="364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ea"/>
              </a:rPr>
              <a:t>라이프사이클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ko-KR" altLang="en-US" sz="1400" dirty="0">
                <a:latin typeface="+mn-ea"/>
              </a:rPr>
              <a:t>초기화</a:t>
            </a:r>
            <a:endParaRPr lang="en-US" sz="1400" dirty="0">
              <a:latin typeface="+mn-ea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E0D92F3-C98C-406C-A898-31EDEDC29569}"/>
              </a:ext>
            </a:extLst>
          </p:cNvPr>
          <p:cNvSpPr/>
          <p:nvPr/>
        </p:nvSpPr>
        <p:spPr>
          <a:xfrm>
            <a:off x="5358304" y="3559178"/>
            <a:ext cx="1463040" cy="770099"/>
          </a:xfrm>
          <a:prstGeom prst="rect">
            <a:avLst/>
          </a:prstGeom>
          <a:solidFill>
            <a:srgbClr val="3648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el, template</a:t>
            </a:r>
          </a:p>
          <a:p>
            <a:pPr algn="ctr"/>
            <a:r>
              <a:rPr lang="ko-KR" altLang="en-US" sz="1400" dirty="0">
                <a:latin typeface="+mn-ea"/>
              </a:rPr>
              <a:t>속성 확인</a:t>
            </a:r>
            <a:endParaRPr lang="en-US" sz="1400" dirty="0">
              <a:latin typeface="+mn-ea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62E511D-2528-4552-9294-5B77C2B40A7A}"/>
              </a:ext>
            </a:extLst>
          </p:cNvPr>
          <p:cNvSpPr/>
          <p:nvPr/>
        </p:nvSpPr>
        <p:spPr>
          <a:xfrm>
            <a:off x="7244535" y="3559178"/>
            <a:ext cx="1463040" cy="770099"/>
          </a:xfrm>
          <a:prstGeom prst="rect">
            <a:avLst/>
          </a:prstGeom>
          <a:solidFill>
            <a:srgbClr val="3648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$el </a:t>
            </a:r>
            <a:r>
              <a:rPr lang="ko-KR" altLang="en-US" sz="1400" dirty="0">
                <a:latin typeface="+mn-ea"/>
              </a:rPr>
              <a:t>생성 후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en-US" altLang="ko-KR" sz="1400" dirty="0">
                <a:latin typeface="+mn-ea"/>
              </a:rPr>
              <a:t>el </a:t>
            </a:r>
            <a:r>
              <a:rPr lang="ko-KR" altLang="en-US" sz="1400" dirty="0">
                <a:latin typeface="+mn-ea"/>
              </a:rPr>
              <a:t>속성 값 대입</a:t>
            </a:r>
            <a:endParaRPr lang="en-US" sz="1400" dirty="0">
              <a:latin typeface="+mn-ea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BFBC25F-F425-4DCB-A81D-21ACA246BB71}"/>
              </a:ext>
            </a:extLst>
          </p:cNvPr>
          <p:cNvCxnSpPr/>
          <p:nvPr/>
        </p:nvCxnSpPr>
        <p:spPr>
          <a:xfrm flipV="1">
            <a:off x="3148314" y="3206639"/>
            <a:ext cx="0" cy="352539"/>
          </a:xfrm>
          <a:prstGeom prst="straightConnector1">
            <a:avLst/>
          </a:prstGeom>
          <a:ln w="34925">
            <a:solidFill>
              <a:srgbClr val="3648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78ACD6F-4745-40D4-B3B9-34FC6D4A10EE}"/>
              </a:ext>
            </a:extLst>
          </p:cNvPr>
          <p:cNvSpPr/>
          <p:nvPr/>
        </p:nvSpPr>
        <p:spPr>
          <a:xfrm>
            <a:off x="4037250" y="4471560"/>
            <a:ext cx="1463040" cy="770099"/>
          </a:xfrm>
          <a:prstGeom prst="rect">
            <a:avLst/>
          </a:prstGeom>
          <a:solidFill>
            <a:srgbClr val="3648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ea"/>
              </a:rPr>
              <a:t>화면에 반응성 주입</a:t>
            </a:r>
            <a:endParaRPr lang="en-US" sz="1400" dirty="0">
              <a:latin typeface="+mn-ea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BD939C2-266F-419B-AC13-5C62E5727912}"/>
              </a:ext>
            </a:extLst>
          </p:cNvPr>
          <p:cNvCxnSpPr>
            <a:cxnSpLocks/>
          </p:cNvCxnSpPr>
          <p:nvPr/>
        </p:nvCxnSpPr>
        <p:spPr>
          <a:xfrm flipV="1">
            <a:off x="4617334" y="3206640"/>
            <a:ext cx="0" cy="1264920"/>
          </a:xfrm>
          <a:prstGeom prst="straightConnector1">
            <a:avLst/>
          </a:prstGeom>
          <a:ln w="34925">
            <a:solidFill>
              <a:srgbClr val="3648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B033C8B-C5D7-4D84-A13B-F0A1A775C3EB}"/>
              </a:ext>
            </a:extLst>
          </p:cNvPr>
          <p:cNvCxnSpPr/>
          <p:nvPr/>
        </p:nvCxnSpPr>
        <p:spPr>
          <a:xfrm flipV="1">
            <a:off x="6123010" y="3206639"/>
            <a:ext cx="0" cy="352539"/>
          </a:xfrm>
          <a:prstGeom prst="straightConnector1">
            <a:avLst/>
          </a:prstGeom>
          <a:ln w="34925">
            <a:solidFill>
              <a:srgbClr val="3648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49218890-3B1B-4BE9-B8BC-7EE0BB8F649D}"/>
              </a:ext>
            </a:extLst>
          </p:cNvPr>
          <p:cNvSpPr/>
          <p:nvPr/>
        </p:nvSpPr>
        <p:spPr>
          <a:xfrm>
            <a:off x="6030417" y="4473328"/>
            <a:ext cx="2095015" cy="770099"/>
          </a:xfrm>
          <a:prstGeom prst="rect">
            <a:avLst/>
          </a:prstGeom>
          <a:solidFill>
            <a:srgbClr val="3648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template </a:t>
            </a:r>
            <a:r>
              <a:rPr lang="ko-KR" altLang="en-US" sz="1400" dirty="0">
                <a:latin typeface="+mn-ea"/>
              </a:rPr>
              <a:t>속성 내용을 </a:t>
            </a:r>
            <a:r>
              <a:rPr lang="en-US" altLang="ko-KR" sz="1400" dirty="0">
                <a:latin typeface="+mn-ea"/>
              </a:rPr>
              <a:t>render()</a:t>
            </a:r>
            <a:r>
              <a:rPr lang="ko-KR" altLang="en-US" sz="1400" dirty="0">
                <a:latin typeface="+mn-ea"/>
              </a:rPr>
              <a:t>로 변환</a:t>
            </a:r>
            <a:endParaRPr lang="en-US" sz="1400" dirty="0">
              <a:latin typeface="+mn-ea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F8274BC-D531-4F96-8733-B3A9C56C1AAF}"/>
              </a:ext>
            </a:extLst>
          </p:cNvPr>
          <p:cNvCxnSpPr>
            <a:cxnSpLocks/>
          </p:cNvCxnSpPr>
          <p:nvPr/>
        </p:nvCxnSpPr>
        <p:spPr>
          <a:xfrm flipV="1">
            <a:off x="6978571" y="3206640"/>
            <a:ext cx="0" cy="1264920"/>
          </a:xfrm>
          <a:prstGeom prst="straightConnector1">
            <a:avLst/>
          </a:prstGeom>
          <a:ln w="34925">
            <a:solidFill>
              <a:srgbClr val="3648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B10848B-3C2F-4A74-80E5-73B8814E9877}"/>
              </a:ext>
            </a:extLst>
          </p:cNvPr>
          <p:cNvCxnSpPr/>
          <p:nvPr/>
        </p:nvCxnSpPr>
        <p:spPr>
          <a:xfrm flipV="1">
            <a:off x="8033931" y="3206639"/>
            <a:ext cx="0" cy="352539"/>
          </a:xfrm>
          <a:prstGeom prst="straightConnector1">
            <a:avLst/>
          </a:prstGeom>
          <a:ln w="34925">
            <a:solidFill>
              <a:srgbClr val="3648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B722BF0-2344-4F72-B56E-16B33A5E1619}"/>
              </a:ext>
            </a:extLst>
          </p:cNvPr>
          <p:cNvSpPr/>
          <p:nvPr/>
        </p:nvSpPr>
        <p:spPr>
          <a:xfrm>
            <a:off x="0" y="0"/>
            <a:ext cx="12192000" cy="591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7DB029-7D08-4548-BC87-ADFBC1FD0E06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10374775" y="3938160"/>
            <a:ext cx="2712" cy="3194160"/>
          </a:xfrm>
          <a:prstGeom prst="straightConnector1">
            <a:avLst/>
          </a:prstGeom>
          <a:ln w="76200">
            <a:solidFill>
              <a:srgbClr val="42B7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538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0DD8B3F3-20FD-46BA-BA38-608F955F7C00}"/>
              </a:ext>
            </a:extLst>
          </p:cNvPr>
          <p:cNvSpPr/>
          <p:nvPr/>
        </p:nvSpPr>
        <p:spPr>
          <a:xfrm>
            <a:off x="0" y="6434330"/>
            <a:ext cx="12192000" cy="423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7C0851-630F-4553-AC56-5A92D8ABC98D}"/>
              </a:ext>
            </a:extLst>
          </p:cNvPr>
          <p:cNvSpPr/>
          <p:nvPr/>
        </p:nvSpPr>
        <p:spPr>
          <a:xfrm>
            <a:off x="0" y="0"/>
            <a:ext cx="12192000" cy="591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F55A5F1-FD08-4EB8-9772-A3C1AC8DA8C1}"/>
              </a:ext>
            </a:extLst>
          </p:cNvPr>
          <p:cNvSpPr/>
          <p:nvPr/>
        </p:nvSpPr>
        <p:spPr>
          <a:xfrm>
            <a:off x="7421900" y="2154928"/>
            <a:ext cx="1713053" cy="543923"/>
          </a:xfrm>
          <a:prstGeom prst="roundRect">
            <a:avLst>
              <a:gd name="adj" fmla="val 39683"/>
            </a:avLst>
          </a:prstGeom>
          <a:solidFill>
            <a:srgbClr val="42B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n-ea"/>
              </a:rPr>
              <a:t>beforeUpdate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FF4E96-2F6B-4D3A-B3F2-C4C1A597DAC4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9134953" y="2426890"/>
            <a:ext cx="1239822" cy="0"/>
          </a:xfrm>
          <a:prstGeom prst="straightConnector1">
            <a:avLst/>
          </a:prstGeom>
          <a:ln w="34925">
            <a:solidFill>
              <a:srgbClr val="42B78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D31714D-5608-4693-84C9-21153FB06DD2}"/>
              </a:ext>
            </a:extLst>
          </p:cNvPr>
          <p:cNvSpPr/>
          <p:nvPr/>
        </p:nvSpPr>
        <p:spPr>
          <a:xfrm>
            <a:off x="7421900" y="5317460"/>
            <a:ext cx="1713053" cy="543923"/>
          </a:xfrm>
          <a:prstGeom prst="roundRect">
            <a:avLst>
              <a:gd name="adj" fmla="val 39683"/>
            </a:avLst>
          </a:prstGeom>
          <a:solidFill>
            <a:srgbClr val="42B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n-ea"/>
              </a:rPr>
              <a:t>updated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D3216A8-218D-4E8E-B5A4-5D3EC8F76A77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9134953" y="5589422"/>
            <a:ext cx="1239822" cy="0"/>
          </a:xfrm>
          <a:prstGeom prst="straightConnector1">
            <a:avLst/>
          </a:prstGeom>
          <a:ln w="34925">
            <a:solidFill>
              <a:srgbClr val="42B78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F8274BC-D531-4F96-8733-B3A9C56C1AAF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9134953" y="1232385"/>
            <a:ext cx="1239822" cy="0"/>
          </a:xfrm>
          <a:prstGeom prst="straightConnector1">
            <a:avLst/>
          </a:prstGeom>
          <a:ln w="34925">
            <a:solidFill>
              <a:srgbClr val="3648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2A25CEA9-4CA4-406E-A79C-C9EB3D5F8B28}"/>
              </a:ext>
            </a:extLst>
          </p:cNvPr>
          <p:cNvSpPr/>
          <p:nvPr/>
        </p:nvSpPr>
        <p:spPr>
          <a:xfrm>
            <a:off x="7242056" y="788372"/>
            <a:ext cx="1892897" cy="888026"/>
          </a:xfrm>
          <a:prstGeom prst="rect">
            <a:avLst/>
          </a:prstGeom>
          <a:solidFill>
            <a:srgbClr val="3648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ea"/>
              </a:rPr>
              <a:t>인스턴스의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ko-KR" altLang="en-US" sz="1400" dirty="0">
                <a:latin typeface="+mn-ea"/>
              </a:rPr>
              <a:t>데이터 변경</a:t>
            </a:r>
            <a:endParaRPr lang="en-US" sz="1400" dirty="0">
              <a:latin typeface="+mn-ea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48E4075-0902-46F2-8520-4A063BD8C898}"/>
              </a:ext>
            </a:extLst>
          </p:cNvPr>
          <p:cNvCxnSpPr>
            <a:cxnSpLocks/>
          </p:cNvCxnSpPr>
          <p:nvPr/>
        </p:nvCxnSpPr>
        <p:spPr>
          <a:xfrm>
            <a:off x="10374775" y="-111760"/>
            <a:ext cx="0" cy="7244080"/>
          </a:xfrm>
          <a:prstGeom prst="straightConnector1">
            <a:avLst/>
          </a:prstGeom>
          <a:ln w="76200">
            <a:solidFill>
              <a:srgbClr val="42B7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8C5068-68EF-4767-A2CA-C24AA8EBEA0F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9134953" y="3981998"/>
            <a:ext cx="1239822" cy="0"/>
          </a:xfrm>
          <a:prstGeom prst="straightConnector1">
            <a:avLst/>
          </a:prstGeom>
          <a:ln w="34925">
            <a:solidFill>
              <a:srgbClr val="3648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D7F6166-FE10-4198-8781-51A577DA54BF}"/>
              </a:ext>
            </a:extLst>
          </p:cNvPr>
          <p:cNvSpPr/>
          <p:nvPr/>
        </p:nvSpPr>
        <p:spPr>
          <a:xfrm>
            <a:off x="7242056" y="3537985"/>
            <a:ext cx="1892897" cy="888026"/>
          </a:xfrm>
          <a:prstGeom prst="rect">
            <a:avLst/>
          </a:prstGeom>
          <a:solidFill>
            <a:srgbClr val="3648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ea"/>
              </a:rPr>
              <a:t>화면 재 렌더링 및 데이터 갱신</a:t>
            </a:r>
            <a:endParaRPr 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5178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C219A30-B6B3-446E-8A9F-5F1BFEF43BC0}"/>
              </a:ext>
            </a:extLst>
          </p:cNvPr>
          <p:cNvSpPr/>
          <p:nvPr/>
        </p:nvSpPr>
        <p:spPr>
          <a:xfrm>
            <a:off x="-1" y="0"/>
            <a:ext cx="12192001" cy="591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E1A03-E05F-4DD0-B7D4-AFE7BADAC88F}"/>
              </a:ext>
            </a:extLst>
          </p:cNvPr>
          <p:cNvSpPr/>
          <p:nvPr/>
        </p:nvSpPr>
        <p:spPr>
          <a:xfrm>
            <a:off x="9645966" y="2998391"/>
            <a:ext cx="1463040" cy="1463040"/>
          </a:xfrm>
          <a:prstGeom prst="ellipse">
            <a:avLst/>
          </a:prstGeom>
          <a:solidFill>
            <a:srgbClr val="36485E"/>
          </a:solidFill>
          <a:ln w="57150">
            <a:solidFill>
              <a:srgbClr val="42B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인스턴스 내용 갱신</a:t>
            </a:r>
            <a:endParaRPr lang="en-US" sz="1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1A06D87-2359-413E-8D7E-6CD432D1BD74}"/>
              </a:ext>
            </a:extLst>
          </p:cNvPr>
          <p:cNvSpPr/>
          <p:nvPr/>
        </p:nvSpPr>
        <p:spPr>
          <a:xfrm>
            <a:off x="1082991" y="2998391"/>
            <a:ext cx="1463040" cy="1463040"/>
          </a:xfrm>
          <a:prstGeom prst="ellipse">
            <a:avLst/>
          </a:prstGeom>
          <a:solidFill>
            <a:srgbClr val="36485E"/>
          </a:solidFill>
          <a:ln w="57150">
            <a:solidFill>
              <a:srgbClr val="42B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인스턴스 소멸</a:t>
            </a:r>
            <a:endParaRPr lang="en-US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255A9F-E327-4324-BF16-65113E70D505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flipH="1">
            <a:off x="2546031" y="3729911"/>
            <a:ext cx="7099935" cy="0"/>
          </a:xfrm>
          <a:prstGeom prst="straightConnector1">
            <a:avLst/>
          </a:prstGeom>
          <a:ln w="76200">
            <a:solidFill>
              <a:srgbClr val="42B7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01ECC24-FBDF-4010-A556-0E637E5EBE27}"/>
              </a:ext>
            </a:extLst>
          </p:cNvPr>
          <p:cNvSpPr/>
          <p:nvPr/>
        </p:nvSpPr>
        <p:spPr>
          <a:xfrm>
            <a:off x="6091207" y="4702652"/>
            <a:ext cx="1713053" cy="543923"/>
          </a:xfrm>
          <a:prstGeom prst="roundRect">
            <a:avLst>
              <a:gd name="adj" fmla="val 39683"/>
            </a:avLst>
          </a:prstGeom>
          <a:solidFill>
            <a:srgbClr val="42B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n-ea"/>
              </a:rPr>
              <a:t>beforeDestroy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7E70BDF-8876-42E3-8D91-D3A19BB33E4F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6947734" y="3729911"/>
            <a:ext cx="0" cy="972741"/>
          </a:xfrm>
          <a:prstGeom prst="straightConnector1">
            <a:avLst/>
          </a:prstGeom>
          <a:ln w="34925">
            <a:solidFill>
              <a:srgbClr val="42B78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C1CFB47-104D-4D47-9208-EA52D5D11668}"/>
              </a:ext>
            </a:extLst>
          </p:cNvPr>
          <p:cNvSpPr/>
          <p:nvPr/>
        </p:nvSpPr>
        <p:spPr>
          <a:xfrm>
            <a:off x="3291067" y="4707483"/>
            <a:ext cx="1370069" cy="543923"/>
          </a:xfrm>
          <a:prstGeom prst="roundRect">
            <a:avLst>
              <a:gd name="adj" fmla="val 39683"/>
            </a:avLst>
          </a:prstGeom>
          <a:solidFill>
            <a:srgbClr val="42B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n-ea"/>
              </a:rPr>
              <a:t>destroyed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2EE18EB-1334-4571-8697-CBD8AC1421FF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3976102" y="3729911"/>
            <a:ext cx="0" cy="977572"/>
          </a:xfrm>
          <a:prstGeom prst="straightConnector1">
            <a:avLst/>
          </a:prstGeom>
          <a:ln w="34925">
            <a:solidFill>
              <a:srgbClr val="42B78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1548F2D-5D5E-4634-BF05-6893D311AA4C}"/>
              </a:ext>
            </a:extLst>
          </p:cNvPr>
          <p:cNvSpPr/>
          <p:nvPr/>
        </p:nvSpPr>
        <p:spPr>
          <a:xfrm>
            <a:off x="4425778" y="1774770"/>
            <a:ext cx="2081905" cy="977570"/>
          </a:xfrm>
          <a:prstGeom prst="rect">
            <a:avLst/>
          </a:prstGeom>
          <a:solidFill>
            <a:srgbClr val="36485E"/>
          </a:solidFill>
          <a:ln>
            <a:solidFill>
              <a:srgbClr val="364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ea"/>
              </a:rPr>
              <a:t>컴포넌트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인스턴스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디렉티브 등 모두 해제</a:t>
            </a:r>
            <a:endParaRPr lang="en-US" sz="1400" dirty="0">
              <a:latin typeface="+mn-ea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03D2EB2-F9E5-466D-8E49-7A08B734F131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5466731" y="2752340"/>
            <a:ext cx="0" cy="977571"/>
          </a:xfrm>
          <a:prstGeom prst="straightConnector1">
            <a:avLst/>
          </a:prstGeom>
          <a:ln w="34925">
            <a:solidFill>
              <a:srgbClr val="3648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8CC853C-0835-48CF-BDB1-AE3302601F0E}"/>
              </a:ext>
            </a:extLst>
          </p:cNvPr>
          <p:cNvSpPr/>
          <p:nvPr/>
        </p:nvSpPr>
        <p:spPr>
          <a:xfrm>
            <a:off x="7563292" y="1774770"/>
            <a:ext cx="1758584" cy="977570"/>
          </a:xfrm>
          <a:prstGeom prst="rect">
            <a:avLst/>
          </a:prstGeom>
          <a:solidFill>
            <a:srgbClr val="36485E"/>
          </a:solidFill>
          <a:ln>
            <a:solidFill>
              <a:srgbClr val="364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ea"/>
              </a:rPr>
              <a:t>인스턴스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ko-KR" altLang="en-US" sz="1400" dirty="0">
                <a:latin typeface="+mn-ea"/>
              </a:rPr>
              <a:t>접근 가능</a:t>
            </a:r>
            <a:endParaRPr lang="en-US" sz="1400" dirty="0">
              <a:latin typeface="+mn-ea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1AD0EA3-44D9-4300-9592-374ED7E3993F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8442584" y="2752340"/>
            <a:ext cx="0" cy="977571"/>
          </a:xfrm>
          <a:prstGeom prst="straightConnector1">
            <a:avLst/>
          </a:prstGeom>
          <a:ln w="34925">
            <a:solidFill>
              <a:srgbClr val="3648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2D00AD3-E461-4C22-8F7D-E6529DE561D3}"/>
              </a:ext>
            </a:extLst>
          </p:cNvPr>
          <p:cNvSpPr/>
          <p:nvPr/>
        </p:nvSpPr>
        <p:spPr>
          <a:xfrm>
            <a:off x="0" y="6434330"/>
            <a:ext cx="12192000" cy="423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0DFD31-0FFA-43FC-8C5A-8200537F3B71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374775" y="-111760"/>
            <a:ext cx="2711" cy="3110151"/>
          </a:xfrm>
          <a:prstGeom prst="straightConnector1">
            <a:avLst/>
          </a:prstGeom>
          <a:ln w="76200">
            <a:solidFill>
              <a:srgbClr val="42B7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548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BBCE26-C5B0-4D3A-80F3-47DA484A08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3. Vue.js </a:t>
            </a:r>
            <a:r>
              <a:rPr lang="ko-KR" altLang="en-US" dirty="0"/>
              <a:t>사용하기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B344E-A039-4D5C-9713-A5C69472D2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078" y="511234"/>
            <a:ext cx="9257444" cy="632436"/>
          </a:xfrm>
        </p:spPr>
        <p:txBody>
          <a:bodyPr/>
          <a:lstStyle/>
          <a:p>
            <a:r>
              <a:rPr lang="ko-KR" altLang="en-US" dirty="0"/>
              <a:t>템플릿 문법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63B3D-33A7-46D3-AF3F-0BBAF137CB1F}"/>
              </a:ext>
            </a:extLst>
          </p:cNvPr>
          <p:cNvSpPr txBox="1"/>
          <p:nvPr/>
        </p:nvSpPr>
        <p:spPr>
          <a:xfrm>
            <a:off x="454885" y="2133830"/>
            <a:ext cx="2993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36485E"/>
                </a:solidFill>
                <a:latin typeface="+mj-ea"/>
                <a:ea typeface="+mj-ea"/>
              </a:rPr>
              <a:t>데이터바인딩</a:t>
            </a:r>
            <a:endParaRPr lang="en-US" sz="2800" dirty="0">
              <a:solidFill>
                <a:srgbClr val="36485E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F78B44-C5D8-414B-B8CD-5BAC7274A3EC}"/>
              </a:ext>
            </a:extLst>
          </p:cNvPr>
          <p:cNvSpPr txBox="1"/>
          <p:nvPr/>
        </p:nvSpPr>
        <p:spPr>
          <a:xfrm>
            <a:off x="2469860" y="2195385"/>
            <a:ext cx="2993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2B783"/>
                </a:solidFill>
                <a:latin typeface="+mj-ea"/>
                <a:ea typeface="+mj-ea"/>
              </a:rPr>
              <a:t>Mustache </a:t>
            </a:r>
            <a:r>
              <a:rPr lang="ko-KR" altLang="en-US" sz="2000" dirty="0">
                <a:solidFill>
                  <a:srgbClr val="42B783"/>
                </a:solidFill>
                <a:latin typeface="+mj-ea"/>
                <a:ea typeface="+mj-ea"/>
              </a:rPr>
              <a:t>구문 사용</a:t>
            </a:r>
            <a:endParaRPr lang="en-US" sz="2000" dirty="0">
              <a:solidFill>
                <a:srgbClr val="42B783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AFA121-A3B0-438B-AD9E-B276B47D8DEA}"/>
              </a:ext>
            </a:extLst>
          </p:cNvPr>
          <p:cNvSpPr txBox="1"/>
          <p:nvPr/>
        </p:nvSpPr>
        <p:spPr>
          <a:xfrm>
            <a:off x="454884" y="3656711"/>
            <a:ext cx="50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6485E"/>
                </a:solidFill>
                <a:latin typeface="+mn-ea"/>
              </a:rPr>
              <a:t>Mustache </a:t>
            </a:r>
            <a:r>
              <a:rPr lang="ko-KR" altLang="en-US" dirty="0">
                <a:solidFill>
                  <a:srgbClr val="36485E"/>
                </a:solidFill>
                <a:latin typeface="+mn-ea"/>
              </a:rPr>
              <a:t>구문은 </a:t>
            </a:r>
            <a:r>
              <a:rPr lang="en-US" altLang="ko-KR" dirty="0">
                <a:solidFill>
                  <a:srgbClr val="36485E"/>
                </a:solidFill>
                <a:latin typeface="+mn-ea"/>
              </a:rPr>
              <a:t>HTML </a:t>
            </a:r>
            <a:r>
              <a:rPr lang="ko-KR" altLang="en-US" dirty="0">
                <a:solidFill>
                  <a:srgbClr val="36485E"/>
                </a:solidFill>
                <a:latin typeface="+mn-ea"/>
              </a:rPr>
              <a:t>속성에서 사용할 수 없다</a:t>
            </a:r>
            <a:r>
              <a:rPr lang="en-US" altLang="ko-KR" dirty="0">
                <a:solidFill>
                  <a:srgbClr val="36485E"/>
                </a:solidFill>
                <a:latin typeface="+mn-ea"/>
              </a:rPr>
              <a:t>.</a:t>
            </a:r>
            <a:endParaRPr lang="en-US" dirty="0">
              <a:solidFill>
                <a:srgbClr val="36485E"/>
              </a:solidFill>
              <a:latin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9F825-11C7-4C3A-87F6-708A92FDE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85" y="2747574"/>
            <a:ext cx="3511968" cy="681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B8059F-28CC-45F1-AD69-3391BD38D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84" y="4203966"/>
            <a:ext cx="3818557" cy="6814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B71ACB-B101-45DD-A9E5-A217E37CF125}"/>
              </a:ext>
            </a:extLst>
          </p:cNvPr>
          <p:cNvSpPr txBox="1"/>
          <p:nvPr/>
        </p:nvSpPr>
        <p:spPr>
          <a:xfrm>
            <a:off x="6762447" y="2133830"/>
            <a:ext cx="2993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36485E"/>
                </a:solidFill>
                <a:latin typeface="+mj-ea"/>
                <a:ea typeface="+mj-ea"/>
              </a:rPr>
              <a:t>디렉티브</a:t>
            </a:r>
            <a:endParaRPr lang="en-US" sz="2800" dirty="0">
              <a:solidFill>
                <a:srgbClr val="36485E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7A67A0-DA51-44F5-93F3-71FFB2F4D164}"/>
              </a:ext>
            </a:extLst>
          </p:cNvPr>
          <p:cNvSpPr txBox="1"/>
          <p:nvPr/>
        </p:nvSpPr>
        <p:spPr>
          <a:xfrm>
            <a:off x="8259439" y="2195385"/>
            <a:ext cx="2993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2B783"/>
                </a:solidFill>
                <a:latin typeface="+mj-ea"/>
                <a:ea typeface="+mj-ea"/>
              </a:rPr>
              <a:t>v- </a:t>
            </a:r>
            <a:r>
              <a:rPr lang="ko-KR" altLang="en-US" sz="2000" dirty="0">
                <a:solidFill>
                  <a:srgbClr val="42B783"/>
                </a:solidFill>
                <a:latin typeface="+mj-ea"/>
                <a:ea typeface="+mj-ea"/>
              </a:rPr>
              <a:t>로 시작하는 특수 속성</a:t>
            </a:r>
            <a:endParaRPr lang="en-US" sz="2000" dirty="0">
              <a:solidFill>
                <a:srgbClr val="42B783"/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73F0A4-B929-4E35-9251-0F8E63A9893C}"/>
              </a:ext>
            </a:extLst>
          </p:cNvPr>
          <p:cNvSpPr txBox="1"/>
          <p:nvPr/>
        </p:nvSpPr>
        <p:spPr>
          <a:xfrm>
            <a:off x="6553961" y="2747574"/>
            <a:ext cx="50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36485E"/>
                </a:solidFill>
                <a:latin typeface="+mn-ea"/>
              </a:rPr>
              <a:t>값이 변경되면 반응적으로 </a:t>
            </a:r>
            <a:r>
              <a:rPr lang="en-US" altLang="ko-KR" dirty="0">
                <a:solidFill>
                  <a:srgbClr val="36485E"/>
                </a:solidFill>
                <a:latin typeface="+mn-ea"/>
              </a:rPr>
              <a:t>DOM</a:t>
            </a:r>
            <a:r>
              <a:rPr lang="ko-KR" altLang="en-US" dirty="0">
                <a:solidFill>
                  <a:srgbClr val="36485E"/>
                </a:solidFill>
                <a:latin typeface="+mn-ea"/>
              </a:rPr>
              <a:t>에 적용한다</a:t>
            </a:r>
            <a:r>
              <a:rPr lang="en-US" altLang="ko-KR" dirty="0">
                <a:solidFill>
                  <a:srgbClr val="36485E"/>
                </a:solidFill>
                <a:latin typeface="+mn-ea"/>
              </a:rPr>
              <a:t>.</a:t>
            </a:r>
            <a:endParaRPr lang="en-US" dirty="0">
              <a:solidFill>
                <a:srgbClr val="36485E"/>
              </a:solidFill>
              <a:latin typeface="+mn-e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5F1A89-0C9E-4EC9-B4CE-4D0A47FE99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214434"/>
            <a:ext cx="5862202" cy="8256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525506-CC43-4EED-86D1-2208B45660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7820" y="4409368"/>
            <a:ext cx="2061619" cy="12535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D2BB98-91CE-44EB-92BD-0771CA92B9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7150" y="4435618"/>
            <a:ext cx="1975635" cy="120414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E9C1C93-CFA4-46BE-B1F4-712E48EE7D11}"/>
              </a:ext>
            </a:extLst>
          </p:cNvPr>
          <p:cNvSpPr txBox="1"/>
          <p:nvPr/>
        </p:nvSpPr>
        <p:spPr>
          <a:xfrm>
            <a:off x="8465332" y="4482143"/>
            <a:ext cx="10059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42B783"/>
                </a:solidFill>
                <a:sym typeface="Wingdings" panose="05000000000000000000" pitchFamily="2" charset="2"/>
              </a:rPr>
              <a:t></a:t>
            </a:r>
            <a:endParaRPr lang="en-US" sz="6600" b="1" dirty="0">
              <a:solidFill>
                <a:srgbClr val="42B7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128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BBCE26-C5B0-4D3A-80F3-47DA484A08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3. Vue.js </a:t>
            </a:r>
            <a:r>
              <a:rPr lang="ko-KR" altLang="en-US" dirty="0"/>
              <a:t>사용하기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B344E-A039-4D5C-9713-A5C69472D2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078" y="511234"/>
            <a:ext cx="9257444" cy="632436"/>
          </a:xfrm>
        </p:spPr>
        <p:txBody>
          <a:bodyPr/>
          <a:lstStyle/>
          <a:p>
            <a:r>
              <a:rPr lang="ko-KR" altLang="en-US" dirty="0"/>
              <a:t>컴포넌트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B71ACB-B101-45DD-A9E5-A217E37CF125}"/>
              </a:ext>
            </a:extLst>
          </p:cNvPr>
          <p:cNvSpPr txBox="1"/>
          <p:nvPr/>
        </p:nvSpPr>
        <p:spPr>
          <a:xfrm>
            <a:off x="769141" y="1785972"/>
            <a:ext cx="2993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36485E"/>
                </a:solidFill>
                <a:latin typeface="+mj-ea"/>
                <a:ea typeface="+mj-ea"/>
              </a:rPr>
              <a:t>컴포넌트</a:t>
            </a:r>
            <a:endParaRPr lang="en-US" sz="2800" dirty="0">
              <a:solidFill>
                <a:srgbClr val="36485E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7A67A0-DA51-44F5-93F3-71FFB2F4D164}"/>
              </a:ext>
            </a:extLst>
          </p:cNvPr>
          <p:cNvSpPr txBox="1"/>
          <p:nvPr/>
        </p:nvSpPr>
        <p:spPr>
          <a:xfrm>
            <a:off x="2145721" y="1878305"/>
            <a:ext cx="3234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42B783"/>
                </a:solidFill>
                <a:latin typeface="+mn-ea"/>
              </a:rPr>
              <a:t>조합하여 화면을 구성할 수 있는 블록</a:t>
            </a:r>
            <a:endParaRPr lang="en-US" sz="1600" dirty="0">
              <a:solidFill>
                <a:srgbClr val="42B783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73F0A4-B929-4E35-9251-0F8E63A9893C}"/>
              </a:ext>
            </a:extLst>
          </p:cNvPr>
          <p:cNvSpPr txBox="1"/>
          <p:nvPr/>
        </p:nvSpPr>
        <p:spPr>
          <a:xfrm>
            <a:off x="1825902" y="2811382"/>
            <a:ext cx="180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6485E"/>
                </a:solidFill>
                <a:latin typeface="+mn-ea"/>
              </a:rPr>
              <a:t># </a:t>
            </a:r>
            <a:r>
              <a:rPr lang="ko-KR" altLang="en-US" dirty="0">
                <a:solidFill>
                  <a:srgbClr val="36485E"/>
                </a:solidFill>
                <a:latin typeface="+mn-ea"/>
              </a:rPr>
              <a:t>전역 등록</a:t>
            </a:r>
            <a:endParaRPr lang="en-US" dirty="0">
              <a:solidFill>
                <a:srgbClr val="36485E"/>
              </a:solidFill>
              <a:latin typeface="+mn-ea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8957A52-1438-469C-97D5-E2306A19849A}"/>
              </a:ext>
            </a:extLst>
          </p:cNvPr>
          <p:cNvGrpSpPr/>
          <p:nvPr/>
        </p:nvGrpSpPr>
        <p:grpSpPr>
          <a:xfrm>
            <a:off x="1825902" y="3273047"/>
            <a:ext cx="3552159" cy="1898248"/>
            <a:chOff x="352452" y="3158446"/>
            <a:chExt cx="3449059" cy="189824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04764A-F8E6-4B91-9BF7-39350F32759B}"/>
                </a:ext>
              </a:extLst>
            </p:cNvPr>
            <p:cNvSpPr/>
            <p:nvPr/>
          </p:nvSpPr>
          <p:spPr>
            <a:xfrm>
              <a:off x="352452" y="3158446"/>
              <a:ext cx="3397745" cy="1898248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13B940-6090-4755-AEE0-AC31AA635CB0}"/>
                </a:ext>
              </a:extLst>
            </p:cNvPr>
            <p:cNvSpPr txBox="1"/>
            <p:nvPr/>
          </p:nvSpPr>
          <p:spPr>
            <a:xfrm>
              <a:off x="456659" y="3322740"/>
              <a:ext cx="334485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solidFill>
                    <a:srgbClr val="36485E"/>
                  </a:solidFill>
                  <a:latin typeface="+mn-ea"/>
                </a:rPr>
                <a:t>Vue.components</a:t>
              </a:r>
              <a:r>
                <a:rPr lang="en-US" altLang="ko-KR" sz="1600" dirty="0">
                  <a:solidFill>
                    <a:srgbClr val="36485E"/>
                  </a:solidFill>
                  <a:latin typeface="+mn-ea"/>
                </a:rPr>
                <a:t>(</a:t>
              </a:r>
              <a:r>
                <a:rPr lang="en-US" altLang="ko-KR" sz="1600" dirty="0">
                  <a:solidFill>
                    <a:srgbClr val="42B783"/>
                  </a:solidFill>
                  <a:latin typeface="+mn-ea"/>
                </a:rPr>
                <a:t>‘</a:t>
              </a:r>
              <a:r>
                <a:rPr lang="ko-KR" altLang="en-US" sz="1600" dirty="0">
                  <a:solidFill>
                    <a:srgbClr val="42B783"/>
                  </a:solidFill>
                  <a:latin typeface="+mn-ea"/>
                </a:rPr>
                <a:t>컴포넌트이름</a:t>
              </a:r>
              <a:r>
                <a:rPr lang="en-US" altLang="ko-KR" sz="1600" dirty="0">
                  <a:solidFill>
                    <a:srgbClr val="42B783"/>
                  </a:solidFill>
                  <a:latin typeface="+mn-ea"/>
                </a:rPr>
                <a:t>’</a:t>
              </a:r>
              <a:r>
                <a:rPr lang="en-US" altLang="ko-KR" sz="1600" dirty="0">
                  <a:solidFill>
                    <a:srgbClr val="36485E"/>
                  </a:solidFill>
                  <a:latin typeface="+mn-ea"/>
                </a:rPr>
                <a:t>, {</a:t>
              </a:r>
            </a:p>
            <a:p>
              <a:r>
                <a:rPr lang="en-US" altLang="ko-KR" sz="1600" dirty="0">
                  <a:solidFill>
                    <a:srgbClr val="36485E"/>
                  </a:solidFill>
                  <a:latin typeface="+mn-ea"/>
                </a:rPr>
                <a:t>	</a:t>
              </a:r>
              <a:r>
                <a:rPr lang="en-US" altLang="ko-KR" sz="1600" dirty="0">
                  <a:solidFill>
                    <a:schemeClr val="bg2">
                      <a:lumMod val="75000"/>
                    </a:schemeClr>
                  </a:solidFill>
                  <a:latin typeface="+mn-ea"/>
                </a:rPr>
                <a:t>// </a:t>
              </a:r>
              <a:r>
                <a:rPr lang="ko-KR" altLang="en-US" sz="1600" dirty="0">
                  <a:solidFill>
                    <a:schemeClr val="bg2">
                      <a:lumMod val="75000"/>
                    </a:schemeClr>
                  </a:solidFill>
                  <a:latin typeface="+mn-ea"/>
                </a:rPr>
                <a:t>옵션</a:t>
              </a:r>
              <a:endParaRPr lang="en-US" altLang="ko-KR" sz="1600" dirty="0">
                <a:solidFill>
                  <a:schemeClr val="bg2">
                    <a:lumMod val="75000"/>
                  </a:schemeClr>
                </a:solidFill>
                <a:latin typeface="+mn-ea"/>
              </a:endParaRPr>
            </a:p>
            <a:p>
              <a:r>
                <a:rPr lang="en-US" altLang="ko-KR" sz="1600" dirty="0">
                  <a:solidFill>
                    <a:srgbClr val="36485E"/>
                  </a:solidFill>
                  <a:latin typeface="+mn-ea"/>
                </a:rPr>
                <a:t>	template: ,</a:t>
              </a:r>
            </a:p>
            <a:p>
              <a:r>
                <a:rPr lang="en-US" altLang="ko-KR" sz="1600" dirty="0">
                  <a:solidFill>
                    <a:srgbClr val="36485E"/>
                  </a:solidFill>
                  <a:latin typeface="+mn-ea"/>
                </a:rPr>
                <a:t>	data() { </a:t>
              </a:r>
              <a:r>
                <a:rPr lang="en-US" altLang="ko-KR" sz="1600" dirty="0">
                  <a:solidFill>
                    <a:srgbClr val="0070C0"/>
                  </a:solidFill>
                  <a:latin typeface="+mn-ea"/>
                </a:rPr>
                <a:t>return</a:t>
              </a:r>
              <a:r>
                <a:rPr lang="en-US" altLang="ko-KR" sz="1600" dirty="0">
                  <a:solidFill>
                    <a:srgbClr val="36485E"/>
                  </a:solidFill>
                  <a:latin typeface="+mn-ea"/>
                </a:rPr>
                <a:t> { }},</a:t>
              </a:r>
            </a:p>
            <a:p>
              <a:r>
                <a:rPr lang="en-US" altLang="ko-KR" sz="1600" dirty="0">
                  <a:solidFill>
                    <a:srgbClr val="36485E"/>
                  </a:solidFill>
                  <a:latin typeface="+mn-ea"/>
                </a:rPr>
                <a:t>	methods: { }</a:t>
              </a:r>
            </a:p>
            <a:p>
              <a:r>
                <a:rPr lang="en-US" altLang="ko-KR" sz="1600" dirty="0">
                  <a:solidFill>
                    <a:srgbClr val="36485E"/>
                  </a:solidFill>
                  <a:latin typeface="+mn-ea"/>
                </a:rPr>
                <a:t>})</a:t>
              </a:r>
              <a:endParaRPr lang="en-US" sz="1600" dirty="0">
                <a:solidFill>
                  <a:srgbClr val="36485E"/>
                </a:solidFill>
                <a:latin typeface="+mn-ea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B42B43C-0B18-45B8-A7AD-95B19B627AFB}"/>
              </a:ext>
            </a:extLst>
          </p:cNvPr>
          <p:cNvGrpSpPr/>
          <p:nvPr/>
        </p:nvGrpSpPr>
        <p:grpSpPr>
          <a:xfrm>
            <a:off x="6627113" y="3906827"/>
            <a:ext cx="4110711" cy="1100174"/>
            <a:chOff x="4963841" y="3136161"/>
            <a:chExt cx="4110711" cy="110017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A70BAD2-6FA4-4C8C-96AC-0190C253CE25}"/>
                </a:ext>
              </a:extLst>
            </p:cNvPr>
            <p:cNvSpPr/>
            <p:nvPr/>
          </p:nvSpPr>
          <p:spPr>
            <a:xfrm>
              <a:off x="4963841" y="3136161"/>
              <a:ext cx="4110711" cy="1100174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115BEA7-A83F-4A2B-A8C4-DC939A6057A5}"/>
                </a:ext>
              </a:extLst>
            </p:cNvPr>
            <p:cNvSpPr txBox="1"/>
            <p:nvPr/>
          </p:nvSpPr>
          <p:spPr>
            <a:xfrm>
              <a:off x="5071163" y="3272015"/>
              <a:ext cx="40033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36485E"/>
                  </a:solidFill>
                  <a:latin typeface="+mn-ea"/>
                </a:rPr>
                <a:t>&lt;div id=</a:t>
              </a:r>
              <a:r>
                <a:rPr lang="en-US" altLang="ko-KR" sz="1600" dirty="0">
                  <a:solidFill>
                    <a:srgbClr val="42B783"/>
                  </a:solidFill>
                  <a:latin typeface="+mn-ea"/>
                </a:rPr>
                <a:t>“example”</a:t>
              </a:r>
              <a:r>
                <a:rPr lang="en-US" altLang="ko-KR" sz="1600" dirty="0">
                  <a:solidFill>
                    <a:srgbClr val="36485E"/>
                  </a:solidFill>
                  <a:latin typeface="+mn-ea"/>
                </a:rPr>
                <a:t>&gt;</a:t>
              </a:r>
            </a:p>
            <a:p>
              <a:r>
                <a:rPr lang="en-US" altLang="ko-KR" sz="1600" dirty="0">
                  <a:solidFill>
                    <a:srgbClr val="36485E"/>
                  </a:solidFill>
                  <a:latin typeface="+mn-ea"/>
                </a:rPr>
                <a:t>	&lt;</a:t>
              </a:r>
              <a:r>
                <a:rPr lang="ko-KR" altLang="en-US" sz="1600" dirty="0">
                  <a:solidFill>
                    <a:srgbClr val="36485E"/>
                  </a:solidFill>
                  <a:latin typeface="+mn-ea"/>
                </a:rPr>
                <a:t>컴포넌트이름</a:t>
              </a:r>
              <a:r>
                <a:rPr lang="en-US" altLang="ko-KR" sz="1600" dirty="0">
                  <a:solidFill>
                    <a:srgbClr val="36485E"/>
                  </a:solidFill>
                  <a:latin typeface="+mn-ea"/>
                </a:rPr>
                <a:t>&gt; &lt;/</a:t>
              </a:r>
              <a:r>
                <a:rPr lang="ko-KR" altLang="en-US" sz="1600" dirty="0">
                  <a:solidFill>
                    <a:srgbClr val="36485E"/>
                  </a:solidFill>
                  <a:latin typeface="+mn-ea"/>
                </a:rPr>
                <a:t>컴포넌트이름</a:t>
              </a:r>
              <a:r>
                <a:rPr lang="en-US" altLang="ko-KR" sz="1600" dirty="0">
                  <a:solidFill>
                    <a:srgbClr val="36485E"/>
                  </a:solidFill>
                  <a:latin typeface="+mn-ea"/>
                </a:rPr>
                <a:t>&gt;</a:t>
              </a:r>
            </a:p>
            <a:p>
              <a:r>
                <a:rPr lang="en-US" sz="1600" dirty="0">
                  <a:solidFill>
                    <a:srgbClr val="36485E"/>
                  </a:solidFill>
                  <a:latin typeface="+mn-ea"/>
                </a:rPr>
                <a:t>&lt;/div&gt;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62727A6-C08B-436F-822A-6AB252123BB7}"/>
              </a:ext>
            </a:extLst>
          </p:cNvPr>
          <p:cNvSpPr txBox="1"/>
          <p:nvPr/>
        </p:nvSpPr>
        <p:spPr>
          <a:xfrm>
            <a:off x="5485383" y="3565887"/>
            <a:ext cx="10059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42B783"/>
                </a:solidFill>
                <a:sym typeface="Wingdings" panose="05000000000000000000" pitchFamily="2" charset="2"/>
              </a:rPr>
              <a:t></a:t>
            </a:r>
            <a:endParaRPr lang="en-US" sz="6600" b="1" dirty="0">
              <a:solidFill>
                <a:srgbClr val="42B783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437D9D-4B31-4AD6-A255-D72F71BAD42D}"/>
              </a:ext>
            </a:extLst>
          </p:cNvPr>
          <p:cNvSpPr txBox="1"/>
          <p:nvPr/>
        </p:nvSpPr>
        <p:spPr>
          <a:xfrm>
            <a:off x="6627113" y="3260496"/>
            <a:ext cx="421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36485E"/>
                </a:solidFill>
                <a:latin typeface="+mn-ea"/>
              </a:rPr>
              <a:t>인스턴스의 템플릿에서 커스텀 엘리먼트로 사용할 수 있다</a:t>
            </a:r>
            <a:r>
              <a:rPr lang="en-US" altLang="ko-KR" dirty="0">
                <a:solidFill>
                  <a:srgbClr val="36485E"/>
                </a:solidFill>
                <a:latin typeface="+mn-ea"/>
              </a:rPr>
              <a:t>.</a:t>
            </a:r>
            <a:endParaRPr lang="en-US" dirty="0">
              <a:solidFill>
                <a:srgbClr val="36485E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BE6388-AFE5-4827-BD1D-FCB50A7B4B9C}"/>
              </a:ext>
            </a:extLst>
          </p:cNvPr>
          <p:cNvSpPr txBox="1"/>
          <p:nvPr/>
        </p:nvSpPr>
        <p:spPr>
          <a:xfrm>
            <a:off x="2423736" y="5673486"/>
            <a:ext cx="734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6485E"/>
                </a:solidFill>
                <a:latin typeface="+mn-ea"/>
              </a:rPr>
              <a:t>※ </a:t>
            </a:r>
            <a:r>
              <a:rPr lang="ko-KR" altLang="en-US" dirty="0">
                <a:solidFill>
                  <a:srgbClr val="36485E"/>
                </a:solidFill>
                <a:latin typeface="+mn-ea"/>
              </a:rPr>
              <a:t>인스턴스화 하기 전에 컴포넌트가 등록되어야 한다</a:t>
            </a:r>
            <a:r>
              <a:rPr lang="en-US" altLang="ko-KR" dirty="0">
                <a:solidFill>
                  <a:srgbClr val="36485E"/>
                </a:solidFill>
                <a:latin typeface="+mn-ea"/>
              </a:rPr>
              <a:t>.</a:t>
            </a:r>
            <a:endParaRPr lang="en-US" dirty="0">
              <a:solidFill>
                <a:srgbClr val="36485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231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A6DBBC-7AAD-4D16-AA2F-1A1CDD213C76}"/>
              </a:ext>
            </a:extLst>
          </p:cNvPr>
          <p:cNvSpPr txBox="1"/>
          <p:nvPr/>
        </p:nvSpPr>
        <p:spPr>
          <a:xfrm>
            <a:off x="1669876" y="2937932"/>
            <a:ext cx="1961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42B78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가상 </a:t>
            </a:r>
            <a:r>
              <a:rPr lang="en-US" altLang="ko-KR" sz="2000" b="1" dirty="0">
                <a:solidFill>
                  <a:srgbClr val="42B78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DOM </a:t>
            </a:r>
            <a:r>
              <a:rPr lang="ko-KR" altLang="en-US" sz="2000" b="1" dirty="0">
                <a:solidFill>
                  <a:srgbClr val="42B78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방식</a:t>
            </a:r>
            <a:endParaRPr lang="en-US" sz="2000" b="1" dirty="0">
              <a:solidFill>
                <a:srgbClr val="42B78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DF98E48-E529-4E1E-971A-8C161E10D1F0}"/>
              </a:ext>
            </a:extLst>
          </p:cNvPr>
          <p:cNvGrpSpPr/>
          <p:nvPr/>
        </p:nvGrpSpPr>
        <p:grpSpPr>
          <a:xfrm>
            <a:off x="1662084" y="3500494"/>
            <a:ext cx="1961452" cy="2289518"/>
            <a:chOff x="868151" y="2473405"/>
            <a:chExt cx="2384335" cy="27214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D2A153-1175-469A-B7DF-26494967DC5B}"/>
                </a:ext>
              </a:extLst>
            </p:cNvPr>
            <p:cNvSpPr/>
            <p:nvPr/>
          </p:nvSpPr>
          <p:spPr>
            <a:xfrm>
              <a:off x="868151" y="2473405"/>
              <a:ext cx="2384335" cy="2721415"/>
            </a:xfrm>
            <a:prstGeom prst="rect">
              <a:avLst/>
            </a:prstGeom>
            <a:solidFill>
              <a:srgbClr val="364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DD44C1-94A7-41CA-82A5-A4309A00D1F7}"/>
                </a:ext>
              </a:extLst>
            </p:cNvPr>
            <p:cNvSpPr txBox="1"/>
            <p:nvPr/>
          </p:nvSpPr>
          <p:spPr>
            <a:xfrm>
              <a:off x="1037566" y="2557951"/>
              <a:ext cx="2016669" cy="684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DOM </a:t>
              </a:r>
              <a:r>
                <a:rPr lang="ko-KR" altLang="en-US" sz="1100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이란</a:t>
              </a:r>
              <a:r>
                <a:rPr lang="en-US" altLang="ko-KR" sz="1100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?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가상 </a:t>
              </a:r>
              <a:r>
                <a:rPr lang="en-US" altLang="ko-KR" sz="1100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DOM </a:t>
              </a:r>
              <a:r>
                <a:rPr lang="ko-KR" altLang="en-US" sz="1100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방식</a:t>
              </a:r>
              <a:endParaRPr lang="en-US" sz="110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EB7C480-63DA-4BC8-A949-8B076F5C37D9}"/>
              </a:ext>
            </a:extLst>
          </p:cNvPr>
          <p:cNvSpPr txBox="1"/>
          <p:nvPr/>
        </p:nvSpPr>
        <p:spPr>
          <a:xfrm>
            <a:off x="1877690" y="1567620"/>
            <a:ext cx="1545824" cy="1253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42B783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01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75862B-663A-4A84-8327-A68626E73030}"/>
              </a:ext>
            </a:extLst>
          </p:cNvPr>
          <p:cNvCxnSpPr>
            <a:cxnSpLocks/>
          </p:cNvCxnSpPr>
          <p:nvPr/>
        </p:nvCxnSpPr>
        <p:spPr>
          <a:xfrm>
            <a:off x="1840756" y="2817321"/>
            <a:ext cx="1619691" cy="0"/>
          </a:xfrm>
          <a:prstGeom prst="line">
            <a:avLst/>
          </a:prstGeom>
          <a:ln w="38100">
            <a:solidFill>
              <a:srgbClr val="42B7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2672BA6-E1F3-451C-94DA-B46FC9F6F261}"/>
              </a:ext>
            </a:extLst>
          </p:cNvPr>
          <p:cNvSpPr txBox="1"/>
          <p:nvPr/>
        </p:nvSpPr>
        <p:spPr>
          <a:xfrm>
            <a:off x="3969379" y="2937932"/>
            <a:ext cx="1961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2B78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Vue.js </a:t>
            </a:r>
            <a:r>
              <a:rPr lang="ko-KR" altLang="en-US" sz="2000" b="1" dirty="0">
                <a:solidFill>
                  <a:srgbClr val="42B78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  <a:endParaRPr lang="en-US" sz="2000" b="1" dirty="0">
              <a:solidFill>
                <a:srgbClr val="42B78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AF11865-347E-4A15-BEE9-D846AE5ADC7E}"/>
              </a:ext>
            </a:extLst>
          </p:cNvPr>
          <p:cNvGrpSpPr/>
          <p:nvPr/>
        </p:nvGrpSpPr>
        <p:grpSpPr>
          <a:xfrm>
            <a:off x="3961587" y="3500494"/>
            <a:ext cx="1961452" cy="2289518"/>
            <a:chOff x="868151" y="2473405"/>
            <a:chExt cx="2384335" cy="2721415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ED4DAEA-184E-4998-A24E-3953694E2A07}"/>
                </a:ext>
              </a:extLst>
            </p:cNvPr>
            <p:cNvSpPr/>
            <p:nvPr/>
          </p:nvSpPr>
          <p:spPr>
            <a:xfrm>
              <a:off x="868151" y="2473405"/>
              <a:ext cx="2384335" cy="2721415"/>
            </a:xfrm>
            <a:prstGeom prst="rect">
              <a:avLst/>
            </a:prstGeom>
            <a:solidFill>
              <a:srgbClr val="364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A4056D5-935C-4B83-B892-45848B5E928F}"/>
                </a:ext>
              </a:extLst>
            </p:cNvPr>
            <p:cNvSpPr txBox="1"/>
            <p:nvPr/>
          </p:nvSpPr>
          <p:spPr>
            <a:xfrm>
              <a:off x="1085344" y="2557951"/>
              <a:ext cx="2064449" cy="1287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탄생 배경</a:t>
              </a:r>
              <a:endParaRPr lang="en-US" altLang="ko-KR" sz="110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Vue.js</a:t>
              </a:r>
              <a:r>
                <a:rPr lang="ko-KR" altLang="en-US" sz="1100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란</a:t>
              </a:r>
              <a:r>
                <a:rPr lang="en-US" altLang="ko-KR" sz="1100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?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Vue.js</a:t>
              </a:r>
              <a:r>
                <a:rPr lang="ko-KR" altLang="en-US" sz="1100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의 특징</a:t>
              </a:r>
              <a:endParaRPr lang="en-US" altLang="ko-KR" sz="110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React</a:t>
              </a:r>
              <a:r>
                <a:rPr lang="ko-KR" altLang="en-US" sz="1100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와 비교</a:t>
              </a:r>
              <a:endParaRPr lang="en-US" altLang="ko-KR" sz="110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D3C0248C-410F-41B1-B9E3-9D514CCE89B4}"/>
              </a:ext>
            </a:extLst>
          </p:cNvPr>
          <p:cNvSpPr txBox="1"/>
          <p:nvPr/>
        </p:nvSpPr>
        <p:spPr>
          <a:xfrm>
            <a:off x="4177193" y="1567620"/>
            <a:ext cx="1545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42B783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02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09D1B6E-A695-4478-A7A8-632342DE3A6D}"/>
              </a:ext>
            </a:extLst>
          </p:cNvPr>
          <p:cNvCxnSpPr>
            <a:cxnSpLocks/>
          </p:cNvCxnSpPr>
          <p:nvPr/>
        </p:nvCxnSpPr>
        <p:spPr>
          <a:xfrm>
            <a:off x="4140259" y="2817321"/>
            <a:ext cx="1619691" cy="0"/>
          </a:xfrm>
          <a:prstGeom prst="line">
            <a:avLst/>
          </a:prstGeom>
          <a:ln w="38100">
            <a:solidFill>
              <a:srgbClr val="42B7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C39A44F-3814-4564-BE64-DB29D4905C91}"/>
              </a:ext>
            </a:extLst>
          </p:cNvPr>
          <p:cNvSpPr txBox="1"/>
          <p:nvPr/>
        </p:nvSpPr>
        <p:spPr>
          <a:xfrm>
            <a:off x="6276676" y="2937932"/>
            <a:ext cx="1961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2B78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Vue.js </a:t>
            </a:r>
            <a:r>
              <a:rPr lang="ko-KR" altLang="en-US" sz="2000" b="1" dirty="0">
                <a:solidFill>
                  <a:srgbClr val="42B78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사용하기</a:t>
            </a:r>
            <a:endParaRPr lang="en-US" sz="2000" b="1" dirty="0">
              <a:solidFill>
                <a:srgbClr val="42B78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E1693D7-7E9F-486E-AC5B-2918F1EE592B}"/>
              </a:ext>
            </a:extLst>
          </p:cNvPr>
          <p:cNvGrpSpPr/>
          <p:nvPr/>
        </p:nvGrpSpPr>
        <p:grpSpPr>
          <a:xfrm>
            <a:off x="6268884" y="3500494"/>
            <a:ext cx="1961452" cy="2289518"/>
            <a:chOff x="868151" y="2473405"/>
            <a:chExt cx="2384335" cy="272141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B761671-CF52-47EA-BFE2-3DD9D1663801}"/>
                </a:ext>
              </a:extLst>
            </p:cNvPr>
            <p:cNvSpPr/>
            <p:nvPr/>
          </p:nvSpPr>
          <p:spPr>
            <a:xfrm>
              <a:off x="868151" y="2473405"/>
              <a:ext cx="2384335" cy="2721415"/>
            </a:xfrm>
            <a:prstGeom prst="rect">
              <a:avLst/>
            </a:prstGeom>
            <a:solidFill>
              <a:srgbClr val="364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9EBBB99-E92A-4FE4-A6A6-B6AEFE7F0960}"/>
                </a:ext>
              </a:extLst>
            </p:cNvPr>
            <p:cNvSpPr txBox="1"/>
            <p:nvPr/>
          </p:nvSpPr>
          <p:spPr>
            <a:xfrm>
              <a:off x="1037566" y="2557951"/>
              <a:ext cx="2064449" cy="1891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개발 환경 설정</a:t>
              </a:r>
              <a:endParaRPr lang="en-US" altLang="ko-KR" sz="110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Vue </a:t>
              </a:r>
              <a:r>
                <a:rPr lang="ko-KR" altLang="en-US" sz="1100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인스턴스</a:t>
              </a:r>
              <a:endParaRPr lang="en-US" altLang="ko-KR" sz="110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인스턴스 라이프사이클</a:t>
              </a:r>
              <a:endParaRPr lang="en-US" altLang="ko-KR" sz="110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템플릿 문법</a:t>
              </a:r>
              <a:endParaRPr lang="en-US" altLang="ko-KR" sz="110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컴포넌트</a:t>
              </a:r>
              <a:endParaRPr lang="en-US" altLang="ko-KR" sz="110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Props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C9EDC82E-965C-4C7C-A945-6E4088701BD3}"/>
              </a:ext>
            </a:extLst>
          </p:cNvPr>
          <p:cNvSpPr txBox="1"/>
          <p:nvPr/>
        </p:nvSpPr>
        <p:spPr>
          <a:xfrm>
            <a:off x="6484490" y="1567620"/>
            <a:ext cx="1545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42B783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03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C6A5BBC-D0C7-4A87-9580-E8B33E06FB6B}"/>
              </a:ext>
            </a:extLst>
          </p:cNvPr>
          <p:cNvCxnSpPr>
            <a:cxnSpLocks/>
          </p:cNvCxnSpPr>
          <p:nvPr/>
        </p:nvCxnSpPr>
        <p:spPr>
          <a:xfrm>
            <a:off x="6447556" y="2817321"/>
            <a:ext cx="1619691" cy="0"/>
          </a:xfrm>
          <a:prstGeom prst="line">
            <a:avLst/>
          </a:prstGeom>
          <a:ln w="38100">
            <a:solidFill>
              <a:srgbClr val="42B7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8A9859F-E042-48DF-8A45-E479E3ACBB30}"/>
              </a:ext>
            </a:extLst>
          </p:cNvPr>
          <p:cNvSpPr txBox="1"/>
          <p:nvPr/>
        </p:nvSpPr>
        <p:spPr>
          <a:xfrm>
            <a:off x="8568463" y="2937932"/>
            <a:ext cx="1961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42B78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끝내며</a:t>
            </a:r>
            <a:endParaRPr lang="en-US" sz="2000" b="1" dirty="0">
              <a:solidFill>
                <a:srgbClr val="42B78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A65651B-DEC6-4AAD-A4EA-6FBE659E3497}"/>
              </a:ext>
            </a:extLst>
          </p:cNvPr>
          <p:cNvGrpSpPr/>
          <p:nvPr/>
        </p:nvGrpSpPr>
        <p:grpSpPr>
          <a:xfrm>
            <a:off x="8560671" y="3500494"/>
            <a:ext cx="1961452" cy="2289518"/>
            <a:chOff x="868151" y="2473405"/>
            <a:chExt cx="2384335" cy="272141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8E11346-C9DA-4F15-9690-C9997DF8BE05}"/>
                </a:ext>
              </a:extLst>
            </p:cNvPr>
            <p:cNvSpPr/>
            <p:nvPr/>
          </p:nvSpPr>
          <p:spPr>
            <a:xfrm>
              <a:off x="868151" y="2473405"/>
              <a:ext cx="2384335" cy="2721415"/>
            </a:xfrm>
            <a:prstGeom prst="rect">
              <a:avLst/>
            </a:prstGeom>
            <a:solidFill>
              <a:srgbClr val="364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88CD7AA-3BE6-4E85-B851-8FFA41508925}"/>
                </a:ext>
              </a:extLst>
            </p:cNvPr>
            <p:cNvSpPr txBox="1"/>
            <p:nvPr/>
          </p:nvSpPr>
          <p:spPr>
            <a:xfrm>
              <a:off x="1037566" y="2544192"/>
              <a:ext cx="2064449" cy="382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참고자료</a:t>
              </a:r>
              <a:endParaRPr lang="en-US" sz="110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A9CA4C6-1D15-4733-B469-EA0B780500A9}"/>
              </a:ext>
            </a:extLst>
          </p:cNvPr>
          <p:cNvSpPr txBox="1"/>
          <p:nvPr/>
        </p:nvSpPr>
        <p:spPr>
          <a:xfrm>
            <a:off x="8776277" y="1567620"/>
            <a:ext cx="1545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42B783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04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48F334D-96C8-4158-9D32-257D8E493F0D}"/>
              </a:ext>
            </a:extLst>
          </p:cNvPr>
          <p:cNvCxnSpPr>
            <a:cxnSpLocks/>
          </p:cNvCxnSpPr>
          <p:nvPr/>
        </p:nvCxnSpPr>
        <p:spPr>
          <a:xfrm>
            <a:off x="8739343" y="2817321"/>
            <a:ext cx="1619691" cy="0"/>
          </a:xfrm>
          <a:prstGeom prst="line">
            <a:avLst/>
          </a:prstGeom>
          <a:ln w="38100">
            <a:solidFill>
              <a:srgbClr val="42B7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3AF6F7C-1A67-4886-9F12-9387B2749960}"/>
              </a:ext>
            </a:extLst>
          </p:cNvPr>
          <p:cNvSpPr txBox="1"/>
          <p:nvPr/>
        </p:nvSpPr>
        <p:spPr>
          <a:xfrm>
            <a:off x="5115274" y="1067987"/>
            <a:ext cx="1961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36485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INDEX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FD34384-F1D2-46D8-9C31-405C7DCF106D}"/>
              </a:ext>
            </a:extLst>
          </p:cNvPr>
          <p:cNvGrpSpPr/>
          <p:nvPr/>
        </p:nvGrpSpPr>
        <p:grpSpPr>
          <a:xfrm>
            <a:off x="0" y="0"/>
            <a:ext cx="12192000" cy="296863"/>
            <a:chOff x="0" y="0"/>
            <a:chExt cx="12192000" cy="29686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9DDEA88-0E49-45C2-B620-B00A3B46F709}"/>
                </a:ext>
              </a:extLst>
            </p:cNvPr>
            <p:cNvSpPr/>
            <p:nvPr/>
          </p:nvSpPr>
          <p:spPr>
            <a:xfrm>
              <a:off x="0" y="1"/>
              <a:ext cx="12192000" cy="296862"/>
            </a:xfrm>
            <a:prstGeom prst="rect">
              <a:avLst/>
            </a:prstGeom>
            <a:solidFill>
              <a:srgbClr val="42B7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26B0057-26E5-450F-9D91-78897600C777}"/>
                </a:ext>
              </a:extLst>
            </p:cNvPr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rgbClr val="364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3703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BBCE26-C5B0-4D3A-80F3-47DA484A08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3. Vue.js </a:t>
            </a:r>
            <a:r>
              <a:rPr lang="ko-KR" altLang="en-US" dirty="0"/>
              <a:t>사용하기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B344E-A039-4D5C-9713-A5C69472D2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078" y="511234"/>
            <a:ext cx="9257444" cy="632436"/>
          </a:xfrm>
        </p:spPr>
        <p:txBody>
          <a:bodyPr/>
          <a:lstStyle/>
          <a:p>
            <a:r>
              <a:rPr lang="ko-KR" altLang="en-US" dirty="0"/>
              <a:t>컴포넌트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A80AAE-B2A8-4092-9392-68523E4BC03B}"/>
              </a:ext>
            </a:extLst>
          </p:cNvPr>
          <p:cNvSpPr txBox="1"/>
          <p:nvPr/>
        </p:nvSpPr>
        <p:spPr>
          <a:xfrm>
            <a:off x="679879" y="1763964"/>
            <a:ext cx="2993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6485E"/>
                </a:solidFill>
                <a:latin typeface="+mj-ea"/>
                <a:ea typeface="+mj-ea"/>
              </a:rPr>
              <a:t># </a:t>
            </a:r>
            <a:r>
              <a:rPr lang="ko-KR" altLang="en-US" sz="2800" dirty="0">
                <a:solidFill>
                  <a:srgbClr val="36485E"/>
                </a:solidFill>
                <a:latin typeface="+mj-ea"/>
                <a:ea typeface="+mj-ea"/>
              </a:rPr>
              <a:t>전역 등록</a:t>
            </a:r>
            <a:endParaRPr lang="en-US" sz="2800" dirty="0">
              <a:solidFill>
                <a:srgbClr val="36485E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8C1CCDB0-CBC1-470B-AEBA-ED1F14FF8F8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10150613"/>
                  </p:ext>
                </p:extLst>
              </p:nvPr>
            </p:nvGraphicFramePr>
            <p:xfrm>
              <a:off x="7581956" y="1756849"/>
              <a:ext cx="3930165" cy="2210718"/>
            </p:xfrm>
            <a:graphic>
              <a:graphicData uri="http://schemas.microsoft.com/office/powerpoint/2016/slidezoom">
                <pslz:sldZm>
                  <pslz:sldZmObj sldId="282" cId="1713054416">
                    <pslz:zmPr id="{0120C3A8-25F6-41BE-AEE2-E303DC1DEA39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30165" cy="221071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C1CCDB0-CBC1-470B-AEBA-ED1F14FF8F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81956" y="1756849"/>
                <a:ext cx="3930165" cy="221071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1B8A9369-F747-4553-A365-A25BDD90C0E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44881532"/>
                  </p:ext>
                </p:extLst>
              </p:nvPr>
            </p:nvGraphicFramePr>
            <p:xfrm>
              <a:off x="7581956" y="3722419"/>
              <a:ext cx="3930165" cy="2210718"/>
            </p:xfrm>
            <a:graphic>
              <a:graphicData uri="http://schemas.microsoft.com/office/powerpoint/2016/slidezoom">
                <pslz:sldZm>
                  <pslz:sldZmObj sldId="281" cId="3929270121">
                    <pslz:zmPr id="{D7B18891-5F89-4438-9775-57E3CAACAD13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30165" cy="221071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1B8A9369-F747-4553-A365-A25BDD90C0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81956" y="3722419"/>
                <a:ext cx="3930165" cy="221071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701087B-1821-4B28-AF37-A086A1FD01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537" y="2628021"/>
            <a:ext cx="5357463" cy="1601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2365EA-20CC-4E82-A92D-A40D21CD9D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8537" y="4229978"/>
            <a:ext cx="5246990" cy="16019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D0669F-5FD9-4DA2-BC4A-08BEE7E968CA}"/>
              </a:ext>
            </a:extLst>
          </p:cNvPr>
          <p:cNvSpPr txBox="1"/>
          <p:nvPr/>
        </p:nvSpPr>
        <p:spPr>
          <a:xfrm>
            <a:off x="2555154" y="1859692"/>
            <a:ext cx="3234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2B783"/>
                </a:solidFill>
                <a:latin typeface="+mn-ea"/>
              </a:rPr>
              <a:t>끝말잇기 코드 예제</a:t>
            </a:r>
            <a:endParaRPr lang="en-US" sz="1600" dirty="0">
              <a:solidFill>
                <a:srgbClr val="42B78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3735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648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06BC6B-6D02-474F-9BC0-D8D178263855}"/>
              </a:ext>
            </a:extLst>
          </p:cNvPr>
          <p:cNvSpPr/>
          <p:nvPr/>
        </p:nvSpPr>
        <p:spPr>
          <a:xfrm>
            <a:off x="929833" y="591847"/>
            <a:ext cx="1033233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'word-relay'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template: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&lt;div&gt;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&lt;div&gt;{{ word }}&lt;/div&gt;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&lt;form 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v-on:submit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="onSubmitForm"&gt;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&lt;input type="text" v-model="value" ref="answer"/&gt;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&lt;button type="submit"&gt;Go !&lt;/button&gt;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&lt;/form&gt;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&lt;div&gt;{{ result }}&lt;/div&gt;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&lt;/div&gt;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      `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startWord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word: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startWord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result: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},</a:t>
            </a:r>
          </a:p>
        </p:txBody>
      </p:sp>
    </p:spTree>
    <p:extLst>
      <p:ext uri="{BB962C8B-B14F-4D97-AF65-F5344CB8AC3E}">
        <p14:creationId xmlns:p14="http://schemas.microsoft.com/office/powerpoint/2010/main" val="1713054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648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06BC6B-6D02-474F-9BC0-D8D178263855}"/>
              </a:ext>
            </a:extLst>
          </p:cNvPr>
          <p:cNvSpPr/>
          <p:nvPr/>
        </p:nvSpPr>
        <p:spPr>
          <a:xfrm>
            <a:off x="929833" y="117693"/>
            <a:ext cx="1033233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methods: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onSubmitForm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word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word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 ===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'Great!'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word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$refs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answer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focus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'Nah..'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$refs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answer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focus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Vue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'#root'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270121"/>
      </p:ext>
    </p:extLst>
  </p:cSld>
  <p:clrMapOvr>
    <a:masterClrMapping/>
  </p:clrMapOvr>
  <p:transition spd="med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BBCE26-C5B0-4D3A-80F3-47DA484A08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3. Vue.js </a:t>
            </a:r>
            <a:r>
              <a:rPr lang="ko-KR" altLang="en-US" dirty="0"/>
              <a:t>사용하기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B344E-A039-4D5C-9713-A5C69472D2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078" y="511234"/>
            <a:ext cx="9257444" cy="632436"/>
          </a:xfrm>
        </p:spPr>
        <p:txBody>
          <a:bodyPr/>
          <a:lstStyle/>
          <a:p>
            <a:r>
              <a:rPr lang="ko-KR" altLang="en-US" dirty="0"/>
              <a:t>컴포넌트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9C567-2132-474D-8074-5FBD71DC0B29}"/>
              </a:ext>
            </a:extLst>
          </p:cNvPr>
          <p:cNvSpPr txBox="1"/>
          <p:nvPr/>
        </p:nvSpPr>
        <p:spPr>
          <a:xfrm>
            <a:off x="3235467" y="2419227"/>
            <a:ext cx="7831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2B783"/>
                </a:solidFill>
                <a:latin typeface="+mn-ea"/>
              </a:rPr>
              <a:t>인스턴스 옵션으로 컴포넌트를 등록해서 인스턴스 내에서만 사용할 수 있게끔 할 수 있다</a:t>
            </a:r>
            <a:r>
              <a:rPr lang="en-US" altLang="ko-KR" sz="1600" dirty="0">
                <a:solidFill>
                  <a:srgbClr val="42B783"/>
                </a:solidFill>
                <a:latin typeface="+mn-ea"/>
              </a:rPr>
              <a:t>.</a:t>
            </a:r>
            <a:endParaRPr lang="en-US" sz="1600" dirty="0">
              <a:solidFill>
                <a:srgbClr val="42B783"/>
              </a:solidFill>
              <a:latin typeface="+mn-ea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C13E0E-01FE-4FFA-9D88-A4836E8E27F2}"/>
              </a:ext>
            </a:extLst>
          </p:cNvPr>
          <p:cNvGrpSpPr/>
          <p:nvPr/>
        </p:nvGrpSpPr>
        <p:grpSpPr>
          <a:xfrm>
            <a:off x="1587442" y="3591564"/>
            <a:ext cx="3738987" cy="1600632"/>
            <a:chOff x="1610591" y="3273047"/>
            <a:chExt cx="3738987" cy="16006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A436B1-D2DB-499A-B810-FD62B6975F8E}"/>
                </a:ext>
              </a:extLst>
            </p:cNvPr>
            <p:cNvSpPr/>
            <p:nvPr/>
          </p:nvSpPr>
          <p:spPr>
            <a:xfrm>
              <a:off x="1610591" y="3273047"/>
              <a:ext cx="3738987" cy="1600632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3DD381-FCA4-45E9-934C-7873CBCFECEB}"/>
                </a:ext>
              </a:extLst>
            </p:cNvPr>
            <p:cNvSpPr txBox="1"/>
            <p:nvPr/>
          </p:nvSpPr>
          <p:spPr>
            <a:xfrm>
              <a:off x="1723966" y="3446580"/>
              <a:ext cx="354610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  <a:latin typeface="+mn-ea"/>
                </a:rPr>
                <a:t>new</a:t>
              </a:r>
              <a:r>
                <a:rPr lang="ko-KR" altLang="en-US" sz="1600" dirty="0">
                  <a:solidFill>
                    <a:srgbClr val="36485E"/>
                  </a:solidFill>
                  <a:latin typeface="+mn-ea"/>
                </a:rPr>
                <a:t> </a:t>
              </a:r>
              <a:r>
                <a:rPr lang="en-US" altLang="ko-KR" sz="1600" dirty="0">
                  <a:solidFill>
                    <a:srgbClr val="36485E"/>
                  </a:solidFill>
                  <a:latin typeface="+mn-ea"/>
                </a:rPr>
                <a:t>Vue({</a:t>
              </a:r>
            </a:p>
            <a:p>
              <a:pPr lvl="1"/>
              <a:r>
                <a:rPr lang="en-US" altLang="ko-KR" sz="1600" dirty="0">
                  <a:solidFill>
                    <a:srgbClr val="36485E"/>
                  </a:solidFill>
                  <a:latin typeface="+mn-ea"/>
                </a:rPr>
                <a:t>Components: {</a:t>
              </a:r>
            </a:p>
            <a:p>
              <a:pPr lvl="1"/>
              <a:r>
                <a:rPr lang="en-US" altLang="ko-KR" sz="1600" dirty="0">
                  <a:solidFill>
                    <a:srgbClr val="36485E"/>
                  </a:solidFill>
                  <a:latin typeface="+mn-ea"/>
                </a:rPr>
                <a:t>	</a:t>
              </a:r>
              <a:r>
                <a:rPr lang="en-US" altLang="ko-KR" sz="1600" dirty="0">
                  <a:solidFill>
                    <a:srgbClr val="42B783"/>
                  </a:solidFill>
                  <a:latin typeface="+mn-ea"/>
                </a:rPr>
                <a:t>‘</a:t>
              </a:r>
              <a:r>
                <a:rPr lang="ko-KR" altLang="en-US" sz="1600" dirty="0">
                  <a:solidFill>
                    <a:srgbClr val="42B783"/>
                  </a:solidFill>
                  <a:latin typeface="+mn-ea"/>
                </a:rPr>
                <a:t>컴포넌트이름</a:t>
              </a:r>
              <a:r>
                <a:rPr lang="en-US" altLang="ko-KR" sz="1600" dirty="0">
                  <a:solidFill>
                    <a:srgbClr val="42B783"/>
                  </a:solidFill>
                  <a:latin typeface="+mn-ea"/>
                </a:rPr>
                <a:t>’</a:t>
              </a:r>
              <a:r>
                <a:rPr lang="en-US" altLang="ko-KR" sz="1600" dirty="0">
                  <a:solidFill>
                    <a:srgbClr val="36485E"/>
                  </a:solidFill>
                  <a:latin typeface="+mn-ea"/>
                </a:rPr>
                <a:t>: </a:t>
              </a:r>
              <a:r>
                <a:rPr lang="ko-KR" altLang="en-US" sz="1600" dirty="0">
                  <a:solidFill>
                    <a:srgbClr val="36485E"/>
                  </a:solidFill>
                  <a:latin typeface="+mn-ea"/>
                </a:rPr>
                <a:t>컴포넌트내용</a:t>
              </a:r>
              <a:endParaRPr lang="en-US" altLang="ko-KR" sz="1600" dirty="0">
                <a:solidFill>
                  <a:srgbClr val="36485E"/>
                </a:solidFill>
                <a:latin typeface="+mn-ea"/>
              </a:endParaRPr>
            </a:p>
            <a:p>
              <a:pPr lvl="1"/>
              <a:r>
                <a:rPr lang="en-US" altLang="ko-KR" sz="1600" dirty="0">
                  <a:solidFill>
                    <a:srgbClr val="36485E"/>
                  </a:solidFill>
                  <a:latin typeface="+mn-ea"/>
                </a:rPr>
                <a:t>}</a:t>
              </a:r>
            </a:p>
            <a:p>
              <a:r>
                <a:rPr lang="en-US" altLang="ko-KR" sz="1600" dirty="0">
                  <a:solidFill>
                    <a:srgbClr val="36485E"/>
                  </a:solidFill>
                  <a:latin typeface="+mn-ea"/>
                </a:rPr>
                <a:t>})</a:t>
              </a:r>
              <a:endParaRPr lang="en-US" sz="1600" dirty="0">
                <a:solidFill>
                  <a:srgbClr val="36485E"/>
                </a:solidFill>
                <a:latin typeface="+mn-ea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DD13182-9884-42DE-9E67-FC53775806AA}"/>
              </a:ext>
            </a:extLst>
          </p:cNvPr>
          <p:cNvGrpSpPr/>
          <p:nvPr/>
        </p:nvGrpSpPr>
        <p:grpSpPr>
          <a:xfrm>
            <a:off x="6603964" y="3765097"/>
            <a:ext cx="4110711" cy="1100174"/>
            <a:chOff x="4963841" y="3136161"/>
            <a:chExt cx="4110711" cy="110017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E4BCAAF-6CBB-4959-B2A6-284844E3A4BF}"/>
                </a:ext>
              </a:extLst>
            </p:cNvPr>
            <p:cNvSpPr/>
            <p:nvPr/>
          </p:nvSpPr>
          <p:spPr>
            <a:xfrm>
              <a:off x="4963841" y="3136161"/>
              <a:ext cx="4110711" cy="1100174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09EDA6F-B0D7-41BF-A7C2-2A1D896E8AE7}"/>
                </a:ext>
              </a:extLst>
            </p:cNvPr>
            <p:cNvSpPr txBox="1"/>
            <p:nvPr/>
          </p:nvSpPr>
          <p:spPr>
            <a:xfrm>
              <a:off x="5071163" y="3272015"/>
              <a:ext cx="40033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36485E"/>
                  </a:solidFill>
                  <a:latin typeface="+mn-ea"/>
                </a:rPr>
                <a:t>&lt;div id=</a:t>
              </a:r>
              <a:r>
                <a:rPr lang="en-US" altLang="ko-KR" sz="1600" dirty="0">
                  <a:solidFill>
                    <a:srgbClr val="42B783"/>
                  </a:solidFill>
                  <a:latin typeface="+mn-ea"/>
                </a:rPr>
                <a:t>“example”</a:t>
              </a:r>
              <a:r>
                <a:rPr lang="en-US" altLang="ko-KR" sz="1600" dirty="0">
                  <a:solidFill>
                    <a:srgbClr val="36485E"/>
                  </a:solidFill>
                  <a:latin typeface="+mn-ea"/>
                </a:rPr>
                <a:t>&gt;</a:t>
              </a:r>
            </a:p>
            <a:p>
              <a:r>
                <a:rPr lang="en-US" altLang="ko-KR" sz="1600" dirty="0">
                  <a:solidFill>
                    <a:srgbClr val="36485E"/>
                  </a:solidFill>
                  <a:latin typeface="+mn-ea"/>
                </a:rPr>
                <a:t>	&lt;</a:t>
              </a:r>
              <a:r>
                <a:rPr lang="ko-KR" altLang="en-US" sz="1600" dirty="0">
                  <a:solidFill>
                    <a:srgbClr val="36485E"/>
                  </a:solidFill>
                  <a:latin typeface="+mn-ea"/>
                </a:rPr>
                <a:t>컴포넌트이름</a:t>
              </a:r>
              <a:r>
                <a:rPr lang="en-US" altLang="ko-KR" sz="1600" dirty="0">
                  <a:solidFill>
                    <a:srgbClr val="36485E"/>
                  </a:solidFill>
                  <a:latin typeface="+mn-ea"/>
                </a:rPr>
                <a:t>&gt; &lt;/</a:t>
              </a:r>
              <a:r>
                <a:rPr lang="ko-KR" altLang="en-US" sz="1600" dirty="0">
                  <a:solidFill>
                    <a:srgbClr val="36485E"/>
                  </a:solidFill>
                  <a:latin typeface="+mn-ea"/>
                </a:rPr>
                <a:t>컴포넌트이름</a:t>
              </a:r>
              <a:r>
                <a:rPr lang="en-US" altLang="ko-KR" sz="1600" dirty="0">
                  <a:solidFill>
                    <a:srgbClr val="36485E"/>
                  </a:solidFill>
                  <a:latin typeface="+mn-ea"/>
                </a:rPr>
                <a:t>&gt;</a:t>
              </a:r>
            </a:p>
            <a:p>
              <a:r>
                <a:rPr lang="en-US" sz="1600" dirty="0">
                  <a:solidFill>
                    <a:srgbClr val="36485E"/>
                  </a:solidFill>
                  <a:latin typeface="+mn-ea"/>
                </a:rPr>
                <a:t>&lt;/div&gt;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449CAAF-32A8-463C-8F37-9B6AEC4FC47A}"/>
              </a:ext>
            </a:extLst>
          </p:cNvPr>
          <p:cNvSpPr txBox="1"/>
          <p:nvPr/>
        </p:nvSpPr>
        <p:spPr>
          <a:xfrm>
            <a:off x="5462234" y="3751082"/>
            <a:ext cx="10059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42B783"/>
                </a:solidFill>
                <a:sym typeface="Wingdings" panose="05000000000000000000" pitchFamily="2" charset="2"/>
              </a:rPr>
              <a:t></a:t>
            </a:r>
            <a:endParaRPr lang="en-US" sz="6600" b="1" dirty="0">
              <a:solidFill>
                <a:srgbClr val="42B783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1D1F1-6A91-457C-A050-3130A833F74E}"/>
              </a:ext>
            </a:extLst>
          </p:cNvPr>
          <p:cNvSpPr txBox="1"/>
          <p:nvPr/>
        </p:nvSpPr>
        <p:spPr>
          <a:xfrm>
            <a:off x="6603964" y="3118766"/>
            <a:ext cx="421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36485E"/>
                </a:solidFill>
                <a:latin typeface="+mn-ea"/>
              </a:rPr>
              <a:t>인스턴스의 템플릿에서 커스텀 엘리먼트로 사용 가능</a:t>
            </a:r>
            <a:endParaRPr lang="en-US" dirty="0">
              <a:solidFill>
                <a:srgbClr val="36485E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420206-EFD6-478B-A909-5ADE5AB759E5}"/>
              </a:ext>
            </a:extLst>
          </p:cNvPr>
          <p:cNvSpPr txBox="1"/>
          <p:nvPr/>
        </p:nvSpPr>
        <p:spPr>
          <a:xfrm>
            <a:off x="1339636" y="2319662"/>
            <a:ext cx="2993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6485E"/>
                </a:solidFill>
                <a:latin typeface="+mj-ea"/>
                <a:ea typeface="+mj-ea"/>
              </a:rPr>
              <a:t># </a:t>
            </a:r>
            <a:r>
              <a:rPr lang="ko-KR" altLang="en-US" sz="2800" dirty="0">
                <a:solidFill>
                  <a:srgbClr val="36485E"/>
                </a:solidFill>
                <a:latin typeface="+mj-ea"/>
                <a:ea typeface="+mj-ea"/>
              </a:rPr>
              <a:t>지역 등록</a:t>
            </a:r>
            <a:endParaRPr lang="en-US" sz="2800" dirty="0">
              <a:solidFill>
                <a:srgbClr val="36485E"/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AED442-3855-404A-A84C-72A4DE453FB2}"/>
              </a:ext>
            </a:extLst>
          </p:cNvPr>
          <p:cNvSpPr txBox="1"/>
          <p:nvPr/>
        </p:nvSpPr>
        <p:spPr>
          <a:xfrm>
            <a:off x="6603964" y="5022896"/>
            <a:ext cx="4210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36485E"/>
                </a:solidFill>
                <a:latin typeface="+mn-ea"/>
              </a:rPr>
              <a:t>인스턴스</a:t>
            </a:r>
            <a:r>
              <a:rPr lang="en-US" altLang="ko-KR" sz="1600" dirty="0">
                <a:solidFill>
                  <a:srgbClr val="36485E"/>
                </a:solidFill>
                <a:latin typeface="+mn-ea"/>
              </a:rPr>
              <a:t>/</a:t>
            </a:r>
            <a:r>
              <a:rPr lang="ko-KR" altLang="en-US" sz="1600" dirty="0">
                <a:solidFill>
                  <a:srgbClr val="36485E"/>
                </a:solidFill>
                <a:latin typeface="+mn-ea"/>
              </a:rPr>
              <a:t>컴포넌트 내에서만 사용할 수 있다</a:t>
            </a:r>
            <a:r>
              <a:rPr lang="en-US" altLang="ko-KR" sz="1600" dirty="0">
                <a:solidFill>
                  <a:srgbClr val="36485E"/>
                </a:solidFill>
                <a:latin typeface="+mn-ea"/>
              </a:rPr>
              <a:t>.</a:t>
            </a:r>
            <a:endParaRPr lang="en-US" sz="1600" dirty="0">
              <a:solidFill>
                <a:srgbClr val="36485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5123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BBCE26-C5B0-4D3A-80F3-47DA484A08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3. Vue.js </a:t>
            </a:r>
            <a:r>
              <a:rPr lang="ko-KR" altLang="en-US" dirty="0"/>
              <a:t>사용하기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B344E-A039-4D5C-9713-A5C69472D2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078" y="511234"/>
            <a:ext cx="9257444" cy="632436"/>
          </a:xfrm>
        </p:spPr>
        <p:txBody>
          <a:bodyPr/>
          <a:lstStyle/>
          <a:p>
            <a:r>
              <a:rPr lang="ko-KR" altLang="en-US" dirty="0"/>
              <a:t>컴포넌트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A9AE69-EE82-443D-9B8B-D2A79231ABCC}"/>
              </a:ext>
            </a:extLst>
          </p:cNvPr>
          <p:cNvSpPr txBox="1"/>
          <p:nvPr/>
        </p:nvSpPr>
        <p:spPr>
          <a:xfrm>
            <a:off x="679879" y="1763964"/>
            <a:ext cx="477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6485E"/>
                </a:solidFill>
                <a:latin typeface="+mj-ea"/>
                <a:ea typeface="+mj-ea"/>
              </a:rPr>
              <a:t># </a:t>
            </a:r>
            <a:r>
              <a:rPr lang="ko-KR" altLang="en-US" sz="2800" dirty="0">
                <a:solidFill>
                  <a:srgbClr val="36485E"/>
                </a:solidFill>
                <a:latin typeface="+mj-ea"/>
                <a:ea typeface="+mj-ea"/>
              </a:rPr>
              <a:t>컴포넌트 사용하기</a:t>
            </a:r>
            <a:endParaRPr lang="en-US" sz="2800" dirty="0">
              <a:solidFill>
                <a:srgbClr val="36485E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506F85-AD00-4998-A126-DD96D92677EA}"/>
              </a:ext>
            </a:extLst>
          </p:cNvPr>
          <p:cNvSpPr txBox="1"/>
          <p:nvPr/>
        </p:nvSpPr>
        <p:spPr>
          <a:xfrm>
            <a:off x="2711309" y="2573600"/>
            <a:ext cx="6769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36485E"/>
                </a:solidFill>
                <a:latin typeface="+mn-ea"/>
              </a:rPr>
              <a:t>인스턴스의</a:t>
            </a:r>
            <a:r>
              <a:rPr lang="en-US" altLang="ko-KR" sz="2000" dirty="0">
                <a:solidFill>
                  <a:srgbClr val="36485E"/>
                </a:solidFill>
                <a:latin typeface="+mn-ea"/>
              </a:rPr>
              <a:t> data</a:t>
            </a:r>
            <a:r>
              <a:rPr lang="ko-KR" altLang="en-US" sz="2000" dirty="0">
                <a:solidFill>
                  <a:srgbClr val="36485E"/>
                </a:solidFill>
                <a:latin typeface="+mn-ea"/>
              </a:rPr>
              <a:t>와는 달리 컴포넌트에서 </a:t>
            </a:r>
            <a:r>
              <a:rPr lang="en-US" altLang="ko-KR" sz="2000" dirty="0">
                <a:solidFill>
                  <a:srgbClr val="36485E"/>
                </a:solidFill>
                <a:latin typeface="+mn-ea"/>
              </a:rPr>
              <a:t>data</a:t>
            </a:r>
            <a:r>
              <a:rPr lang="ko-KR" altLang="en-US" sz="2000" dirty="0">
                <a:solidFill>
                  <a:srgbClr val="36485E"/>
                </a:solidFill>
                <a:latin typeface="+mn-ea"/>
              </a:rPr>
              <a:t>는 함수</a:t>
            </a:r>
            <a:endParaRPr lang="en-US" sz="2000" dirty="0">
              <a:solidFill>
                <a:srgbClr val="36485E"/>
              </a:solidFill>
              <a:latin typeface="+mn-ea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8BCBEF-9B6C-4ECE-8CEA-994F30139847}"/>
              </a:ext>
            </a:extLst>
          </p:cNvPr>
          <p:cNvGrpSpPr/>
          <p:nvPr/>
        </p:nvGrpSpPr>
        <p:grpSpPr>
          <a:xfrm>
            <a:off x="2893231" y="3717114"/>
            <a:ext cx="2479232" cy="1600632"/>
            <a:chOff x="1610591" y="3273047"/>
            <a:chExt cx="3738987" cy="16006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F412E67-0C8E-4B82-90E9-AB128EDDCC38}"/>
                </a:ext>
              </a:extLst>
            </p:cNvPr>
            <p:cNvSpPr/>
            <p:nvPr/>
          </p:nvSpPr>
          <p:spPr>
            <a:xfrm>
              <a:off x="1610591" y="3273047"/>
              <a:ext cx="3738987" cy="1600632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0F3F837-18B1-4E4E-820F-6A920599D976}"/>
                </a:ext>
              </a:extLst>
            </p:cNvPr>
            <p:cNvSpPr txBox="1"/>
            <p:nvPr/>
          </p:nvSpPr>
          <p:spPr>
            <a:xfrm>
              <a:off x="1723966" y="3446580"/>
              <a:ext cx="354610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  <a:latin typeface="+mn-ea"/>
                </a:rPr>
                <a:t>new</a:t>
              </a:r>
              <a:r>
                <a:rPr lang="ko-KR" altLang="en-US" sz="1600" dirty="0">
                  <a:solidFill>
                    <a:srgbClr val="36485E"/>
                  </a:solidFill>
                  <a:latin typeface="+mn-ea"/>
                </a:rPr>
                <a:t> </a:t>
              </a:r>
              <a:r>
                <a:rPr lang="en-US" altLang="ko-KR" sz="1600" dirty="0">
                  <a:solidFill>
                    <a:srgbClr val="36485E"/>
                  </a:solidFill>
                  <a:latin typeface="+mn-ea"/>
                </a:rPr>
                <a:t>Vue({</a:t>
              </a:r>
            </a:p>
            <a:p>
              <a:pPr lvl="1"/>
              <a:r>
                <a:rPr lang="en-US" altLang="ko-KR" sz="1600" dirty="0">
                  <a:solidFill>
                    <a:srgbClr val="36485E"/>
                  </a:solidFill>
                  <a:latin typeface="+mn-ea"/>
                </a:rPr>
                <a:t>data: {</a:t>
              </a:r>
            </a:p>
            <a:p>
              <a:pPr lvl="1"/>
              <a:r>
                <a:rPr lang="en-US" altLang="ko-KR" sz="1600" dirty="0">
                  <a:solidFill>
                    <a:srgbClr val="36485E"/>
                  </a:solidFill>
                  <a:latin typeface="+mn-ea"/>
                </a:rPr>
                <a:t>	value: </a:t>
              </a:r>
              <a:r>
                <a:rPr lang="en-US" altLang="ko-KR" sz="1600" dirty="0">
                  <a:solidFill>
                    <a:srgbClr val="42B783"/>
                  </a:solidFill>
                  <a:latin typeface="+mn-ea"/>
                </a:rPr>
                <a:t>‘value’</a:t>
              </a:r>
            </a:p>
            <a:p>
              <a:pPr lvl="1"/>
              <a:r>
                <a:rPr lang="en-US" altLang="ko-KR" sz="1600" dirty="0">
                  <a:solidFill>
                    <a:srgbClr val="36485E"/>
                  </a:solidFill>
                  <a:latin typeface="+mn-ea"/>
                </a:rPr>
                <a:t>}</a:t>
              </a:r>
            </a:p>
            <a:p>
              <a:r>
                <a:rPr lang="en-US" altLang="ko-KR" sz="1600" dirty="0">
                  <a:solidFill>
                    <a:srgbClr val="36485E"/>
                  </a:solidFill>
                  <a:latin typeface="+mn-ea"/>
                </a:rPr>
                <a:t>})</a:t>
              </a:r>
              <a:endParaRPr lang="en-US" sz="1600" dirty="0">
                <a:solidFill>
                  <a:srgbClr val="36485E"/>
                </a:solidFill>
                <a:latin typeface="+mn-ea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7CEF73D-14D3-4937-824A-B5874F735FA2}"/>
              </a:ext>
            </a:extLst>
          </p:cNvPr>
          <p:cNvSpPr txBox="1"/>
          <p:nvPr/>
        </p:nvSpPr>
        <p:spPr>
          <a:xfrm>
            <a:off x="2893231" y="3261016"/>
            <a:ext cx="181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2B783"/>
                </a:solidFill>
                <a:latin typeface="+mn-ea"/>
              </a:rPr>
              <a:t>인스턴스의 </a:t>
            </a:r>
            <a:r>
              <a:rPr lang="en-US" altLang="ko-KR" dirty="0">
                <a:solidFill>
                  <a:srgbClr val="42B783"/>
                </a:solidFill>
                <a:latin typeface="+mn-ea"/>
              </a:rPr>
              <a:t>data</a:t>
            </a:r>
            <a:endParaRPr lang="en-US" dirty="0">
              <a:solidFill>
                <a:srgbClr val="42B783"/>
              </a:solidFill>
              <a:latin typeface="+mn-ea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AF27905-EA21-4E2D-8969-F396949EB189}"/>
              </a:ext>
            </a:extLst>
          </p:cNvPr>
          <p:cNvGrpSpPr/>
          <p:nvPr/>
        </p:nvGrpSpPr>
        <p:grpSpPr>
          <a:xfrm>
            <a:off x="6314937" y="3717113"/>
            <a:ext cx="2983832" cy="1989415"/>
            <a:chOff x="1610591" y="3273046"/>
            <a:chExt cx="3738987" cy="198941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50E79E5-3321-4683-BCDE-F36BDEF83E77}"/>
                </a:ext>
              </a:extLst>
            </p:cNvPr>
            <p:cNvSpPr/>
            <p:nvPr/>
          </p:nvSpPr>
          <p:spPr>
            <a:xfrm>
              <a:off x="1610591" y="3273046"/>
              <a:ext cx="3738987" cy="1989415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544D597-26CD-4045-A076-346B84FA0C50}"/>
                </a:ext>
              </a:extLst>
            </p:cNvPr>
            <p:cNvSpPr txBox="1"/>
            <p:nvPr/>
          </p:nvSpPr>
          <p:spPr>
            <a:xfrm>
              <a:off x="1723966" y="3359812"/>
              <a:ext cx="354610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solidFill>
                    <a:srgbClr val="36485E"/>
                  </a:solidFill>
                  <a:latin typeface="+mn-ea"/>
                </a:rPr>
                <a:t>Vue.components</a:t>
              </a:r>
              <a:r>
                <a:rPr lang="en-US" altLang="ko-KR" sz="1600" dirty="0">
                  <a:solidFill>
                    <a:srgbClr val="36485E"/>
                  </a:solidFill>
                  <a:latin typeface="+mn-ea"/>
                </a:rPr>
                <a:t>(</a:t>
              </a:r>
              <a:r>
                <a:rPr lang="en-US" altLang="ko-KR" sz="1600" dirty="0">
                  <a:solidFill>
                    <a:srgbClr val="42B783"/>
                  </a:solidFill>
                  <a:latin typeface="+mn-ea"/>
                </a:rPr>
                <a:t>‘test’</a:t>
              </a:r>
              <a:r>
                <a:rPr lang="en-US" altLang="ko-KR" sz="1600" dirty="0">
                  <a:solidFill>
                    <a:srgbClr val="36485E"/>
                  </a:solidFill>
                  <a:latin typeface="+mn-ea"/>
                </a:rPr>
                <a:t>, {</a:t>
              </a:r>
            </a:p>
            <a:p>
              <a:pPr lvl="1"/>
              <a:r>
                <a:rPr lang="en-US" altLang="ko-KR" sz="1600" dirty="0">
                  <a:solidFill>
                    <a:srgbClr val="36485E"/>
                  </a:solidFill>
                  <a:latin typeface="+mn-ea"/>
                </a:rPr>
                <a:t>data() {</a:t>
              </a:r>
            </a:p>
            <a:p>
              <a:pPr lvl="1"/>
              <a:r>
                <a:rPr lang="en-US" altLang="ko-KR" sz="1600" dirty="0">
                  <a:solidFill>
                    <a:srgbClr val="36485E"/>
                  </a:solidFill>
                  <a:latin typeface="+mn-ea"/>
                </a:rPr>
                <a:t>	</a:t>
              </a:r>
              <a:r>
                <a:rPr lang="en-US" altLang="ko-KR" sz="1600" dirty="0">
                  <a:solidFill>
                    <a:srgbClr val="0070C0"/>
                  </a:solidFill>
                  <a:latin typeface="+mn-ea"/>
                </a:rPr>
                <a:t>return</a:t>
              </a:r>
              <a:r>
                <a:rPr lang="en-US" altLang="ko-KR" sz="1600" dirty="0">
                  <a:solidFill>
                    <a:srgbClr val="36485E"/>
                  </a:solidFill>
                  <a:latin typeface="+mn-ea"/>
                </a:rPr>
                <a:t> {</a:t>
              </a:r>
            </a:p>
            <a:p>
              <a:pPr lvl="1"/>
              <a:r>
                <a:rPr lang="en-US" altLang="ko-KR" sz="1600" dirty="0">
                  <a:solidFill>
                    <a:srgbClr val="36485E"/>
                  </a:solidFill>
                  <a:latin typeface="+mn-ea"/>
                </a:rPr>
                <a:t>	      value: </a:t>
              </a:r>
              <a:r>
                <a:rPr lang="en-US" altLang="ko-KR" sz="1600" dirty="0">
                  <a:solidFill>
                    <a:srgbClr val="42B783"/>
                  </a:solidFill>
                  <a:latin typeface="+mn-ea"/>
                </a:rPr>
                <a:t>‘value’</a:t>
              </a:r>
              <a:endParaRPr lang="en-US" altLang="ko-KR" sz="1600" dirty="0">
                <a:solidFill>
                  <a:srgbClr val="36485E"/>
                </a:solidFill>
                <a:latin typeface="+mn-ea"/>
              </a:endParaRPr>
            </a:p>
            <a:p>
              <a:pPr lvl="1"/>
              <a:r>
                <a:rPr lang="en-US" altLang="ko-KR" sz="1600" dirty="0">
                  <a:solidFill>
                    <a:srgbClr val="36485E"/>
                  </a:solidFill>
                  <a:latin typeface="+mn-ea"/>
                </a:rPr>
                <a:t>	}</a:t>
              </a:r>
            </a:p>
            <a:p>
              <a:pPr lvl="1"/>
              <a:r>
                <a:rPr lang="en-US" altLang="ko-KR" sz="1600" dirty="0">
                  <a:solidFill>
                    <a:srgbClr val="36485E"/>
                  </a:solidFill>
                  <a:latin typeface="+mn-ea"/>
                </a:rPr>
                <a:t>}</a:t>
              </a:r>
            </a:p>
            <a:p>
              <a:r>
                <a:rPr lang="en-US" altLang="ko-KR" sz="1600" dirty="0">
                  <a:solidFill>
                    <a:srgbClr val="36485E"/>
                  </a:solidFill>
                  <a:latin typeface="+mn-ea"/>
                </a:rPr>
                <a:t>})</a:t>
              </a:r>
              <a:endParaRPr lang="en-US" sz="1600" dirty="0">
                <a:solidFill>
                  <a:srgbClr val="36485E"/>
                </a:solidFill>
                <a:latin typeface="+mn-ea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8FBEAB8-5595-462A-96EA-93EE5D4CC754}"/>
              </a:ext>
            </a:extLst>
          </p:cNvPr>
          <p:cNvSpPr txBox="1"/>
          <p:nvPr/>
        </p:nvSpPr>
        <p:spPr>
          <a:xfrm>
            <a:off x="6314937" y="3261016"/>
            <a:ext cx="181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2B783"/>
                </a:solidFill>
                <a:latin typeface="+mn-ea"/>
              </a:rPr>
              <a:t>컴포넌트의 </a:t>
            </a:r>
            <a:r>
              <a:rPr lang="en-US" altLang="ko-KR" dirty="0">
                <a:solidFill>
                  <a:srgbClr val="42B783"/>
                </a:solidFill>
                <a:latin typeface="+mn-ea"/>
              </a:rPr>
              <a:t>data</a:t>
            </a:r>
            <a:endParaRPr lang="en-US" dirty="0">
              <a:solidFill>
                <a:srgbClr val="42B78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6772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C9F648-357B-4CA8-A128-C64814BB7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841" y="3923088"/>
            <a:ext cx="2678591" cy="1121272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BBCE26-C5B0-4D3A-80F3-47DA484A08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3. Vue.js </a:t>
            </a:r>
            <a:r>
              <a:rPr lang="ko-KR" altLang="en-US" dirty="0"/>
              <a:t>사용하기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B344E-A039-4D5C-9713-A5C69472D2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078" y="511234"/>
            <a:ext cx="9257444" cy="632436"/>
          </a:xfrm>
        </p:spPr>
        <p:txBody>
          <a:bodyPr/>
          <a:lstStyle/>
          <a:p>
            <a:r>
              <a:rPr lang="ko-KR" altLang="en-US" dirty="0"/>
              <a:t>컴포넌트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36A797-1C8D-4B96-ACD3-9BA77AB25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2630" y="3639408"/>
            <a:ext cx="3878890" cy="183102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3A9AE69-EE82-443D-9B8B-D2A79231ABCC}"/>
              </a:ext>
            </a:extLst>
          </p:cNvPr>
          <p:cNvSpPr txBox="1"/>
          <p:nvPr/>
        </p:nvSpPr>
        <p:spPr>
          <a:xfrm>
            <a:off x="679879" y="1763964"/>
            <a:ext cx="477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6485E"/>
                </a:solidFill>
                <a:latin typeface="+mj-ea"/>
                <a:ea typeface="+mj-ea"/>
              </a:rPr>
              <a:t># </a:t>
            </a:r>
            <a:r>
              <a:rPr lang="ko-KR" altLang="en-US" sz="2800" dirty="0">
                <a:solidFill>
                  <a:srgbClr val="36485E"/>
                </a:solidFill>
                <a:latin typeface="+mj-ea"/>
                <a:ea typeface="+mj-ea"/>
              </a:rPr>
              <a:t>컴포넌트 사용하기</a:t>
            </a:r>
            <a:endParaRPr lang="en-US" sz="2800" dirty="0">
              <a:solidFill>
                <a:srgbClr val="36485E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506F85-AD00-4998-A126-DD96D92677EA}"/>
              </a:ext>
            </a:extLst>
          </p:cNvPr>
          <p:cNvSpPr txBox="1"/>
          <p:nvPr/>
        </p:nvSpPr>
        <p:spPr>
          <a:xfrm>
            <a:off x="1851999" y="3244334"/>
            <a:ext cx="3762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2B783"/>
                </a:solidFill>
                <a:latin typeface="+mn-ea"/>
              </a:rPr>
              <a:t>▼ 클릭하면 숫자가 올라가는 컴포넌트</a:t>
            </a:r>
            <a:endParaRPr lang="en-US" dirty="0">
              <a:solidFill>
                <a:srgbClr val="42B783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C6BF3-5CE0-4E59-B229-EAA68416898F}"/>
              </a:ext>
            </a:extLst>
          </p:cNvPr>
          <p:cNvSpPr txBox="1"/>
          <p:nvPr/>
        </p:nvSpPr>
        <p:spPr>
          <a:xfrm>
            <a:off x="2711309" y="2463650"/>
            <a:ext cx="6769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36485E"/>
                </a:solidFill>
                <a:latin typeface="+mn-ea"/>
              </a:rPr>
              <a:t>컴포넌트끼리 </a:t>
            </a:r>
            <a:r>
              <a:rPr lang="en-US" altLang="ko-KR" sz="2000" dirty="0">
                <a:solidFill>
                  <a:srgbClr val="36485E"/>
                </a:solidFill>
                <a:latin typeface="+mn-ea"/>
              </a:rPr>
              <a:t>data</a:t>
            </a:r>
            <a:r>
              <a:rPr lang="ko-KR" altLang="en-US" sz="2000" dirty="0">
                <a:solidFill>
                  <a:srgbClr val="36485E"/>
                </a:solidFill>
                <a:latin typeface="+mn-ea"/>
              </a:rPr>
              <a:t>를 공유한다</a:t>
            </a:r>
            <a:r>
              <a:rPr lang="en-US" altLang="ko-KR" sz="2000" dirty="0">
                <a:solidFill>
                  <a:srgbClr val="36485E"/>
                </a:solidFill>
                <a:latin typeface="+mn-ea"/>
              </a:rPr>
              <a:t>.</a:t>
            </a:r>
            <a:endParaRPr lang="en-US" sz="2000" dirty="0">
              <a:solidFill>
                <a:srgbClr val="36485E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66D7F-0732-4B62-8323-CD7C1B222391}"/>
              </a:ext>
            </a:extLst>
          </p:cNvPr>
          <p:cNvSpPr txBox="1"/>
          <p:nvPr/>
        </p:nvSpPr>
        <p:spPr>
          <a:xfrm>
            <a:off x="6217029" y="4000924"/>
            <a:ext cx="10059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42B783"/>
                </a:solidFill>
                <a:sym typeface="Wingdings" panose="05000000000000000000" pitchFamily="2" charset="2"/>
              </a:rPr>
              <a:t></a:t>
            </a:r>
            <a:endParaRPr lang="en-US" sz="6600" b="1" dirty="0">
              <a:solidFill>
                <a:srgbClr val="42B78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4C963C-6B73-4850-8F8B-CAC09D6D9CFE}"/>
              </a:ext>
            </a:extLst>
          </p:cNvPr>
          <p:cNvSpPr txBox="1"/>
          <p:nvPr/>
        </p:nvSpPr>
        <p:spPr>
          <a:xfrm>
            <a:off x="7412344" y="3244334"/>
            <a:ext cx="172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2B783"/>
                </a:solidFill>
                <a:latin typeface="+mn-ea"/>
              </a:rPr>
              <a:t>▼ 클릭 결과</a:t>
            </a:r>
            <a:endParaRPr lang="en-US" dirty="0">
              <a:solidFill>
                <a:srgbClr val="42B78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1470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BBCE26-C5B0-4D3A-80F3-47DA484A08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3. Vue.js </a:t>
            </a:r>
            <a:r>
              <a:rPr lang="ko-KR" altLang="en-US" dirty="0"/>
              <a:t>사용하기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B344E-A039-4D5C-9713-A5C69472D2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078" y="511234"/>
            <a:ext cx="9257444" cy="632436"/>
          </a:xfrm>
        </p:spPr>
        <p:txBody>
          <a:bodyPr/>
          <a:lstStyle/>
          <a:p>
            <a:r>
              <a:rPr lang="en-US" altLang="ko-KR" dirty="0"/>
              <a:t>Props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926E63-1514-47B4-A215-17963F9318F2}"/>
              </a:ext>
            </a:extLst>
          </p:cNvPr>
          <p:cNvGrpSpPr/>
          <p:nvPr/>
        </p:nvGrpSpPr>
        <p:grpSpPr>
          <a:xfrm>
            <a:off x="7770181" y="2973004"/>
            <a:ext cx="2741367" cy="2456780"/>
            <a:chOff x="2406015" y="2263140"/>
            <a:chExt cx="2741367" cy="245678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3921320-D98F-43C9-A44A-5CD92B52B307}"/>
                </a:ext>
              </a:extLst>
            </p:cNvPr>
            <p:cNvSpPr/>
            <p:nvPr/>
          </p:nvSpPr>
          <p:spPr>
            <a:xfrm>
              <a:off x="2811780" y="2263140"/>
              <a:ext cx="1748790" cy="891540"/>
            </a:xfrm>
            <a:prstGeom prst="roundRect">
              <a:avLst>
                <a:gd name="adj" fmla="val 34616"/>
              </a:avLst>
            </a:prstGeom>
            <a:solidFill>
              <a:srgbClr val="36485E"/>
            </a:solidFill>
            <a:ln w="76200">
              <a:solidFill>
                <a:srgbClr val="42B7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+mj-ea"/>
                  <a:ea typeface="+mj-ea"/>
                </a:rPr>
                <a:t>Parent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B511A62-96AF-49AF-9D65-93716C807DE6}"/>
                </a:ext>
              </a:extLst>
            </p:cNvPr>
            <p:cNvSpPr/>
            <p:nvPr/>
          </p:nvSpPr>
          <p:spPr>
            <a:xfrm>
              <a:off x="2811780" y="3828380"/>
              <a:ext cx="1748790" cy="891540"/>
            </a:xfrm>
            <a:prstGeom prst="roundRect">
              <a:avLst>
                <a:gd name="adj" fmla="val 34616"/>
              </a:avLst>
            </a:prstGeom>
            <a:solidFill>
              <a:srgbClr val="42B783"/>
            </a:solidFill>
            <a:ln w="76200">
              <a:solidFill>
                <a:srgbClr val="364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+mj-ea"/>
                  <a:ea typeface="+mj-ea"/>
                </a:rPr>
                <a:t>Child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6101A5-B140-4B78-A549-B48A8149F95E}"/>
                </a:ext>
              </a:extLst>
            </p:cNvPr>
            <p:cNvSpPr txBox="1"/>
            <p:nvPr/>
          </p:nvSpPr>
          <p:spPr>
            <a:xfrm>
              <a:off x="2406015" y="3247995"/>
              <a:ext cx="9893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42B783"/>
                  </a:solidFill>
                  <a:latin typeface="+mn-ea"/>
                </a:rPr>
                <a:t>Props</a:t>
              </a:r>
              <a:endParaRPr lang="en-US" sz="2000" dirty="0">
                <a:solidFill>
                  <a:srgbClr val="42B783"/>
                </a:solidFill>
                <a:latin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1A4E82-C7BB-4F48-8238-21D80B99AB48}"/>
                </a:ext>
              </a:extLst>
            </p:cNvPr>
            <p:cNvSpPr txBox="1"/>
            <p:nvPr/>
          </p:nvSpPr>
          <p:spPr>
            <a:xfrm>
              <a:off x="4047418" y="3371850"/>
              <a:ext cx="10999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6485E"/>
                  </a:solidFill>
                  <a:latin typeface="+mn-ea"/>
                </a:rPr>
                <a:t>Events</a:t>
              </a:r>
              <a:endParaRPr lang="en-US" sz="2000" dirty="0">
                <a:solidFill>
                  <a:srgbClr val="36485E"/>
                </a:solidFill>
                <a:latin typeface="+mn-ea"/>
              </a:endParaRPr>
            </a:p>
          </p:txBody>
        </p:sp>
        <p:pic>
          <p:nvPicPr>
            <p:cNvPr id="23" name="Graphic 22" descr="Line arrow Straight">
              <a:extLst>
                <a:ext uri="{FF2B5EF4-FFF2-40B4-BE49-F238E27FC236}">
                  <a16:creationId xmlns:a16="http://schemas.microsoft.com/office/drawing/2014/main" id="{083B4C7B-14D9-407F-8A3D-6368E9177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3745230" y="3241640"/>
              <a:ext cx="586740" cy="586740"/>
            </a:xfrm>
            <a:prstGeom prst="rect">
              <a:avLst/>
            </a:prstGeom>
          </p:spPr>
        </p:pic>
        <p:pic>
          <p:nvPicPr>
            <p:cNvPr id="24" name="Graphic 23" descr="Line arrow Straight">
              <a:extLst>
                <a:ext uri="{FF2B5EF4-FFF2-40B4-BE49-F238E27FC236}">
                  <a16:creationId xmlns:a16="http://schemas.microsoft.com/office/drawing/2014/main" id="{31105445-2C1A-4745-AB0A-5D1BF88A0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3129281" y="3154680"/>
              <a:ext cx="586740" cy="586740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F92749A-0F51-4341-A316-B0C6BF4B9997}"/>
              </a:ext>
            </a:extLst>
          </p:cNvPr>
          <p:cNvSpPr txBox="1"/>
          <p:nvPr/>
        </p:nvSpPr>
        <p:spPr>
          <a:xfrm>
            <a:off x="2133572" y="2531313"/>
            <a:ext cx="5119666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6485E"/>
                </a:solidFill>
                <a:latin typeface="+mn-ea"/>
              </a:rPr>
              <a:t>부모는 </a:t>
            </a:r>
            <a:r>
              <a:rPr lang="en-US" altLang="ko-KR" dirty="0">
                <a:solidFill>
                  <a:srgbClr val="36485E"/>
                </a:solidFill>
                <a:latin typeface="+mn-ea"/>
              </a:rPr>
              <a:t>Props</a:t>
            </a:r>
            <a:r>
              <a:rPr lang="ko-KR" altLang="en-US" dirty="0">
                <a:solidFill>
                  <a:srgbClr val="36485E"/>
                </a:solidFill>
                <a:latin typeface="+mn-ea"/>
              </a:rPr>
              <a:t>를 통해 자식에게 데이터를 전달하고</a:t>
            </a:r>
            <a:r>
              <a:rPr lang="en-US" altLang="ko-KR" dirty="0">
                <a:solidFill>
                  <a:srgbClr val="36485E"/>
                </a:solidFill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6485E"/>
                </a:solidFill>
                <a:latin typeface="+mn-ea"/>
              </a:rPr>
              <a:t>자식은 </a:t>
            </a:r>
            <a:r>
              <a:rPr lang="en-US" altLang="ko-KR" dirty="0">
                <a:solidFill>
                  <a:srgbClr val="36485E"/>
                </a:solidFill>
                <a:latin typeface="+mn-ea"/>
              </a:rPr>
              <a:t>Events</a:t>
            </a:r>
            <a:r>
              <a:rPr lang="ko-KR" altLang="en-US" dirty="0">
                <a:solidFill>
                  <a:srgbClr val="36485E"/>
                </a:solidFill>
                <a:latin typeface="+mn-ea"/>
              </a:rPr>
              <a:t>를 통해 부모에게 메세지를 보낸다</a:t>
            </a:r>
            <a:r>
              <a:rPr lang="en-US" altLang="ko-KR" dirty="0">
                <a:solidFill>
                  <a:srgbClr val="36485E"/>
                </a:solidFill>
                <a:latin typeface="+mn-ea"/>
              </a:rPr>
              <a:t>.</a:t>
            </a:r>
            <a:endParaRPr lang="en-US" dirty="0">
              <a:solidFill>
                <a:srgbClr val="36485E"/>
              </a:solidFill>
              <a:latin typeface="+mn-ea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536218-6C20-4432-B2F4-2E030D3E1463}"/>
              </a:ext>
            </a:extLst>
          </p:cNvPr>
          <p:cNvSpPr/>
          <p:nvPr/>
        </p:nvSpPr>
        <p:spPr>
          <a:xfrm>
            <a:off x="508320" y="1827177"/>
            <a:ext cx="89032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36485E"/>
                </a:solidFill>
                <a:latin typeface="+mn-ea"/>
              </a:rPr>
              <a:t>부모 컴포넌트가 자식 컴포넌트에게 데이터를 전달할 때 사용</a:t>
            </a:r>
            <a:endParaRPr lang="en-US" altLang="ko-KR" sz="2400" b="1" dirty="0">
              <a:solidFill>
                <a:srgbClr val="36485E"/>
              </a:solidFill>
              <a:latin typeface="+mn-ea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3F47C89-9189-4372-8688-C63C0168D1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3438" y="3551262"/>
            <a:ext cx="5001277" cy="200879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25B720B-11B9-4410-A3A0-6ABE902F3F0A}"/>
              </a:ext>
            </a:extLst>
          </p:cNvPr>
          <p:cNvSpPr txBox="1"/>
          <p:nvPr/>
        </p:nvSpPr>
        <p:spPr>
          <a:xfrm>
            <a:off x="1984243" y="5560056"/>
            <a:ext cx="511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42B783"/>
                </a:solidFill>
                <a:latin typeface="+mn-ea"/>
              </a:rPr>
              <a:t>하위 컴포넌트에서 </a:t>
            </a:r>
            <a:r>
              <a:rPr lang="en-US" altLang="ko-KR" dirty="0">
                <a:solidFill>
                  <a:srgbClr val="42B783"/>
                </a:solidFill>
                <a:latin typeface="+mn-ea"/>
              </a:rPr>
              <a:t>Props </a:t>
            </a:r>
            <a:r>
              <a:rPr lang="ko-KR" altLang="en-US" dirty="0">
                <a:solidFill>
                  <a:srgbClr val="42B783"/>
                </a:solidFill>
                <a:latin typeface="+mn-ea"/>
              </a:rPr>
              <a:t>옵션을 사용한다</a:t>
            </a:r>
            <a:r>
              <a:rPr lang="en-US" altLang="ko-KR" dirty="0">
                <a:solidFill>
                  <a:srgbClr val="42B783"/>
                </a:solidFill>
                <a:latin typeface="+mn-ea"/>
              </a:rPr>
              <a:t>.</a:t>
            </a:r>
            <a:endParaRPr lang="en-US" dirty="0">
              <a:solidFill>
                <a:srgbClr val="42B78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764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8F3A4A-3457-4EAC-BBED-E7E572272F0F}"/>
              </a:ext>
            </a:extLst>
          </p:cNvPr>
          <p:cNvSpPr/>
          <p:nvPr/>
        </p:nvSpPr>
        <p:spPr>
          <a:xfrm>
            <a:off x="3030417" y="3967490"/>
            <a:ext cx="6131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36485E"/>
                </a:solidFill>
                <a:latin typeface="+mn-ea"/>
              </a:rPr>
              <a:t>https://kr.vuejs.org/v2/guide/index.html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2A18C4-9CC1-4CBE-8A12-EB0FF31069C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971" y="2766676"/>
            <a:ext cx="3258058" cy="146242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F398E-629B-46AD-BAC6-36FD50357A8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  <a:endParaRPr lang="en-US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0D18894F-1904-453D-AA76-0577F9A667A2}"/>
              </a:ext>
            </a:extLst>
          </p:cNvPr>
          <p:cNvSpPr txBox="1">
            <a:spLocks/>
          </p:cNvSpPr>
          <p:nvPr/>
        </p:nvSpPr>
        <p:spPr>
          <a:xfrm>
            <a:off x="679879" y="231164"/>
            <a:ext cx="6717442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42B783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4. </a:t>
            </a:r>
            <a:r>
              <a:rPr lang="ko-KR" altLang="en-US" dirty="0"/>
              <a:t>끝내며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20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109B64A-30C1-4DCA-B0D3-CE7EE3AEC18B}"/>
              </a:ext>
            </a:extLst>
          </p:cNvPr>
          <p:cNvGrpSpPr/>
          <p:nvPr/>
        </p:nvGrpSpPr>
        <p:grpSpPr>
          <a:xfrm>
            <a:off x="2276157" y="2708564"/>
            <a:ext cx="7639686" cy="1440871"/>
            <a:chOff x="2276156" y="1881467"/>
            <a:chExt cx="7639686" cy="144087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F10BC1D-A27F-479F-AFCC-2188BD4AC0D1}"/>
                </a:ext>
              </a:extLst>
            </p:cNvPr>
            <p:cNvSpPr txBox="1"/>
            <p:nvPr/>
          </p:nvSpPr>
          <p:spPr>
            <a:xfrm>
              <a:off x="2276156" y="1881467"/>
              <a:ext cx="763968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rgbClr val="36485E"/>
                  </a:solidFill>
                  <a:latin typeface="Dosis" panose="02010503020202060003" pitchFamily="50" charset="0"/>
                  <a:ea typeface="Source Sans Pro" panose="020B0503030403020204" pitchFamily="34" charset="0"/>
                </a:rPr>
                <a:t>Thanks for watching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FE2625-6E2A-438F-8AF6-59A120679688}"/>
                </a:ext>
              </a:extLst>
            </p:cNvPr>
            <p:cNvSpPr txBox="1"/>
            <p:nvPr/>
          </p:nvSpPr>
          <p:spPr>
            <a:xfrm>
              <a:off x="3546473" y="2922228"/>
              <a:ext cx="50990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42B78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봐주셔서 감사합니다</a:t>
              </a:r>
              <a:r>
                <a:rPr lang="en-US" altLang="ko-KR" sz="2000" dirty="0">
                  <a:solidFill>
                    <a:srgbClr val="42B78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!</a:t>
              </a:r>
              <a:endParaRPr lang="en-US" sz="2000" dirty="0">
                <a:solidFill>
                  <a:srgbClr val="42B78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680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0509 L 0 0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160FCD9C-E1C0-48B2-95FF-D539286CC2F3}"/>
              </a:ext>
            </a:extLst>
          </p:cNvPr>
          <p:cNvGrpSpPr/>
          <p:nvPr/>
        </p:nvGrpSpPr>
        <p:grpSpPr>
          <a:xfrm>
            <a:off x="0" y="0"/>
            <a:ext cx="12192000" cy="1423900"/>
            <a:chOff x="0" y="0"/>
            <a:chExt cx="12192000" cy="14239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0B41C02-522C-486D-AA2F-411FA798BA70}"/>
                </a:ext>
              </a:extLst>
            </p:cNvPr>
            <p:cNvSpPr/>
            <p:nvPr/>
          </p:nvSpPr>
          <p:spPr>
            <a:xfrm>
              <a:off x="0" y="1"/>
              <a:ext cx="12192000" cy="1423899"/>
            </a:xfrm>
            <a:prstGeom prst="rect">
              <a:avLst/>
            </a:prstGeom>
            <a:solidFill>
              <a:srgbClr val="42B7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50ED057-2469-45F1-B1A3-E4132F2FA1E5}"/>
                </a:ext>
              </a:extLst>
            </p:cNvPr>
            <p:cNvSpPr/>
            <p:nvPr/>
          </p:nvSpPr>
          <p:spPr>
            <a:xfrm>
              <a:off x="0" y="0"/>
              <a:ext cx="12192000" cy="1271499"/>
            </a:xfrm>
            <a:prstGeom prst="rect">
              <a:avLst/>
            </a:prstGeom>
            <a:solidFill>
              <a:srgbClr val="364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6485E"/>
                </a:solidFill>
              </a:endParaRPr>
            </a:p>
          </p:txBody>
        </p:sp>
      </p:grpSp>
      <p:sp>
        <p:nvSpPr>
          <p:cNvPr id="41" name="Content Placeholder 1">
            <a:extLst>
              <a:ext uri="{FF2B5EF4-FFF2-40B4-BE49-F238E27FC236}">
                <a16:creationId xmlns:a16="http://schemas.microsoft.com/office/drawing/2014/main" id="{499331A1-7432-4FE7-8E86-C50F135577E2}"/>
              </a:ext>
            </a:extLst>
          </p:cNvPr>
          <p:cNvSpPr txBox="1">
            <a:spLocks/>
          </p:cNvSpPr>
          <p:nvPr/>
        </p:nvSpPr>
        <p:spPr>
          <a:xfrm>
            <a:off x="679878" y="231164"/>
            <a:ext cx="2616819" cy="36512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rgbClr val="42B783"/>
                </a:solidFill>
                <a:latin typeface="+mn-ea"/>
              </a:rPr>
              <a:t>1. </a:t>
            </a:r>
            <a:r>
              <a:rPr lang="ko-KR" altLang="en-US" sz="2000" dirty="0">
                <a:solidFill>
                  <a:srgbClr val="42B783"/>
                </a:solidFill>
                <a:latin typeface="+mn-ea"/>
              </a:rPr>
              <a:t>가상 </a:t>
            </a:r>
            <a:r>
              <a:rPr lang="en-US" altLang="ko-KR" sz="2000" dirty="0">
                <a:solidFill>
                  <a:srgbClr val="42B783"/>
                </a:solidFill>
                <a:latin typeface="+mn-ea"/>
              </a:rPr>
              <a:t>DOM </a:t>
            </a:r>
            <a:r>
              <a:rPr lang="ko-KR" altLang="en-US" sz="2000" dirty="0">
                <a:solidFill>
                  <a:srgbClr val="42B783"/>
                </a:solidFill>
                <a:latin typeface="+mn-ea"/>
              </a:rPr>
              <a:t>방식</a:t>
            </a:r>
            <a:endParaRPr lang="en-US" sz="2000" dirty="0">
              <a:solidFill>
                <a:srgbClr val="42B783"/>
              </a:solidFill>
              <a:latin typeface="+mn-ea"/>
            </a:endParaRP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CAC90752-0F1D-4FF8-B159-DCEAB23E1DFA}"/>
              </a:ext>
            </a:extLst>
          </p:cNvPr>
          <p:cNvSpPr txBox="1">
            <a:spLocks/>
          </p:cNvSpPr>
          <p:nvPr/>
        </p:nvSpPr>
        <p:spPr>
          <a:xfrm>
            <a:off x="629078" y="511234"/>
            <a:ext cx="3707544" cy="6324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+mj-ea"/>
                <a:ea typeface="+mj-ea"/>
              </a:rPr>
              <a:t>DOM</a:t>
            </a:r>
            <a:r>
              <a:rPr lang="ko-KR" altLang="en-US" sz="4000" dirty="0">
                <a:solidFill>
                  <a:schemeClr val="bg1"/>
                </a:solidFill>
                <a:latin typeface="+mj-ea"/>
                <a:ea typeface="+mj-ea"/>
              </a:rPr>
              <a:t>이란</a:t>
            </a:r>
            <a:r>
              <a:rPr lang="en-US" altLang="ko-KR" sz="4000" dirty="0">
                <a:solidFill>
                  <a:schemeClr val="bg1"/>
                </a:solidFill>
                <a:latin typeface="+mj-ea"/>
                <a:ea typeface="+mj-ea"/>
              </a:rPr>
              <a:t>?</a:t>
            </a:r>
            <a:endParaRPr 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1F6D6FF-E4EA-4F91-8995-25E88A175F26}"/>
              </a:ext>
            </a:extLst>
          </p:cNvPr>
          <p:cNvGrpSpPr/>
          <p:nvPr/>
        </p:nvGrpSpPr>
        <p:grpSpPr>
          <a:xfrm>
            <a:off x="6104432" y="2048005"/>
            <a:ext cx="5074399" cy="3321231"/>
            <a:chOff x="4338267" y="2036367"/>
            <a:chExt cx="5282855" cy="33061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A59136-3FFB-4A00-AA9C-6D2D6F70690E}"/>
                </a:ext>
              </a:extLst>
            </p:cNvPr>
            <p:cNvSpPr/>
            <p:nvPr/>
          </p:nvSpPr>
          <p:spPr>
            <a:xfrm>
              <a:off x="5450541" y="2036367"/>
              <a:ext cx="1290918" cy="566750"/>
            </a:xfrm>
            <a:prstGeom prst="rect">
              <a:avLst/>
            </a:prstGeom>
            <a:solidFill>
              <a:srgbClr val="36485E"/>
            </a:solidFill>
            <a:ln w="57150">
              <a:solidFill>
                <a:srgbClr val="42B7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html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E32A725-D467-4162-9A9E-DA0B53A64CDD}"/>
                </a:ext>
              </a:extLst>
            </p:cNvPr>
            <p:cNvSpPr/>
            <p:nvPr/>
          </p:nvSpPr>
          <p:spPr>
            <a:xfrm>
              <a:off x="4338267" y="2983491"/>
              <a:ext cx="1004047" cy="465404"/>
            </a:xfrm>
            <a:prstGeom prst="rect">
              <a:avLst/>
            </a:prstGeom>
            <a:solidFill>
              <a:srgbClr val="36485E"/>
            </a:solidFill>
            <a:ln w="57150">
              <a:solidFill>
                <a:srgbClr val="42B7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head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C33471-7ABE-4667-BC9F-BEA690F84179}"/>
                </a:ext>
              </a:extLst>
            </p:cNvPr>
            <p:cNvSpPr/>
            <p:nvPr/>
          </p:nvSpPr>
          <p:spPr>
            <a:xfrm>
              <a:off x="6849688" y="2983491"/>
              <a:ext cx="1004047" cy="465404"/>
            </a:xfrm>
            <a:prstGeom prst="rect">
              <a:avLst/>
            </a:prstGeom>
            <a:solidFill>
              <a:srgbClr val="36485E"/>
            </a:solidFill>
            <a:ln w="57150">
              <a:solidFill>
                <a:srgbClr val="42B7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body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B4CAB46-93D5-4616-998D-63091093CEFF}"/>
                </a:ext>
              </a:extLst>
            </p:cNvPr>
            <p:cNvSpPr/>
            <p:nvPr/>
          </p:nvSpPr>
          <p:spPr>
            <a:xfrm>
              <a:off x="4453469" y="3979412"/>
              <a:ext cx="773641" cy="465404"/>
            </a:xfrm>
            <a:prstGeom prst="rect">
              <a:avLst/>
            </a:prstGeom>
            <a:solidFill>
              <a:srgbClr val="36485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title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4B3C30-DCE4-4218-ADCF-EE2F20952250}"/>
                </a:ext>
              </a:extLst>
            </p:cNvPr>
            <p:cNvSpPr/>
            <p:nvPr/>
          </p:nvSpPr>
          <p:spPr>
            <a:xfrm>
              <a:off x="6964891" y="3979412"/>
              <a:ext cx="773641" cy="465404"/>
            </a:xfrm>
            <a:prstGeom prst="rect">
              <a:avLst/>
            </a:prstGeom>
            <a:solidFill>
              <a:srgbClr val="36485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405907-9761-4EF7-9A69-714706E903AC}"/>
                </a:ext>
              </a:extLst>
            </p:cNvPr>
            <p:cNvSpPr/>
            <p:nvPr/>
          </p:nvSpPr>
          <p:spPr>
            <a:xfrm>
              <a:off x="6023596" y="3979412"/>
              <a:ext cx="773641" cy="465404"/>
            </a:xfrm>
            <a:prstGeom prst="rect">
              <a:avLst/>
            </a:prstGeom>
            <a:solidFill>
              <a:srgbClr val="36485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D7BEB63-C9C5-48DA-B23E-3636383AF0AC}"/>
                </a:ext>
              </a:extLst>
            </p:cNvPr>
            <p:cNvSpPr/>
            <p:nvPr/>
          </p:nvSpPr>
          <p:spPr>
            <a:xfrm>
              <a:off x="7906186" y="3979412"/>
              <a:ext cx="773641" cy="465404"/>
            </a:xfrm>
            <a:prstGeom prst="rect">
              <a:avLst/>
            </a:prstGeom>
            <a:solidFill>
              <a:srgbClr val="36485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ul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4E0221-DA42-48EE-8BC3-0836AA1C337F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flipH="1">
              <a:off x="4840291" y="2603117"/>
              <a:ext cx="1255709" cy="380374"/>
            </a:xfrm>
            <a:prstGeom prst="line">
              <a:avLst/>
            </a:prstGeom>
            <a:ln w="57150">
              <a:solidFill>
                <a:srgbClr val="42B7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3BD009E-0C80-42D2-9F30-E426D3BE70B8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6096000" y="2603117"/>
              <a:ext cx="1255712" cy="380374"/>
            </a:xfrm>
            <a:prstGeom prst="line">
              <a:avLst/>
            </a:prstGeom>
            <a:ln w="57150">
              <a:solidFill>
                <a:srgbClr val="42B7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329733F-9976-49A0-949A-9868835FD2A7}"/>
                </a:ext>
              </a:extLst>
            </p:cNvPr>
            <p:cNvCxnSpPr>
              <a:cxnSpLocks/>
              <a:stCxn id="13" idx="0"/>
              <a:endCxn id="10" idx="2"/>
            </p:cNvCxnSpPr>
            <p:nvPr/>
          </p:nvCxnSpPr>
          <p:spPr>
            <a:xfrm flipV="1">
              <a:off x="6410417" y="3448895"/>
              <a:ext cx="941295" cy="530517"/>
            </a:xfrm>
            <a:prstGeom prst="line">
              <a:avLst/>
            </a:prstGeom>
            <a:ln w="57150">
              <a:solidFill>
                <a:srgbClr val="42B783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357055-771F-45A7-96E7-973BFC953DE6}"/>
                </a:ext>
              </a:extLst>
            </p:cNvPr>
            <p:cNvCxnSpPr>
              <a:cxnSpLocks/>
              <a:stCxn id="14" idx="0"/>
              <a:endCxn id="10" idx="2"/>
            </p:cNvCxnSpPr>
            <p:nvPr/>
          </p:nvCxnSpPr>
          <p:spPr>
            <a:xfrm flipH="1" flipV="1">
              <a:off x="7351712" y="3448895"/>
              <a:ext cx="941295" cy="530517"/>
            </a:xfrm>
            <a:prstGeom prst="line">
              <a:avLst/>
            </a:prstGeom>
            <a:ln w="57150">
              <a:solidFill>
                <a:srgbClr val="42B783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039D0DC-828E-4F44-9B36-6A7ADB071FE9}"/>
                </a:ext>
              </a:extLst>
            </p:cNvPr>
            <p:cNvCxnSpPr>
              <a:cxnSpLocks/>
              <a:stCxn id="12" idx="0"/>
              <a:endCxn id="10" idx="2"/>
            </p:cNvCxnSpPr>
            <p:nvPr/>
          </p:nvCxnSpPr>
          <p:spPr>
            <a:xfrm flipV="1">
              <a:off x="7351712" y="3448895"/>
              <a:ext cx="0" cy="530517"/>
            </a:xfrm>
            <a:prstGeom prst="line">
              <a:avLst/>
            </a:prstGeom>
            <a:ln w="57150">
              <a:solidFill>
                <a:srgbClr val="42B783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055B5E0-B9C0-4EE3-BD0B-0522EC80A3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0289" y="3429000"/>
              <a:ext cx="0" cy="530517"/>
            </a:xfrm>
            <a:prstGeom prst="line">
              <a:avLst/>
            </a:prstGeom>
            <a:ln w="57150">
              <a:solidFill>
                <a:srgbClr val="42B783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098A60E-8150-4C7E-B97C-424B67634BBC}"/>
                </a:ext>
              </a:extLst>
            </p:cNvPr>
            <p:cNvSpPr/>
            <p:nvPr/>
          </p:nvSpPr>
          <p:spPr>
            <a:xfrm>
              <a:off x="6964891" y="4877101"/>
              <a:ext cx="773641" cy="465404"/>
            </a:xfrm>
            <a:prstGeom prst="rect">
              <a:avLst/>
            </a:prstGeom>
            <a:solidFill>
              <a:srgbClr val="36485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648BBC-ED47-41DC-9364-B44A3709CF4A}"/>
                </a:ext>
              </a:extLst>
            </p:cNvPr>
            <p:cNvCxnSpPr>
              <a:cxnSpLocks/>
              <a:stCxn id="21" idx="0"/>
              <a:endCxn id="12" idx="2"/>
            </p:cNvCxnSpPr>
            <p:nvPr/>
          </p:nvCxnSpPr>
          <p:spPr>
            <a:xfrm flipV="1">
              <a:off x="7351712" y="4444816"/>
              <a:ext cx="0" cy="432285"/>
            </a:xfrm>
            <a:prstGeom prst="line">
              <a:avLst/>
            </a:prstGeom>
            <a:ln w="57150">
              <a:solidFill>
                <a:srgbClr val="42B783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5978CF2-EBDC-4B85-B9EB-17114E82BBC6}"/>
                </a:ext>
              </a:extLst>
            </p:cNvPr>
            <p:cNvSpPr/>
            <p:nvPr/>
          </p:nvSpPr>
          <p:spPr>
            <a:xfrm>
              <a:off x="7906186" y="4877101"/>
              <a:ext cx="773641" cy="465404"/>
            </a:xfrm>
            <a:prstGeom prst="rect">
              <a:avLst/>
            </a:prstGeom>
            <a:solidFill>
              <a:srgbClr val="36485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B4247E-16CE-4E99-8EA3-674E53D87E5B}"/>
                </a:ext>
              </a:extLst>
            </p:cNvPr>
            <p:cNvCxnSpPr>
              <a:cxnSpLocks/>
              <a:stCxn id="23" idx="0"/>
              <a:endCxn id="14" idx="2"/>
            </p:cNvCxnSpPr>
            <p:nvPr/>
          </p:nvCxnSpPr>
          <p:spPr>
            <a:xfrm flipV="1">
              <a:off x="8293007" y="4444816"/>
              <a:ext cx="0" cy="432285"/>
            </a:xfrm>
            <a:prstGeom prst="line">
              <a:avLst/>
            </a:prstGeom>
            <a:ln w="57150">
              <a:solidFill>
                <a:srgbClr val="42B783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B092C1C-4942-40DC-93A3-DAD6AE307572}"/>
                </a:ext>
              </a:extLst>
            </p:cNvPr>
            <p:cNvSpPr/>
            <p:nvPr/>
          </p:nvSpPr>
          <p:spPr>
            <a:xfrm>
              <a:off x="8847481" y="4877101"/>
              <a:ext cx="773641" cy="465404"/>
            </a:xfrm>
            <a:prstGeom prst="rect">
              <a:avLst/>
            </a:prstGeom>
            <a:solidFill>
              <a:srgbClr val="36485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410CA2-EFF9-4DCA-9C4D-87DA70904435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H="1" flipV="1">
              <a:off x="9234301" y="4597217"/>
              <a:ext cx="1" cy="279884"/>
            </a:xfrm>
            <a:prstGeom prst="line">
              <a:avLst/>
            </a:prstGeom>
            <a:ln w="57150">
              <a:solidFill>
                <a:srgbClr val="42B783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3DC950-201A-444E-86A2-325C74C4F32F}"/>
                </a:ext>
              </a:extLst>
            </p:cNvPr>
            <p:cNvCxnSpPr>
              <a:cxnSpLocks/>
            </p:cNvCxnSpPr>
            <p:nvPr/>
          </p:nvCxnSpPr>
          <p:spPr>
            <a:xfrm>
              <a:off x="8307757" y="4597217"/>
              <a:ext cx="954715" cy="0"/>
            </a:xfrm>
            <a:prstGeom prst="line">
              <a:avLst/>
            </a:prstGeom>
            <a:ln w="57150">
              <a:solidFill>
                <a:srgbClr val="42B7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EF84425-8D9A-4738-9AA2-E8F344EA6DEE}"/>
              </a:ext>
            </a:extLst>
          </p:cNvPr>
          <p:cNvGrpSpPr/>
          <p:nvPr/>
        </p:nvGrpSpPr>
        <p:grpSpPr>
          <a:xfrm>
            <a:off x="663066" y="2094574"/>
            <a:ext cx="5033581" cy="923330"/>
            <a:chOff x="1046459" y="1703970"/>
            <a:chExt cx="5033581" cy="9233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1F4512-D531-4AB1-BD13-893B8682A7D0}"/>
                </a:ext>
              </a:extLst>
            </p:cNvPr>
            <p:cNvSpPr txBox="1"/>
            <p:nvPr/>
          </p:nvSpPr>
          <p:spPr>
            <a:xfrm>
              <a:off x="1046459" y="1703970"/>
              <a:ext cx="21434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5400" dirty="0">
                  <a:solidFill>
                    <a:srgbClr val="36485E"/>
                  </a:solidFill>
                  <a:latin typeface="+mj-ea"/>
                  <a:ea typeface="+mj-ea"/>
                </a:rPr>
                <a:t>DOM</a:t>
              </a:r>
              <a:endParaRPr lang="en-US" sz="5400" dirty="0">
                <a:solidFill>
                  <a:srgbClr val="36485E"/>
                </a:solidFill>
                <a:latin typeface="+mj-ea"/>
                <a:ea typeface="+mj-ea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6FE82E3-BC42-4164-BAFE-AA692E008DD9}"/>
                </a:ext>
              </a:extLst>
            </p:cNvPr>
            <p:cNvGrpSpPr/>
            <p:nvPr/>
          </p:nvGrpSpPr>
          <p:grpSpPr>
            <a:xfrm>
              <a:off x="3053255" y="1856059"/>
              <a:ext cx="3026785" cy="620250"/>
              <a:chOff x="2473938" y="1912592"/>
              <a:chExt cx="3026785" cy="620250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6716513-4499-4FFC-8507-59F1D0CE24A0}"/>
                  </a:ext>
                </a:extLst>
              </p:cNvPr>
              <p:cNvSpPr txBox="1"/>
              <p:nvPr/>
            </p:nvSpPr>
            <p:spPr>
              <a:xfrm>
                <a:off x="2498330" y="2163510"/>
                <a:ext cx="30023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42B783">
                        <a:alpha val="70000"/>
                      </a:srgbClr>
                    </a:solidFill>
                    <a:latin typeface="+mj-ea"/>
                    <a:ea typeface="+mj-ea"/>
                  </a:rPr>
                  <a:t>D</a:t>
                </a:r>
                <a:r>
                  <a:rPr lang="en-US" dirty="0">
                    <a:solidFill>
                      <a:srgbClr val="36485E">
                        <a:alpha val="70000"/>
                      </a:srgbClr>
                    </a:solidFill>
                    <a:latin typeface="+mj-ea"/>
                    <a:ea typeface="+mj-ea"/>
                  </a:rPr>
                  <a:t>ocument </a:t>
                </a:r>
                <a:r>
                  <a:rPr lang="en-US" dirty="0">
                    <a:solidFill>
                      <a:srgbClr val="42B783">
                        <a:alpha val="70000"/>
                      </a:srgbClr>
                    </a:solidFill>
                    <a:latin typeface="+mj-ea"/>
                    <a:ea typeface="+mj-ea"/>
                  </a:rPr>
                  <a:t>O</a:t>
                </a:r>
                <a:r>
                  <a:rPr lang="en-US" dirty="0">
                    <a:solidFill>
                      <a:srgbClr val="36485E">
                        <a:alpha val="70000"/>
                      </a:srgbClr>
                    </a:solidFill>
                    <a:latin typeface="+mj-ea"/>
                    <a:ea typeface="+mj-ea"/>
                  </a:rPr>
                  <a:t>bject </a:t>
                </a:r>
                <a:r>
                  <a:rPr lang="en-US" dirty="0">
                    <a:solidFill>
                      <a:srgbClr val="42B783">
                        <a:alpha val="70000"/>
                      </a:srgbClr>
                    </a:solidFill>
                    <a:latin typeface="+mj-ea"/>
                    <a:ea typeface="+mj-ea"/>
                  </a:rPr>
                  <a:t>M</a:t>
                </a:r>
                <a:r>
                  <a:rPr lang="en-US" dirty="0">
                    <a:solidFill>
                      <a:srgbClr val="36485E">
                        <a:alpha val="70000"/>
                      </a:srgbClr>
                    </a:solidFill>
                    <a:latin typeface="+mj-ea"/>
                    <a:ea typeface="+mj-ea"/>
                  </a:rPr>
                  <a:t>odel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965BFF-B748-4C4E-8437-AE9A9B899BAD}"/>
                  </a:ext>
                </a:extLst>
              </p:cNvPr>
              <p:cNvSpPr txBox="1"/>
              <p:nvPr/>
            </p:nvSpPr>
            <p:spPr>
              <a:xfrm>
                <a:off x="2473938" y="1912592"/>
                <a:ext cx="14492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solidFill>
                      <a:srgbClr val="36485E">
                        <a:alpha val="70000"/>
                      </a:srgbClr>
                    </a:solidFill>
                    <a:latin typeface="+mj-ea"/>
                    <a:ea typeface="+mj-ea"/>
                  </a:rPr>
                  <a:t>문서 객체 모델</a:t>
                </a:r>
                <a:endParaRPr lang="en-US" sz="1600" dirty="0">
                  <a:solidFill>
                    <a:srgbClr val="36485E">
                      <a:alpha val="70000"/>
                    </a:srgbClr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718C40D-73FD-4788-8032-6C32E947BA28}"/>
              </a:ext>
            </a:extLst>
          </p:cNvPr>
          <p:cNvGrpSpPr/>
          <p:nvPr/>
        </p:nvGrpSpPr>
        <p:grpSpPr>
          <a:xfrm>
            <a:off x="1061783" y="3017904"/>
            <a:ext cx="3911417" cy="1432956"/>
            <a:chOff x="726745" y="3017904"/>
            <a:chExt cx="3911417" cy="14329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DEFEE2-0060-42F5-9A32-835701AA766D}"/>
                </a:ext>
              </a:extLst>
            </p:cNvPr>
            <p:cNvSpPr txBox="1"/>
            <p:nvPr/>
          </p:nvSpPr>
          <p:spPr>
            <a:xfrm>
              <a:off x="726745" y="3017904"/>
              <a:ext cx="3911417" cy="1432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rgbClr val="36485E"/>
                  </a:solidFill>
                  <a:latin typeface="+mn-ea"/>
                </a:rPr>
                <a:t>플랫폼</a:t>
              </a:r>
              <a:r>
                <a:rPr lang="en-US" altLang="ko-KR" sz="2000" dirty="0">
                  <a:solidFill>
                    <a:srgbClr val="36485E"/>
                  </a:solidFill>
                  <a:latin typeface="+mn-ea"/>
                </a:rPr>
                <a:t>, </a:t>
              </a:r>
              <a:r>
                <a:rPr lang="ko-KR" altLang="en-US" sz="2000" dirty="0">
                  <a:solidFill>
                    <a:srgbClr val="36485E"/>
                  </a:solidFill>
                  <a:latin typeface="+mn-ea"/>
                </a:rPr>
                <a:t>언어 중립적으로 </a:t>
              </a:r>
              <a:r>
                <a:rPr lang="ko-KR" altLang="en-US" sz="2000" dirty="0">
                  <a:solidFill>
                    <a:srgbClr val="42B783"/>
                  </a:solidFill>
                  <a:latin typeface="+mn-ea"/>
                </a:rPr>
                <a:t>구조화된 문서를 표현</a:t>
              </a:r>
              <a:r>
                <a:rPr lang="ko-KR" altLang="en-US" sz="2000" dirty="0">
                  <a:solidFill>
                    <a:srgbClr val="36485E"/>
                  </a:solidFill>
                  <a:latin typeface="+mn-ea"/>
                </a:rPr>
                <a:t>하는 </a:t>
              </a:r>
              <a:r>
                <a:rPr lang="en-US" altLang="ko-KR" sz="2000" dirty="0">
                  <a:solidFill>
                    <a:srgbClr val="36485E"/>
                  </a:solidFill>
                  <a:latin typeface="+mn-ea"/>
                </a:rPr>
                <a:t>W3C</a:t>
              </a:r>
              <a:r>
                <a:rPr lang="ko-KR" altLang="en-US" sz="2000" dirty="0">
                  <a:solidFill>
                    <a:srgbClr val="36485E"/>
                  </a:solidFill>
                  <a:latin typeface="+mn-ea"/>
                </a:rPr>
                <a:t>의 공식 표준</a:t>
              </a:r>
              <a:r>
                <a:rPr lang="en-US" altLang="ko-KR" sz="2000" dirty="0">
                  <a:solidFill>
                    <a:srgbClr val="36485E"/>
                  </a:solidFill>
                  <a:latin typeface="+mn-ea"/>
                </a:rPr>
                <a:t>.</a:t>
              </a:r>
              <a:r>
                <a:rPr lang="ko-KR" altLang="en-US" sz="2000" dirty="0">
                  <a:solidFill>
                    <a:srgbClr val="36485E"/>
                  </a:solidFill>
                  <a:latin typeface="+mn-ea"/>
                </a:rPr>
                <a:t> 트리구조로 되어 있다</a:t>
              </a:r>
              <a:r>
                <a:rPr lang="en-US" altLang="ko-KR" sz="2000" dirty="0">
                  <a:solidFill>
                    <a:srgbClr val="36485E"/>
                  </a:solidFill>
                  <a:latin typeface="+mn-ea"/>
                </a:rPr>
                <a:t>.</a:t>
              </a:r>
              <a:endParaRPr lang="en-US" sz="2000" dirty="0">
                <a:solidFill>
                  <a:srgbClr val="36485E"/>
                </a:solidFill>
                <a:latin typeface="+mn-ea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3654AA9-3A70-41B2-B1BC-4A7A617DDD30}"/>
                </a:ext>
              </a:extLst>
            </p:cNvPr>
            <p:cNvSpPr txBox="1"/>
            <p:nvPr/>
          </p:nvSpPr>
          <p:spPr>
            <a:xfrm>
              <a:off x="3538479" y="4074206"/>
              <a:ext cx="9232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36485E">
                      <a:alpha val="50000"/>
                    </a:srgbClr>
                  </a:solidFill>
                  <a:latin typeface="+mj-ea"/>
                  <a:ea typeface="+mj-ea"/>
                </a:rPr>
                <a:t>위키백과</a:t>
              </a:r>
              <a:endParaRPr lang="en-US" sz="1600" dirty="0">
                <a:solidFill>
                  <a:srgbClr val="36485E">
                    <a:alpha val="50000"/>
                  </a:srgb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B4E16AC7-55B5-4285-9F75-93A390FA8D60}"/>
              </a:ext>
            </a:extLst>
          </p:cNvPr>
          <p:cNvSpPr txBox="1"/>
          <p:nvPr/>
        </p:nvSpPr>
        <p:spPr>
          <a:xfrm>
            <a:off x="5939126" y="5669007"/>
            <a:ext cx="5376572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36485E"/>
                </a:solidFill>
                <a:latin typeface="+mn-ea"/>
              </a:rPr>
              <a:t>웹 브라우저가 </a:t>
            </a:r>
            <a:r>
              <a:rPr lang="en-US" altLang="ko-KR" sz="1600" dirty="0">
                <a:solidFill>
                  <a:srgbClr val="36485E"/>
                </a:solidFill>
                <a:latin typeface="+mn-ea"/>
              </a:rPr>
              <a:t>HTML </a:t>
            </a:r>
            <a:r>
              <a:rPr lang="ko-KR" altLang="en-US" sz="1600" dirty="0">
                <a:solidFill>
                  <a:srgbClr val="36485E"/>
                </a:solidFill>
                <a:latin typeface="+mn-ea"/>
              </a:rPr>
              <a:t>페이지의 태그를 읽으면 생성된다</a:t>
            </a:r>
            <a:r>
              <a:rPr lang="en-US" altLang="ko-KR" sz="1600" dirty="0">
                <a:solidFill>
                  <a:srgbClr val="36485E"/>
                </a:solidFill>
                <a:latin typeface="+mn-ea"/>
              </a:rPr>
              <a:t>.</a:t>
            </a:r>
            <a:endParaRPr lang="en-US" sz="1600" dirty="0">
              <a:solidFill>
                <a:srgbClr val="36485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2592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A2D3DA-ADD0-4D48-AD08-144187F0899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</a:t>
            </a:r>
            <a:r>
              <a:rPr lang="ko-KR" altLang="en-US" dirty="0"/>
              <a:t>가상 </a:t>
            </a:r>
            <a:r>
              <a:rPr lang="en-US" altLang="ko-KR" dirty="0"/>
              <a:t>DOM </a:t>
            </a:r>
            <a:r>
              <a:rPr lang="ko-KR" altLang="en-US" dirty="0"/>
              <a:t>방식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3FC97-A275-4950-9AE0-59D8DB0F322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078" y="511234"/>
            <a:ext cx="9257444" cy="632436"/>
          </a:xfrm>
        </p:spPr>
        <p:txBody>
          <a:bodyPr/>
          <a:lstStyle/>
          <a:p>
            <a:r>
              <a:rPr lang="en-US" dirty="0"/>
              <a:t>DOM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7D3401C-F718-47B1-801F-FEB6525B5EA8}"/>
              </a:ext>
            </a:extLst>
          </p:cNvPr>
          <p:cNvGrpSpPr/>
          <p:nvPr/>
        </p:nvGrpSpPr>
        <p:grpSpPr>
          <a:xfrm>
            <a:off x="2124036" y="1897564"/>
            <a:ext cx="3052808" cy="3458506"/>
            <a:chOff x="1409043" y="2031982"/>
            <a:chExt cx="3052808" cy="345850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071189-1059-46D9-B0C1-AACD086678CD}"/>
                </a:ext>
              </a:extLst>
            </p:cNvPr>
            <p:cNvGrpSpPr/>
            <p:nvPr/>
          </p:nvGrpSpPr>
          <p:grpSpPr>
            <a:xfrm>
              <a:off x="2008710" y="2031982"/>
              <a:ext cx="1640116" cy="2067119"/>
              <a:chOff x="426378" y="2638538"/>
              <a:chExt cx="1640116" cy="206711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3E86AE0-AAFB-4503-8BED-DB6DC3D8A4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379" y="3065542"/>
                <a:ext cx="1640115" cy="1640115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46656A-A923-40BC-A373-FC4F00B6B3F7}"/>
                  </a:ext>
                </a:extLst>
              </p:cNvPr>
              <p:cNvSpPr txBox="1"/>
              <p:nvPr/>
            </p:nvSpPr>
            <p:spPr>
              <a:xfrm>
                <a:off x="426378" y="2638538"/>
                <a:ext cx="16401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36485E"/>
                    </a:solidFill>
                    <a:latin typeface="+mj-ea"/>
                    <a:ea typeface="+mj-ea"/>
                  </a:rPr>
                  <a:t>웹 </a:t>
                </a:r>
                <a:r>
                  <a:rPr lang="en-US" altLang="ko-KR" sz="2000" dirty="0">
                    <a:solidFill>
                      <a:srgbClr val="36485E"/>
                    </a:solidFill>
                    <a:latin typeface="+mj-ea"/>
                    <a:ea typeface="+mj-ea"/>
                  </a:rPr>
                  <a:t>2.0 </a:t>
                </a:r>
                <a:r>
                  <a:rPr lang="ko-KR" altLang="en-US" sz="2000" dirty="0">
                    <a:solidFill>
                      <a:srgbClr val="36485E"/>
                    </a:solidFill>
                    <a:latin typeface="+mj-ea"/>
                    <a:ea typeface="+mj-ea"/>
                  </a:rPr>
                  <a:t>이전</a:t>
                </a:r>
                <a:endParaRPr lang="en-US" sz="2000" dirty="0">
                  <a:solidFill>
                    <a:srgbClr val="36485E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2B5D53-AD39-4E02-8A20-EF011715B7E0}"/>
                </a:ext>
              </a:extLst>
            </p:cNvPr>
            <p:cNvSpPr txBox="1"/>
            <p:nvPr/>
          </p:nvSpPr>
          <p:spPr>
            <a:xfrm>
              <a:off x="1832157" y="4178243"/>
              <a:ext cx="19932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42B783"/>
                  </a:solidFill>
                  <a:latin typeface="+mj-ea"/>
                  <a:ea typeface="+mj-ea"/>
                </a:rPr>
                <a:t>웹 애플리케이션</a:t>
              </a:r>
              <a:endParaRPr lang="en-US" sz="2000" dirty="0">
                <a:solidFill>
                  <a:srgbClr val="42B783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32275D-14AA-4C1A-9A6B-CBF030164925}"/>
                </a:ext>
              </a:extLst>
            </p:cNvPr>
            <p:cNvSpPr txBox="1"/>
            <p:nvPr/>
          </p:nvSpPr>
          <p:spPr>
            <a:xfrm>
              <a:off x="1409043" y="4567158"/>
              <a:ext cx="30528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36485E"/>
                  </a:solidFill>
                  <a:latin typeface="+mn-ea"/>
                </a:rPr>
                <a:t>요청한 페이지나 이미지 정보</a:t>
              </a:r>
              <a:endParaRPr lang="en-US" altLang="ko-KR" dirty="0">
                <a:solidFill>
                  <a:srgbClr val="36485E"/>
                </a:solidFill>
                <a:latin typeface="+mn-ea"/>
              </a:endParaRPr>
            </a:p>
            <a:p>
              <a:pPr algn="ctr"/>
              <a:r>
                <a:rPr lang="ko-KR" altLang="en-US" dirty="0">
                  <a:solidFill>
                    <a:srgbClr val="36485E"/>
                  </a:solidFill>
                  <a:latin typeface="+mn-ea"/>
                </a:rPr>
                <a:t>폼 입력 데이터 검증</a:t>
              </a:r>
              <a:endParaRPr lang="en-US" altLang="ko-KR" dirty="0">
                <a:solidFill>
                  <a:srgbClr val="36485E"/>
                </a:solidFill>
                <a:latin typeface="+mn-ea"/>
              </a:endParaRPr>
            </a:p>
            <a:p>
              <a:pPr algn="ctr"/>
              <a:r>
                <a:rPr lang="ko-KR" altLang="en-US" dirty="0">
                  <a:solidFill>
                    <a:srgbClr val="36485E"/>
                  </a:solidFill>
                  <a:latin typeface="+mn-ea"/>
                </a:rPr>
                <a:t>간단한 애니메이션 등을 표현</a:t>
              </a:r>
              <a:endParaRPr lang="en-US" dirty="0">
                <a:solidFill>
                  <a:srgbClr val="36485E"/>
                </a:solidFill>
                <a:latin typeface="+mn-e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F4F2CCA-F77A-4CC9-8BA3-FC6530609DE3}"/>
              </a:ext>
            </a:extLst>
          </p:cNvPr>
          <p:cNvSpPr txBox="1"/>
          <p:nvPr/>
        </p:nvSpPr>
        <p:spPr>
          <a:xfrm>
            <a:off x="5587186" y="3324744"/>
            <a:ext cx="10059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42B783"/>
                </a:solidFill>
                <a:sym typeface="Wingdings" panose="05000000000000000000" pitchFamily="2" charset="2"/>
              </a:rPr>
              <a:t></a:t>
            </a:r>
            <a:endParaRPr lang="en-US" sz="6600" b="1" dirty="0">
              <a:solidFill>
                <a:srgbClr val="42B78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DBEB79-F947-4704-BAD6-F5FD37F8E7A1}"/>
              </a:ext>
            </a:extLst>
          </p:cNvPr>
          <p:cNvSpPr txBox="1"/>
          <p:nvPr/>
        </p:nvSpPr>
        <p:spPr>
          <a:xfrm>
            <a:off x="6949792" y="5356070"/>
            <a:ext cx="2936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6485E"/>
                </a:solidFill>
                <a:latin typeface="+mn-ea"/>
              </a:rPr>
              <a:t>자바스크립트로 </a:t>
            </a:r>
            <a:r>
              <a:rPr lang="en-US" altLang="ko-KR" dirty="0">
                <a:solidFill>
                  <a:srgbClr val="42B783"/>
                </a:solidFill>
                <a:latin typeface="+mn-ea"/>
              </a:rPr>
              <a:t>DOM</a:t>
            </a:r>
            <a:r>
              <a:rPr lang="ko-KR" altLang="en-US" dirty="0">
                <a:solidFill>
                  <a:srgbClr val="42B783"/>
                </a:solidFill>
                <a:latin typeface="+mn-ea"/>
              </a:rPr>
              <a:t>을 동적으로 수정</a:t>
            </a:r>
            <a:r>
              <a:rPr lang="ko-KR" altLang="en-US" dirty="0">
                <a:solidFill>
                  <a:srgbClr val="36485E"/>
                </a:solidFill>
                <a:latin typeface="+mn-ea"/>
              </a:rPr>
              <a:t>할 수 있다</a:t>
            </a:r>
            <a:r>
              <a:rPr lang="en-US" altLang="ko-KR" dirty="0">
                <a:solidFill>
                  <a:srgbClr val="36485E"/>
                </a:solidFill>
                <a:latin typeface="+mn-ea"/>
              </a:rPr>
              <a:t>.</a:t>
            </a:r>
            <a:endParaRPr lang="en-US" dirty="0">
              <a:solidFill>
                <a:srgbClr val="36485E"/>
              </a:solidFill>
              <a:latin typeface="+mn-ea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CD2EC3-D8F1-4E1C-9788-F256C41B30F6}"/>
              </a:ext>
            </a:extLst>
          </p:cNvPr>
          <p:cNvGrpSpPr/>
          <p:nvPr/>
        </p:nvGrpSpPr>
        <p:grpSpPr>
          <a:xfrm>
            <a:off x="7549459" y="1897564"/>
            <a:ext cx="1640116" cy="2067119"/>
            <a:chOff x="426378" y="2638538"/>
            <a:chExt cx="1640116" cy="2067119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CD1AB4F-64AD-44A8-917D-614A65BA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379" y="3065542"/>
              <a:ext cx="1640115" cy="1640115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67BE603-0AC9-4CB5-B5C6-F1BF3793014E}"/>
                </a:ext>
              </a:extLst>
            </p:cNvPr>
            <p:cNvSpPr txBox="1"/>
            <p:nvPr/>
          </p:nvSpPr>
          <p:spPr>
            <a:xfrm>
              <a:off x="426378" y="2638538"/>
              <a:ext cx="16401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36485E"/>
                  </a:solidFill>
                  <a:latin typeface="+mj-ea"/>
                  <a:ea typeface="+mj-ea"/>
                </a:rPr>
                <a:t>웹 </a:t>
              </a:r>
              <a:r>
                <a:rPr lang="en-US" altLang="ko-KR" sz="2000" dirty="0">
                  <a:solidFill>
                    <a:srgbClr val="36485E"/>
                  </a:solidFill>
                  <a:latin typeface="+mj-ea"/>
                  <a:ea typeface="+mj-ea"/>
                </a:rPr>
                <a:t>2.0 </a:t>
              </a:r>
              <a:r>
                <a:rPr lang="ko-KR" altLang="en-US" sz="2000" dirty="0">
                  <a:solidFill>
                    <a:srgbClr val="36485E"/>
                  </a:solidFill>
                  <a:latin typeface="+mj-ea"/>
                  <a:ea typeface="+mj-ea"/>
                </a:rPr>
                <a:t>이후</a:t>
              </a:r>
              <a:endParaRPr lang="en-US" sz="2000" dirty="0">
                <a:solidFill>
                  <a:srgbClr val="36485E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A0338F5-D33B-43FE-95C5-07926256181F}"/>
              </a:ext>
            </a:extLst>
          </p:cNvPr>
          <p:cNvSpPr txBox="1"/>
          <p:nvPr/>
        </p:nvSpPr>
        <p:spPr>
          <a:xfrm>
            <a:off x="7372906" y="4043825"/>
            <a:ext cx="199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42B783"/>
                </a:solidFill>
                <a:latin typeface="+mj-ea"/>
                <a:ea typeface="+mj-ea"/>
              </a:rPr>
              <a:t>웹 애플리케이션</a:t>
            </a:r>
            <a:endParaRPr lang="en-US" sz="2000" dirty="0">
              <a:solidFill>
                <a:srgbClr val="42B783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32B168-9450-425F-9589-F270E614B4B4}"/>
              </a:ext>
            </a:extLst>
          </p:cNvPr>
          <p:cNvSpPr txBox="1"/>
          <p:nvPr/>
        </p:nvSpPr>
        <p:spPr>
          <a:xfrm>
            <a:off x="6949792" y="4432740"/>
            <a:ext cx="2936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6485E"/>
                </a:solidFill>
                <a:latin typeface="+mn-ea"/>
              </a:rPr>
              <a:t>웹 페이지를 새로고침하지 않아도 서버로부터 새로운 데이터를 받아 표현</a:t>
            </a:r>
            <a:endParaRPr lang="en-US" dirty="0">
              <a:solidFill>
                <a:srgbClr val="36485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166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43CC26-9776-4153-A7E0-3D845EF301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가상 </a:t>
            </a:r>
            <a:r>
              <a:rPr lang="en-US" altLang="ko-KR" dirty="0"/>
              <a:t>DOM </a:t>
            </a:r>
            <a:r>
              <a:rPr lang="ko-KR" altLang="en-US" dirty="0"/>
              <a:t>방식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061DA-E38B-48A8-8BDB-20025EF48BD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078" y="511234"/>
            <a:ext cx="9257444" cy="632436"/>
          </a:xfrm>
        </p:spPr>
        <p:txBody>
          <a:bodyPr/>
          <a:lstStyle/>
          <a:p>
            <a:r>
              <a:rPr lang="ko-KR" altLang="en-US" dirty="0"/>
              <a:t>가상 </a:t>
            </a:r>
            <a:r>
              <a:rPr lang="en-US" altLang="ko-KR" dirty="0"/>
              <a:t>DOM </a:t>
            </a:r>
            <a:r>
              <a:rPr lang="ko-KR" altLang="en-US" dirty="0"/>
              <a:t>방식</a:t>
            </a:r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B60E26F-DD43-40C9-97C2-AD010B70CCBD}"/>
              </a:ext>
            </a:extLst>
          </p:cNvPr>
          <p:cNvGrpSpPr/>
          <p:nvPr/>
        </p:nvGrpSpPr>
        <p:grpSpPr>
          <a:xfrm>
            <a:off x="547798" y="1776970"/>
            <a:ext cx="4613871" cy="4260026"/>
            <a:chOff x="829335" y="2048005"/>
            <a:chExt cx="4613871" cy="426002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6AA4F9A-A7A5-467A-B10A-B403B40A6197}"/>
                </a:ext>
              </a:extLst>
            </p:cNvPr>
            <p:cNvSpPr/>
            <p:nvPr/>
          </p:nvSpPr>
          <p:spPr>
            <a:xfrm>
              <a:off x="1897720" y="2048005"/>
              <a:ext cx="1239980" cy="569337"/>
            </a:xfrm>
            <a:prstGeom prst="rect">
              <a:avLst/>
            </a:prstGeom>
            <a:solidFill>
              <a:srgbClr val="36485E"/>
            </a:solidFill>
            <a:ln w="57150">
              <a:solidFill>
                <a:srgbClr val="42B7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html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3DDA97-A2C9-49FD-ACB4-3A136F2A1B2E}"/>
                </a:ext>
              </a:extLst>
            </p:cNvPr>
            <p:cNvSpPr/>
            <p:nvPr/>
          </p:nvSpPr>
          <p:spPr>
            <a:xfrm>
              <a:off x="829335" y="2999453"/>
              <a:ext cx="964428" cy="467529"/>
            </a:xfrm>
            <a:prstGeom prst="rect">
              <a:avLst/>
            </a:prstGeom>
            <a:solidFill>
              <a:srgbClr val="36485E"/>
            </a:solidFill>
            <a:ln w="57150">
              <a:solidFill>
                <a:srgbClr val="42B7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head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27BD323-EAAE-4FB2-A5E6-EEFD88D65F8F}"/>
                </a:ext>
              </a:extLst>
            </p:cNvPr>
            <p:cNvSpPr/>
            <p:nvPr/>
          </p:nvSpPr>
          <p:spPr>
            <a:xfrm>
              <a:off x="3241658" y="2999453"/>
              <a:ext cx="964428" cy="467529"/>
            </a:xfrm>
            <a:prstGeom prst="rect">
              <a:avLst/>
            </a:prstGeom>
            <a:solidFill>
              <a:srgbClr val="36485E"/>
            </a:solidFill>
            <a:ln w="57150">
              <a:solidFill>
                <a:srgbClr val="42B7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body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CD18EB-0A35-43B2-A8C2-0A08D092EA24}"/>
                </a:ext>
              </a:extLst>
            </p:cNvPr>
            <p:cNvSpPr/>
            <p:nvPr/>
          </p:nvSpPr>
          <p:spPr>
            <a:xfrm>
              <a:off x="939991" y="3999920"/>
              <a:ext cx="743114" cy="467529"/>
            </a:xfrm>
            <a:prstGeom prst="rect">
              <a:avLst/>
            </a:prstGeom>
            <a:solidFill>
              <a:srgbClr val="36485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title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320EBA-810C-4508-8592-E6C462FD5D14}"/>
                </a:ext>
              </a:extLst>
            </p:cNvPr>
            <p:cNvSpPr/>
            <p:nvPr/>
          </p:nvSpPr>
          <p:spPr>
            <a:xfrm>
              <a:off x="3352315" y="3999920"/>
              <a:ext cx="743114" cy="467529"/>
            </a:xfrm>
            <a:prstGeom prst="rect">
              <a:avLst/>
            </a:prstGeom>
            <a:solidFill>
              <a:srgbClr val="FFFFFF"/>
            </a:solidFill>
            <a:ln w="57150">
              <a:solidFill>
                <a:srgbClr val="364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6485E"/>
                  </a:solidFill>
                </a:rPr>
                <a:t>ex1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7BBDC5C-3480-4B73-88AB-CF9A6C7D2A57}"/>
                </a:ext>
              </a:extLst>
            </p:cNvPr>
            <p:cNvSpPr/>
            <p:nvPr/>
          </p:nvSpPr>
          <p:spPr>
            <a:xfrm>
              <a:off x="2448163" y="3999920"/>
              <a:ext cx="743114" cy="467529"/>
            </a:xfrm>
            <a:prstGeom prst="rect">
              <a:avLst/>
            </a:prstGeom>
            <a:solidFill>
              <a:srgbClr val="36485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E97F047-5F72-495C-A3AE-0174FEE8A5A8}"/>
                </a:ext>
              </a:extLst>
            </p:cNvPr>
            <p:cNvSpPr/>
            <p:nvPr/>
          </p:nvSpPr>
          <p:spPr>
            <a:xfrm>
              <a:off x="4256468" y="3999920"/>
              <a:ext cx="743114" cy="467529"/>
            </a:xfrm>
            <a:prstGeom prst="rect">
              <a:avLst/>
            </a:prstGeom>
            <a:solidFill>
              <a:srgbClr val="FFFFFF"/>
            </a:solidFill>
            <a:ln w="57150">
              <a:solidFill>
                <a:srgbClr val="364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6485E"/>
                  </a:solidFill>
                </a:rPr>
                <a:t>ex2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FFD10A6-E885-41FA-BDC9-E6EBA3609BD9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 flipH="1">
              <a:off x="1311550" y="2617342"/>
              <a:ext cx="1206160" cy="382110"/>
            </a:xfrm>
            <a:prstGeom prst="line">
              <a:avLst/>
            </a:prstGeom>
            <a:ln w="57150">
              <a:solidFill>
                <a:srgbClr val="42B7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F924422-0A3A-4FC1-A87D-1AD62952F33C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2517710" y="2617342"/>
              <a:ext cx="1206163" cy="382110"/>
            </a:xfrm>
            <a:prstGeom prst="line">
              <a:avLst/>
            </a:prstGeom>
            <a:ln w="57150">
              <a:solidFill>
                <a:srgbClr val="42B7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D014203-7750-43FD-97D0-3CBE38C56DE6}"/>
                </a:ext>
              </a:extLst>
            </p:cNvPr>
            <p:cNvCxnSpPr>
              <a:cxnSpLocks/>
              <a:stCxn id="14" idx="0"/>
              <a:endCxn id="11" idx="2"/>
            </p:cNvCxnSpPr>
            <p:nvPr/>
          </p:nvCxnSpPr>
          <p:spPr>
            <a:xfrm flipV="1">
              <a:off x="2819720" y="3466981"/>
              <a:ext cx="904152" cy="532939"/>
            </a:xfrm>
            <a:prstGeom prst="line">
              <a:avLst/>
            </a:prstGeom>
            <a:ln w="57150">
              <a:solidFill>
                <a:srgbClr val="42B783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AE3EA71-4A96-41F1-B8AF-3E83E9255C05}"/>
                </a:ext>
              </a:extLst>
            </p:cNvPr>
            <p:cNvCxnSpPr>
              <a:cxnSpLocks/>
              <a:stCxn id="15" idx="0"/>
              <a:endCxn id="11" idx="2"/>
            </p:cNvCxnSpPr>
            <p:nvPr/>
          </p:nvCxnSpPr>
          <p:spPr>
            <a:xfrm flipH="1" flipV="1">
              <a:off x="3723873" y="3466981"/>
              <a:ext cx="904152" cy="532939"/>
            </a:xfrm>
            <a:prstGeom prst="line">
              <a:avLst/>
            </a:prstGeom>
            <a:ln w="57150">
              <a:solidFill>
                <a:srgbClr val="42B783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DF937F3-D3BE-44C5-BC9F-964F84906E9F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V="1">
              <a:off x="3723873" y="3466981"/>
              <a:ext cx="0" cy="532939"/>
            </a:xfrm>
            <a:prstGeom prst="line">
              <a:avLst/>
            </a:prstGeom>
            <a:ln w="57150">
              <a:solidFill>
                <a:srgbClr val="42B783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4FD571F-FAFB-4F6C-8BC0-CE650A796E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1548" y="3446996"/>
              <a:ext cx="0" cy="532939"/>
            </a:xfrm>
            <a:prstGeom prst="line">
              <a:avLst/>
            </a:prstGeom>
            <a:ln w="57150">
              <a:solidFill>
                <a:srgbClr val="42B783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4627AC7-3806-4929-89CC-73FB5379BC54}"/>
                </a:ext>
              </a:extLst>
            </p:cNvPr>
            <p:cNvGrpSpPr/>
            <p:nvPr/>
          </p:nvGrpSpPr>
          <p:grpSpPr>
            <a:xfrm>
              <a:off x="2035054" y="4738825"/>
              <a:ext cx="1237779" cy="1514234"/>
              <a:chOff x="5684520" y="1770392"/>
              <a:chExt cx="1618165" cy="228546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D117533-73AC-49D9-86EC-C823915BD56E}"/>
                  </a:ext>
                </a:extLst>
              </p:cNvPr>
              <p:cNvGrpSpPr/>
              <p:nvPr/>
            </p:nvGrpSpPr>
            <p:grpSpPr>
              <a:xfrm>
                <a:off x="5713864" y="2237920"/>
                <a:ext cx="1588821" cy="1817937"/>
                <a:chOff x="5975156" y="2237920"/>
                <a:chExt cx="1588821" cy="1817937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8753B379-11FB-4913-B86F-E9A579F31FFD}"/>
                    </a:ext>
                  </a:extLst>
                </p:cNvPr>
                <p:cNvGrpSpPr/>
                <p:nvPr/>
              </p:nvGrpSpPr>
              <p:grpSpPr>
                <a:xfrm>
                  <a:off x="6398138" y="2462231"/>
                  <a:ext cx="743114" cy="1369316"/>
                  <a:chOff x="8196458" y="4006551"/>
                  <a:chExt cx="743114" cy="1369316"/>
                </a:xfrm>
              </p:grpSpPr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B5DECF24-2EA1-417D-A60C-4FB92EE8D37E}"/>
                      </a:ext>
                    </a:extLst>
                  </p:cNvPr>
                  <p:cNvSpPr/>
                  <p:nvPr/>
                </p:nvSpPr>
                <p:spPr>
                  <a:xfrm>
                    <a:off x="8196458" y="4006551"/>
                    <a:ext cx="743114" cy="467529"/>
                  </a:xfrm>
                  <a:prstGeom prst="rect">
                    <a:avLst/>
                  </a:prstGeom>
                  <a:solidFill>
                    <a:srgbClr val="36485E"/>
                  </a:solidFill>
                  <a:ln w="571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p</a:t>
                    </a:r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1D7AB8C-E016-4C77-95EC-1FD36A5CCE68}"/>
                      </a:ext>
                    </a:extLst>
                  </p:cNvPr>
                  <p:cNvSpPr/>
                  <p:nvPr/>
                </p:nvSpPr>
                <p:spPr>
                  <a:xfrm>
                    <a:off x="8196458" y="4908338"/>
                    <a:ext cx="743114" cy="467529"/>
                  </a:xfrm>
                  <a:prstGeom prst="rect">
                    <a:avLst/>
                  </a:prstGeom>
                  <a:solidFill>
                    <a:srgbClr val="36485E"/>
                  </a:solidFill>
                  <a:ln w="571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a</a:t>
                    </a:r>
                  </a:p>
                </p:txBody>
              </p: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D63A197E-3A2F-4EE7-93FF-83EDD3B39444}"/>
                      </a:ext>
                    </a:extLst>
                  </p:cNvPr>
                  <p:cNvCxnSpPr>
                    <a:cxnSpLocks/>
                    <a:stCxn id="43" idx="0"/>
                    <a:endCxn id="34" idx="2"/>
                  </p:cNvCxnSpPr>
                  <p:nvPr/>
                </p:nvCxnSpPr>
                <p:spPr>
                  <a:xfrm flipV="1">
                    <a:off x="8568016" y="4474080"/>
                    <a:ext cx="0" cy="434258"/>
                  </a:xfrm>
                  <a:prstGeom prst="line">
                    <a:avLst/>
                  </a:prstGeom>
                  <a:ln w="57150">
                    <a:solidFill>
                      <a:srgbClr val="42B783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031C3498-EF26-42FA-BD69-D61EC554BC78}"/>
                    </a:ext>
                  </a:extLst>
                </p:cNvPr>
                <p:cNvSpPr/>
                <p:nvPr/>
              </p:nvSpPr>
              <p:spPr>
                <a:xfrm>
                  <a:off x="5975156" y="2237920"/>
                  <a:ext cx="1588821" cy="1817937"/>
                </a:xfrm>
                <a:prstGeom prst="rect">
                  <a:avLst/>
                </a:prstGeom>
                <a:noFill/>
                <a:ln w="57150">
                  <a:solidFill>
                    <a:srgbClr val="42B78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52" name="Rectangle: Single Corner Snipped 51">
                <a:extLst>
                  <a:ext uri="{FF2B5EF4-FFF2-40B4-BE49-F238E27FC236}">
                    <a16:creationId xmlns:a16="http://schemas.microsoft.com/office/drawing/2014/main" id="{A448887D-030E-41C4-B874-37DD70FBAE56}"/>
                  </a:ext>
                </a:extLst>
              </p:cNvPr>
              <p:cNvSpPr/>
              <p:nvPr/>
            </p:nvSpPr>
            <p:spPr>
              <a:xfrm>
                <a:off x="5684520" y="1770392"/>
                <a:ext cx="971484" cy="467526"/>
              </a:xfrm>
              <a:prstGeom prst="snip1Rect">
                <a:avLst>
                  <a:gd name="adj" fmla="val 50000"/>
                </a:avLst>
              </a:prstGeom>
              <a:solidFill>
                <a:srgbClr val="42B7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ex1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99FF9C5-85E5-4ED7-A843-97DD2A4DF7A9}"/>
                </a:ext>
              </a:extLst>
            </p:cNvPr>
            <p:cNvGrpSpPr/>
            <p:nvPr/>
          </p:nvGrpSpPr>
          <p:grpSpPr>
            <a:xfrm>
              <a:off x="3812844" y="4711006"/>
              <a:ext cx="1630362" cy="1597025"/>
              <a:chOff x="8637189" y="1810844"/>
              <a:chExt cx="2544587" cy="224501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084EB84C-1E67-4AF4-988E-AC461374B5F7}"/>
                  </a:ext>
                </a:extLst>
              </p:cNvPr>
              <p:cNvGrpSpPr/>
              <p:nvPr/>
            </p:nvGrpSpPr>
            <p:grpSpPr>
              <a:xfrm>
                <a:off x="9182019" y="2462231"/>
                <a:ext cx="1647266" cy="1369316"/>
                <a:chOff x="9100611" y="4006551"/>
                <a:chExt cx="1647266" cy="1369316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064952AB-4229-4272-83D2-C5B35122E531}"/>
                    </a:ext>
                  </a:extLst>
                </p:cNvPr>
                <p:cNvSpPr/>
                <p:nvPr/>
              </p:nvSpPr>
              <p:spPr>
                <a:xfrm>
                  <a:off x="9100611" y="4006551"/>
                  <a:ext cx="743114" cy="467529"/>
                </a:xfrm>
                <a:prstGeom prst="rect">
                  <a:avLst/>
                </a:prstGeom>
                <a:solidFill>
                  <a:srgbClr val="36485E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ul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2A1A3F7E-AEB1-4043-8A55-9A4F236E0EA1}"/>
                    </a:ext>
                  </a:extLst>
                </p:cNvPr>
                <p:cNvSpPr/>
                <p:nvPr/>
              </p:nvSpPr>
              <p:spPr>
                <a:xfrm>
                  <a:off x="9100611" y="4908338"/>
                  <a:ext cx="743114" cy="467529"/>
                </a:xfrm>
                <a:prstGeom prst="rect">
                  <a:avLst/>
                </a:prstGeom>
                <a:solidFill>
                  <a:srgbClr val="36485E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li</a:t>
                  </a:r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125BDDDD-DA03-4E7A-A34D-31107FAD3EFB}"/>
                    </a:ext>
                  </a:extLst>
                </p:cNvPr>
                <p:cNvCxnSpPr>
                  <a:cxnSpLocks/>
                  <a:stCxn id="45" idx="0"/>
                  <a:endCxn id="36" idx="2"/>
                </p:cNvCxnSpPr>
                <p:nvPr/>
              </p:nvCxnSpPr>
              <p:spPr>
                <a:xfrm flipV="1">
                  <a:off x="9472168" y="4474080"/>
                  <a:ext cx="0" cy="434258"/>
                </a:xfrm>
                <a:prstGeom prst="line">
                  <a:avLst/>
                </a:prstGeom>
                <a:ln w="57150">
                  <a:solidFill>
                    <a:srgbClr val="42B783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6A3EE9-071D-435E-998E-4E9590420951}"/>
                    </a:ext>
                  </a:extLst>
                </p:cNvPr>
                <p:cNvSpPr/>
                <p:nvPr/>
              </p:nvSpPr>
              <p:spPr>
                <a:xfrm>
                  <a:off x="10004763" y="4908338"/>
                  <a:ext cx="743114" cy="467529"/>
                </a:xfrm>
                <a:prstGeom prst="rect">
                  <a:avLst/>
                </a:prstGeom>
                <a:solidFill>
                  <a:srgbClr val="36485E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li</a:t>
                  </a:r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C74C409D-36EA-4FF9-BAE7-3666B35F7966}"/>
                    </a:ext>
                  </a:extLst>
                </p:cNvPr>
                <p:cNvCxnSpPr>
                  <a:cxnSpLocks/>
                  <a:stCxn id="47" idx="0"/>
                </p:cNvCxnSpPr>
                <p:nvPr/>
              </p:nvCxnSpPr>
              <p:spPr>
                <a:xfrm flipH="1" flipV="1">
                  <a:off x="10376320" y="4627177"/>
                  <a:ext cx="1" cy="281162"/>
                </a:xfrm>
                <a:prstGeom prst="line">
                  <a:avLst/>
                </a:prstGeom>
                <a:ln w="57150">
                  <a:solidFill>
                    <a:srgbClr val="42B783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6443BFE6-0170-4605-87B9-42AE0EDBB0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86336" y="4627177"/>
                  <a:ext cx="917043" cy="0"/>
                </a:xfrm>
                <a:prstGeom prst="line">
                  <a:avLst/>
                </a:prstGeom>
                <a:ln w="57150">
                  <a:solidFill>
                    <a:srgbClr val="42B7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7094744-59EE-4A61-A13A-36096CA75162}"/>
                  </a:ext>
                </a:extLst>
              </p:cNvPr>
              <p:cNvSpPr/>
              <p:nvPr/>
            </p:nvSpPr>
            <p:spPr>
              <a:xfrm>
                <a:off x="8663672" y="2237920"/>
                <a:ext cx="2518104" cy="1817937"/>
              </a:xfrm>
              <a:prstGeom prst="rect">
                <a:avLst/>
              </a:prstGeom>
              <a:noFill/>
              <a:ln w="57150">
                <a:solidFill>
                  <a:srgbClr val="42B7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6" name="Rectangle: Single Corner Snipped 55">
                <a:extLst>
                  <a:ext uri="{FF2B5EF4-FFF2-40B4-BE49-F238E27FC236}">
                    <a16:creationId xmlns:a16="http://schemas.microsoft.com/office/drawing/2014/main" id="{AE545881-A045-4463-95DD-5B48B78B1319}"/>
                  </a:ext>
                </a:extLst>
              </p:cNvPr>
              <p:cNvSpPr/>
              <p:nvPr/>
            </p:nvSpPr>
            <p:spPr>
              <a:xfrm>
                <a:off x="8637189" y="1810844"/>
                <a:ext cx="1051560" cy="434257"/>
              </a:xfrm>
              <a:prstGeom prst="snip1Rect">
                <a:avLst>
                  <a:gd name="adj" fmla="val 50000"/>
                </a:avLst>
              </a:prstGeom>
              <a:solidFill>
                <a:srgbClr val="42B7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ex2</a:t>
                </a:r>
              </a:p>
            </p:txBody>
          </p:sp>
        </p:grp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DFC3653-5550-474C-B5D8-9AB7921F5B12}"/>
              </a:ext>
            </a:extLst>
          </p:cNvPr>
          <p:cNvCxnSpPr/>
          <p:nvPr/>
        </p:nvCxnSpPr>
        <p:spPr>
          <a:xfrm>
            <a:off x="6096000" y="1957705"/>
            <a:ext cx="0" cy="4100459"/>
          </a:xfrm>
          <a:prstGeom prst="line">
            <a:avLst/>
          </a:prstGeom>
          <a:ln w="38100">
            <a:solidFill>
              <a:srgbClr val="42B783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8152C8F-DBB3-4B30-A985-0B0517969810}"/>
              </a:ext>
            </a:extLst>
          </p:cNvPr>
          <p:cNvSpPr txBox="1"/>
          <p:nvPr/>
        </p:nvSpPr>
        <p:spPr>
          <a:xfrm>
            <a:off x="6476410" y="2287246"/>
            <a:ext cx="2800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가상 </a:t>
            </a:r>
            <a:r>
              <a:rPr lang="en-US" altLang="ko-KR" sz="2400" dirty="0">
                <a:latin typeface="+mj-ea"/>
                <a:ea typeface="+mj-ea"/>
              </a:rPr>
              <a:t>DOM</a:t>
            </a:r>
            <a:endParaRPr lang="en-US" sz="2400" dirty="0">
              <a:latin typeface="+mj-ea"/>
              <a:ea typeface="+mj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AE33DA2-948A-4BC0-A3D1-379810E191BE}"/>
              </a:ext>
            </a:extLst>
          </p:cNvPr>
          <p:cNvSpPr txBox="1"/>
          <p:nvPr/>
        </p:nvSpPr>
        <p:spPr>
          <a:xfrm>
            <a:off x="6482079" y="3004292"/>
            <a:ext cx="550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2B783"/>
                </a:solidFill>
                <a:latin typeface="+mn-ea"/>
              </a:rPr>
              <a:t>웹 페이지의 특정 부분을 완전한 하나의 </a:t>
            </a:r>
            <a:r>
              <a:rPr lang="en-US" altLang="ko-KR" dirty="0">
                <a:solidFill>
                  <a:srgbClr val="42B783"/>
                </a:solidFill>
                <a:latin typeface="+mn-ea"/>
              </a:rPr>
              <a:t>DOM</a:t>
            </a:r>
            <a:r>
              <a:rPr lang="ko-KR" altLang="en-US" dirty="0">
                <a:solidFill>
                  <a:srgbClr val="42B783"/>
                </a:solidFill>
                <a:latin typeface="+mn-ea"/>
              </a:rPr>
              <a:t>으로 다룬다</a:t>
            </a:r>
            <a:endParaRPr lang="en-US" dirty="0">
              <a:solidFill>
                <a:srgbClr val="42B783"/>
              </a:solidFill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1D2AFAF-87EC-4C6A-956B-35DF0CA47FC0}"/>
              </a:ext>
            </a:extLst>
          </p:cNvPr>
          <p:cNvSpPr txBox="1"/>
          <p:nvPr/>
        </p:nvSpPr>
        <p:spPr>
          <a:xfrm>
            <a:off x="6868303" y="3422722"/>
            <a:ext cx="4935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브라우저가 웹 페이지의 </a:t>
            </a:r>
            <a:r>
              <a:rPr lang="en-US" altLang="ko-KR" sz="1600" dirty="0">
                <a:latin typeface="+mn-ea"/>
              </a:rPr>
              <a:t>DOM </a:t>
            </a:r>
            <a:r>
              <a:rPr lang="ko-KR" altLang="en-US" sz="1600" dirty="0">
                <a:latin typeface="+mn-ea"/>
              </a:rPr>
              <a:t>전체를 처리하지 않으므로 부담을 줄일 수 있다</a:t>
            </a:r>
            <a:r>
              <a:rPr lang="en-US" altLang="ko-KR" sz="1600" dirty="0">
                <a:latin typeface="+mn-ea"/>
              </a:rPr>
              <a:t>.</a:t>
            </a:r>
            <a:endParaRPr lang="en-US" sz="1600" dirty="0"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62A79E-4938-4ACF-9BE1-9B750C30B4F9}"/>
              </a:ext>
            </a:extLst>
          </p:cNvPr>
          <p:cNvSpPr txBox="1"/>
          <p:nvPr/>
        </p:nvSpPr>
        <p:spPr>
          <a:xfrm>
            <a:off x="6482079" y="4149739"/>
            <a:ext cx="550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42B783"/>
                </a:solidFill>
                <a:latin typeface="+mn-ea"/>
              </a:rPr>
              <a:t>Vue.js</a:t>
            </a:r>
            <a:r>
              <a:rPr lang="ko-KR" altLang="en-US" dirty="0">
                <a:solidFill>
                  <a:srgbClr val="42B783"/>
                </a:solidFill>
                <a:latin typeface="+mn-ea"/>
              </a:rPr>
              <a:t>에서</a:t>
            </a:r>
            <a:endParaRPr lang="en-US" dirty="0">
              <a:solidFill>
                <a:srgbClr val="42B783"/>
              </a:solidFill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6229D6-59C2-43EF-BACE-7753EC0CA0C9}"/>
              </a:ext>
            </a:extLst>
          </p:cNvPr>
          <p:cNvSpPr txBox="1"/>
          <p:nvPr/>
        </p:nvSpPr>
        <p:spPr>
          <a:xfrm>
            <a:off x="6868303" y="4568169"/>
            <a:ext cx="4935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가상 </a:t>
            </a:r>
            <a:r>
              <a:rPr lang="en-US" altLang="ko-KR" sz="1600" dirty="0">
                <a:latin typeface="+mn-ea"/>
              </a:rPr>
              <a:t>DOM</a:t>
            </a:r>
            <a:r>
              <a:rPr lang="ko-KR" altLang="en-US" sz="1600" dirty="0">
                <a:latin typeface="+mn-ea"/>
              </a:rPr>
              <a:t>에 변경 사항이 발생하면 가상 </a:t>
            </a:r>
            <a:r>
              <a:rPr lang="en-US" altLang="ko-KR" sz="1600" dirty="0">
                <a:latin typeface="+mn-ea"/>
              </a:rPr>
              <a:t>DOM</a:t>
            </a:r>
            <a:r>
              <a:rPr lang="ko-KR" altLang="en-US" sz="1600" dirty="0">
                <a:latin typeface="+mn-ea"/>
              </a:rPr>
              <a:t>의 내용과 웹 페이지의 </a:t>
            </a:r>
            <a:r>
              <a:rPr lang="en-US" altLang="ko-KR" sz="1600" dirty="0">
                <a:latin typeface="+mn-ea"/>
              </a:rPr>
              <a:t>DOM</a:t>
            </a:r>
            <a:r>
              <a:rPr lang="ko-KR" altLang="en-US" sz="1600" dirty="0">
                <a:latin typeface="+mn-ea"/>
              </a:rPr>
              <a:t>을 비교해 다르면 가상 </a:t>
            </a:r>
            <a:r>
              <a:rPr lang="en-US" altLang="ko-KR" sz="1600" dirty="0">
                <a:latin typeface="+mn-ea"/>
              </a:rPr>
              <a:t>DOM</a:t>
            </a:r>
            <a:r>
              <a:rPr lang="ko-KR" altLang="en-US" sz="1600" dirty="0">
                <a:latin typeface="+mn-ea"/>
              </a:rPr>
              <a:t>의 내용으로 업데이트한다</a:t>
            </a:r>
            <a:r>
              <a:rPr lang="en-US" altLang="ko-KR" sz="1600" dirty="0">
                <a:latin typeface="+mn-ea"/>
              </a:rPr>
              <a:t>.</a:t>
            </a:r>
            <a:endParaRPr 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279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B0BF94-DD7E-40CD-8EAB-9EAEDA961F0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2. Vue.js </a:t>
            </a:r>
            <a:r>
              <a:rPr lang="ko-KR" altLang="en-US" dirty="0"/>
              <a:t>소개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C416E-BD0D-416A-93F6-D474C42A1DD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ko-KR" altLang="en-US" dirty="0"/>
              <a:t>탄생 배경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459BEC-974F-47E8-9CC3-C6367F31ADE7}"/>
              </a:ext>
            </a:extLst>
          </p:cNvPr>
          <p:cNvGrpSpPr/>
          <p:nvPr/>
        </p:nvGrpSpPr>
        <p:grpSpPr>
          <a:xfrm>
            <a:off x="576182" y="1758430"/>
            <a:ext cx="11035055" cy="4420664"/>
            <a:chOff x="576182" y="1689850"/>
            <a:chExt cx="11035055" cy="442066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DE2F8AC-F34C-418B-A670-CB93428C64EE}"/>
                </a:ext>
              </a:extLst>
            </p:cNvPr>
            <p:cNvSpPr/>
            <p:nvPr/>
          </p:nvSpPr>
          <p:spPr>
            <a:xfrm>
              <a:off x="4310932" y="1951107"/>
              <a:ext cx="3570132" cy="4159407"/>
            </a:xfrm>
            <a:prstGeom prst="rect">
              <a:avLst/>
            </a:prstGeom>
            <a:solidFill>
              <a:srgbClr val="36485E"/>
            </a:solidFill>
            <a:ln w="57150">
              <a:solidFill>
                <a:srgbClr val="42B7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61F3748-0211-4953-870B-86FB8089FD08}"/>
                </a:ext>
              </a:extLst>
            </p:cNvPr>
            <p:cNvSpPr/>
            <p:nvPr/>
          </p:nvSpPr>
          <p:spPr>
            <a:xfrm>
              <a:off x="576182" y="1951107"/>
              <a:ext cx="3570132" cy="4159407"/>
            </a:xfrm>
            <a:prstGeom prst="rect">
              <a:avLst/>
            </a:prstGeom>
            <a:solidFill>
              <a:srgbClr val="36485E"/>
            </a:solidFill>
            <a:ln w="57150">
              <a:solidFill>
                <a:srgbClr val="42B7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24750499-8196-4BD4-9673-A3F38CA5387A}"/>
                </a:ext>
              </a:extLst>
            </p:cNvPr>
            <p:cNvSpPr/>
            <p:nvPr/>
          </p:nvSpPr>
          <p:spPr>
            <a:xfrm>
              <a:off x="1642406" y="1689850"/>
              <a:ext cx="1451429" cy="522514"/>
            </a:xfrm>
            <a:prstGeom prst="hexagon">
              <a:avLst>
                <a:gd name="adj" fmla="val 36111"/>
                <a:gd name="vf" fmla="val 115470"/>
              </a:avLst>
            </a:prstGeom>
            <a:solidFill>
              <a:srgbClr val="42B7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+mn-ea"/>
                </a:rPr>
                <a:t>과거</a:t>
              </a:r>
              <a:endParaRPr lang="en-US" sz="2000" dirty="0">
                <a:latin typeface="+mn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5868B4-AEF4-4BE5-8D4A-9B72F238467B}"/>
                </a:ext>
              </a:extLst>
            </p:cNvPr>
            <p:cNvSpPr txBox="1"/>
            <p:nvPr/>
          </p:nvSpPr>
          <p:spPr>
            <a:xfrm>
              <a:off x="759420" y="2401333"/>
              <a:ext cx="32173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FFFFFF"/>
                  </a:solidFill>
                  <a:latin typeface="+mn-ea"/>
                </a:rPr>
                <a:t>브라우저마다 자바스크립트와 </a:t>
              </a:r>
              <a:r>
                <a:rPr lang="en-US" altLang="ko-KR" sz="1600" dirty="0">
                  <a:solidFill>
                    <a:srgbClr val="FFFFFF"/>
                  </a:solidFill>
                  <a:latin typeface="+mn-ea"/>
                </a:rPr>
                <a:t>DOM </a:t>
              </a:r>
              <a:r>
                <a:rPr lang="ko-KR" altLang="en-US" sz="1600" dirty="0">
                  <a:solidFill>
                    <a:srgbClr val="FFFFFF"/>
                  </a:solidFill>
                  <a:latin typeface="+mn-ea"/>
                </a:rPr>
                <a:t>이벤트 처리가 달라 인터넷 익스플로러 위주로 구현되었다</a:t>
              </a:r>
              <a:r>
                <a:rPr lang="en-US" altLang="ko-KR" sz="1600" dirty="0">
                  <a:solidFill>
                    <a:srgbClr val="FFFFFF"/>
                  </a:solidFill>
                  <a:latin typeface="+mn-ea"/>
                </a:rPr>
                <a:t>.</a:t>
              </a:r>
              <a:endParaRPr lang="en-US" sz="1600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DC625ACF-11A0-42F7-AC69-3B38AA17871D}"/>
                </a:ext>
              </a:extLst>
            </p:cNvPr>
            <p:cNvSpPr/>
            <p:nvPr/>
          </p:nvSpPr>
          <p:spPr>
            <a:xfrm>
              <a:off x="5370285" y="1689850"/>
              <a:ext cx="1451429" cy="522514"/>
            </a:xfrm>
            <a:prstGeom prst="hexagon">
              <a:avLst>
                <a:gd name="adj" fmla="val 36111"/>
                <a:gd name="vf" fmla="val 115470"/>
              </a:avLst>
            </a:prstGeom>
            <a:solidFill>
              <a:srgbClr val="42B7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+mn-ea"/>
                </a:rPr>
                <a:t>2010</a:t>
              </a:r>
              <a:r>
                <a:rPr lang="ko-KR" altLang="en-US" sz="2000" dirty="0">
                  <a:latin typeface="+mn-ea"/>
                </a:rPr>
                <a:t>년</a:t>
              </a:r>
              <a:endParaRPr lang="en-US" sz="2000" dirty="0">
                <a:latin typeface="+mn-ea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938EBBA-AF1E-4464-89F1-572274347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4874" y="3725056"/>
              <a:ext cx="1477328" cy="147732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2C4B69D-0BAF-494C-9384-2DB70D55F253}"/>
                </a:ext>
              </a:extLst>
            </p:cNvPr>
            <p:cNvSpPr txBox="1"/>
            <p:nvPr/>
          </p:nvSpPr>
          <p:spPr>
            <a:xfrm>
              <a:off x="580763" y="5524067"/>
              <a:ext cx="3565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FFFFFF"/>
                  </a:solidFill>
                  <a:latin typeface="+mn-ea"/>
                </a:rPr>
                <a:t>당시 한국에서 가장 점유율이 높았다</a:t>
              </a:r>
              <a:endParaRPr lang="en-US" sz="1200" dirty="0">
                <a:solidFill>
                  <a:srgbClr val="FFFFFF"/>
                </a:solidFill>
                <a:latin typeface="+mn-ea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3ABCC40-0201-41F9-AA2F-23F4B3272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2569" y="4314166"/>
              <a:ext cx="1348504" cy="134850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EF2972B-B6FA-4D58-8F44-AF11A6264B9B}"/>
                </a:ext>
              </a:extLst>
            </p:cNvPr>
            <p:cNvSpPr txBox="1"/>
            <p:nvPr/>
          </p:nvSpPr>
          <p:spPr>
            <a:xfrm>
              <a:off x="4487298" y="2401333"/>
              <a:ext cx="321739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FFFFFF"/>
                  </a:solidFill>
                  <a:latin typeface="+mn-ea"/>
                </a:rPr>
                <a:t>브라우저와 상관없이 동작 방식을 단일화해줬던 </a:t>
              </a:r>
              <a:r>
                <a:rPr lang="en-US" altLang="ko-KR" sz="1600" dirty="0">
                  <a:solidFill>
                    <a:srgbClr val="FFFFFF"/>
                  </a:solidFill>
                  <a:latin typeface="+mn-ea"/>
                </a:rPr>
                <a:t>jQuery, Unerscore.js </a:t>
              </a:r>
              <a:r>
                <a:rPr lang="ko-KR" altLang="en-US" sz="1600" dirty="0">
                  <a:solidFill>
                    <a:srgbClr val="FFFFFF"/>
                  </a:solidFill>
                  <a:latin typeface="+mn-ea"/>
                </a:rPr>
                <a:t>등의 자바스크립트 라이브러리의 등장</a:t>
              </a:r>
              <a:endParaRPr lang="en-US" sz="1600" dirty="0">
                <a:solidFill>
                  <a:srgbClr val="FFFFFF"/>
                </a:solidFill>
                <a:latin typeface="+mn-ea"/>
              </a:endParaRPr>
            </a:p>
          </p:txBody>
        </p:sp>
        <p:pic>
          <p:nvPicPr>
            <p:cNvPr id="1026" name="Picture 2" descr="Underscore.js">
              <a:extLst>
                <a:ext uri="{FF2B5EF4-FFF2-40B4-BE49-F238E27FC236}">
                  <a16:creationId xmlns:a16="http://schemas.microsoft.com/office/drawing/2014/main" id="{7585B551-00CB-44CD-839C-EE62B38016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5006" y="3798931"/>
              <a:ext cx="2132135" cy="371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73C61D-4F04-4A1B-BAF8-1D3F56114999}"/>
                </a:ext>
              </a:extLst>
            </p:cNvPr>
            <p:cNvGrpSpPr/>
            <p:nvPr/>
          </p:nvGrpSpPr>
          <p:grpSpPr>
            <a:xfrm>
              <a:off x="8041105" y="1689850"/>
              <a:ext cx="3570132" cy="4420664"/>
              <a:chOff x="8101456" y="1689850"/>
              <a:chExt cx="3570132" cy="442066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C0E149A-FDD0-43E0-A04F-8510946264F9}"/>
                  </a:ext>
                </a:extLst>
              </p:cNvPr>
              <p:cNvSpPr/>
              <p:nvPr/>
            </p:nvSpPr>
            <p:spPr>
              <a:xfrm>
                <a:off x="8101456" y="1951107"/>
                <a:ext cx="3570132" cy="4159407"/>
              </a:xfrm>
              <a:prstGeom prst="rect">
                <a:avLst/>
              </a:prstGeom>
              <a:solidFill>
                <a:srgbClr val="36485E"/>
              </a:solidFill>
              <a:ln w="57150">
                <a:solidFill>
                  <a:srgbClr val="42B7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Hexagon 7">
                <a:extLst>
                  <a:ext uri="{FF2B5EF4-FFF2-40B4-BE49-F238E27FC236}">
                    <a16:creationId xmlns:a16="http://schemas.microsoft.com/office/drawing/2014/main" id="{22157617-4080-4008-BA13-74C93548EA41}"/>
                  </a:ext>
                </a:extLst>
              </p:cNvPr>
              <p:cNvSpPr/>
              <p:nvPr/>
            </p:nvSpPr>
            <p:spPr>
              <a:xfrm>
                <a:off x="9098165" y="1689850"/>
                <a:ext cx="1451429" cy="522514"/>
              </a:xfrm>
              <a:prstGeom prst="hexagon">
                <a:avLst>
                  <a:gd name="adj" fmla="val 36111"/>
                  <a:gd name="vf" fmla="val 115470"/>
                </a:avLst>
              </a:prstGeom>
              <a:solidFill>
                <a:srgbClr val="42B7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latin typeface="+mn-ea"/>
                  </a:rPr>
                  <a:t>이후</a:t>
                </a:r>
                <a:endParaRPr lang="en-US" sz="2000" dirty="0">
                  <a:latin typeface="+mn-ea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4F718B-7222-4129-A37D-A966A7D9AD7D}"/>
                  </a:ext>
                </a:extLst>
              </p:cNvPr>
              <p:cNvSpPr txBox="1"/>
              <p:nvPr/>
            </p:nvSpPr>
            <p:spPr>
              <a:xfrm>
                <a:off x="8215181" y="2401333"/>
                <a:ext cx="32173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srgbClr val="FFFFFF"/>
                    </a:solidFill>
                    <a:latin typeface="+mn-ea"/>
                  </a:rPr>
                  <a:t>단일형 웹 프레임워크 발전</a:t>
                </a:r>
                <a:endParaRPr lang="en-US" sz="160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7638FE2-07B6-415C-BB3B-D0CC62618280}"/>
                  </a:ext>
                </a:extLst>
              </p:cNvPr>
              <p:cNvSpPr txBox="1"/>
              <p:nvPr/>
            </p:nvSpPr>
            <p:spPr>
              <a:xfrm>
                <a:off x="8215181" y="2851060"/>
                <a:ext cx="336822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solidFill>
                      <a:srgbClr val="FFFFFF"/>
                    </a:solidFill>
                    <a:latin typeface="+mn-ea"/>
                  </a:rPr>
                  <a:t>새로운 페이지로 브라우저의 화면을 변경할 때 서버로 페이지 요청을 하지 않는다</a:t>
                </a:r>
                <a:r>
                  <a:rPr lang="en-US" altLang="ko-KR" sz="1400" dirty="0">
                    <a:solidFill>
                      <a:srgbClr val="FFFFFF"/>
                    </a:solidFill>
                    <a:latin typeface="+mn-ea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solidFill>
                      <a:srgbClr val="FFFFFF"/>
                    </a:solidFill>
                    <a:latin typeface="+mn-ea"/>
                  </a:rPr>
                  <a:t>단일 자바스크립트 프로그램 안에서 </a:t>
                </a:r>
                <a:r>
                  <a:rPr lang="en-US" altLang="ko-KR" sz="1400" dirty="0">
                    <a:solidFill>
                      <a:srgbClr val="FFFFFF"/>
                    </a:solidFill>
                    <a:latin typeface="+mn-ea"/>
                  </a:rPr>
                  <a:t>url </a:t>
                </a:r>
                <a:r>
                  <a:rPr lang="ko-KR" altLang="en-US" sz="1400" dirty="0">
                    <a:solidFill>
                      <a:srgbClr val="FFFFFF"/>
                    </a:solidFill>
                    <a:latin typeface="+mn-ea"/>
                  </a:rPr>
                  <a:t>변경</a:t>
                </a:r>
                <a:r>
                  <a:rPr lang="en-US" altLang="ko-KR" sz="1400" dirty="0">
                    <a:solidFill>
                      <a:srgbClr val="FFFFFF"/>
                    </a:solidFill>
                    <a:latin typeface="+mn-ea"/>
                  </a:rPr>
                  <a:t>, DOM </a:t>
                </a:r>
                <a:r>
                  <a:rPr lang="ko-KR" altLang="en-US" sz="1400" dirty="0">
                    <a:solidFill>
                      <a:srgbClr val="FFFFFF"/>
                    </a:solidFill>
                    <a:latin typeface="+mn-ea"/>
                  </a:rPr>
                  <a:t>변경 등을 모두 처리하는 프레임워크</a:t>
                </a:r>
                <a:endParaRPr lang="en-US" sz="140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CCCA08B-B4FC-4721-B37A-F00E11D40565}"/>
                  </a:ext>
                </a:extLst>
              </p:cNvPr>
              <p:cNvSpPr txBox="1"/>
              <p:nvPr/>
            </p:nvSpPr>
            <p:spPr>
              <a:xfrm>
                <a:off x="8189639" y="5524067"/>
                <a:ext cx="33937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FFFF"/>
                    </a:solidFill>
                    <a:latin typeface="+mn-ea"/>
                  </a:rPr>
                  <a:t>AngularJS, Backbone.js, Ember.js, Meteor </a:t>
                </a:r>
                <a:r>
                  <a:rPr lang="ko-KR" altLang="en-US" sz="1200" dirty="0">
                    <a:solidFill>
                      <a:srgbClr val="FFFFFF"/>
                    </a:solidFill>
                    <a:latin typeface="+mn-ea"/>
                  </a:rPr>
                  <a:t>등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8FBB97F7-63CB-4B63-90A1-B15B059E2363}"/>
                  </a:ext>
                </a:extLst>
              </p:cNvPr>
              <p:cNvGrpSpPr/>
              <p:nvPr/>
            </p:nvGrpSpPr>
            <p:grpSpPr>
              <a:xfrm>
                <a:off x="8289497" y="4081297"/>
                <a:ext cx="3219591" cy="1442770"/>
                <a:chOff x="8258410" y="4145087"/>
                <a:chExt cx="3219591" cy="1442770"/>
              </a:xfrm>
            </p:grpSpPr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F8D094E5-E489-4844-88F1-D0BC8EA4E6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58410" y="4444771"/>
                  <a:ext cx="1143086" cy="1143086"/>
                </a:xfrm>
                <a:prstGeom prst="rect">
                  <a:avLst/>
                </a:prstGeom>
              </p:spPr>
            </p:pic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40F1FA22-09E7-4CF0-8437-F2C629113C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29644" y="4145087"/>
                  <a:ext cx="1143086" cy="1143086"/>
                </a:xfrm>
                <a:prstGeom prst="rect">
                  <a:avLst/>
                </a:prstGeom>
              </p:spPr>
            </p:pic>
            <p:pic>
              <p:nvPicPr>
                <p:cNvPr id="1028" name="Picture 4" descr="ember.js png에 대한 이미지 검색결과">
                  <a:extLst>
                    <a:ext uri="{FF2B5EF4-FFF2-40B4-BE49-F238E27FC236}">
                      <a16:creationId xmlns:a16="http://schemas.microsoft.com/office/drawing/2014/main" id="{059CE08A-BD51-440D-B681-3E7D3ACD7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00163" y="4537471"/>
                  <a:ext cx="1001523" cy="9576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5325E5AB-848C-4092-B8D1-95F634D504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266316" y="4481689"/>
                  <a:ext cx="1211685" cy="38103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31207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DF1937-382A-4697-B443-2864EED709B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2. Vue.js</a:t>
            </a:r>
            <a:r>
              <a:rPr lang="ko-KR" altLang="en-US" dirty="0"/>
              <a:t> 소개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2BCD0-C89B-4857-8636-1CAB3454835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Vue.js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D046A96-AAF8-488C-8980-28E56F8EE311}"/>
              </a:ext>
            </a:extLst>
          </p:cNvPr>
          <p:cNvGrpSpPr/>
          <p:nvPr/>
        </p:nvGrpSpPr>
        <p:grpSpPr>
          <a:xfrm>
            <a:off x="2338024" y="4199639"/>
            <a:ext cx="7721692" cy="1294596"/>
            <a:chOff x="2480434" y="4017805"/>
            <a:chExt cx="7721692" cy="12945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F4DABB-211D-4D90-8D3B-5E19791A4CBC}"/>
                </a:ext>
              </a:extLst>
            </p:cNvPr>
            <p:cNvSpPr txBox="1"/>
            <p:nvPr/>
          </p:nvSpPr>
          <p:spPr>
            <a:xfrm>
              <a:off x="2480935" y="4017805"/>
              <a:ext cx="7721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단일형 웹 프레임워크와 달리 기존 웹 애플리케이션에 부분적으로 적용 가능</a:t>
              </a:r>
              <a:endParaRPr lang="en-US" dirty="0">
                <a:latin typeface="+mn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50345F-05EC-4971-9E21-E91E2AAC09D0}"/>
                </a:ext>
              </a:extLst>
            </p:cNvPr>
            <p:cNvSpPr txBox="1"/>
            <p:nvPr/>
          </p:nvSpPr>
          <p:spPr>
            <a:xfrm>
              <a:off x="2480434" y="4479856"/>
              <a:ext cx="7721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다른 자바스크립트 라이브러리</a:t>
              </a:r>
              <a:r>
                <a:rPr lang="en-US" altLang="ko-KR" dirty="0">
                  <a:latin typeface="+mn-ea"/>
                </a:rPr>
                <a:t>, </a:t>
              </a:r>
              <a:r>
                <a:rPr lang="ko-KR" altLang="en-US" dirty="0">
                  <a:latin typeface="+mn-ea"/>
                </a:rPr>
                <a:t>프레임워크</a:t>
              </a:r>
              <a:r>
                <a:rPr lang="en-US" altLang="ko-KR" dirty="0">
                  <a:latin typeface="+mn-ea"/>
                </a:rPr>
                <a:t>, CSS</a:t>
              </a:r>
              <a:r>
                <a:rPr lang="ko-KR" altLang="en-US" dirty="0">
                  <a:latin typeface="+mn-ea"/>
                </a:rPr>
                <a:t>를 효과적으로 통합할 수 있다</a:t>
              </a:r>
              <a:r>
                <a:rPr lang="en-US" altLang="ko-KR" dirty="0">
                  <a:latin typeface="+mn-ea"/>
                </a:rPr>
                <a:t>.</a:t>
              </a:r>
              <a:endParaRPr lang="en-US" dirty="0">
                <a:latin typeface="+mn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6F3AE7-E383-4867-8426-E481FB62197D}"/>
                </a:ext>
              </a:extLst>
            </p:cNvPr>
            <p:cNvSpPr txBox="1"/>
            <p:nvPr/>
          </p:nvSpPr>
          <p:spPr>
            <a:xfrm>
              <a:off x="2480435" y="4943069"/>
              <a:ext cx="7721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Vue-router, </a:t>
              </a:r>
              <a:r>
                <a:rPr lang="en-US" altLang="ko-KR" dirty="0" err="1">
                  <a:latin typeface="+mn-ea"/>
                </a:rPr>
                <a:t>Vuex</a:t>
              </a:r>
              <a:r>
                <a:rPr lang="en-US" altLang="ko-KR" dirty="0">
                  <a:latin typeface="+mn-ea"/>
                </a:rPr>
                <a:t> </a:t>
              </a:r>
              <a:r>
                <a:rPr lang="ko-KR" altLang="en-US" dirty="0">
                  <a:latin typeface="+mn-ea"/>
                </a:rPr>
                <a:t>등을 사용해 단일형 웹 프레임워크로도 사용이 가능하다</a:t>
              </a:r>
              <a:r>
                <a:rPr lang="en-US" altLang="ko-KR" dirty="0">
                  <a:latin typeface="+mn-ea"/>
                </a:rPr>
                <a:t>.</a:t>
              </a:r>
              <a:endParaRPr lang="en-US" dirty="0">
                <a:latin typeface="+mn-ea"/>
              </a:endParaRP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0070C0-FF70-4F9C-9F0C-675CF1058913}"/>
              </a:ext>
            </a:extLst>
          </p:cNvPr>
          <p:cNvCxnSpPr>
            <a:cxnSpLocks/>
          </p:cNvCxnSpPr>
          <p:nvPr/>
        </p:nvCxnSpPr>
        <p:spPr>
          <a:xfrm>
            <a:off x="2457450" y="3874770"/>
            <a:ext cx="7040880" cy="0"/>
          </a:xfrm>
          <a:prstGeom prst="line">
            <a:avLst/>
          </a:prstGeom>
          <a:ln w="38100">
            <a:solidFill>
              <a:srgbClr val="42B783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24AEB70-9042-4CE7-84C9-0931D20B2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975" y="2273555"/>
            <a:ext cx="5041829" cy="14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52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9B9B95-70BC-4661-B44B-17DB5762E2A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2. Vue.js</a:t>
            </a:r>
            <a:r>
              <a:rPr lang="ko-KR" altLang="en-US" dirty="0"/>
              <a:t> 소개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DAB0A-23FD-44F3-88FC-F29D52D7475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Vue.js</a:t>
            </a:r>
            <a:r>
              <a:rPr lang="ko-KR" altLang="en-US" dirty="0"/>
              <a:t>의 특징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3C0533-19B8-4EDE-92CB-30BEC209D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099" y="2229817"/>
            <a:ext cx="8679801" cy="23983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06060C-A45F-4725-830F-5A81D814D067}"/>
              </a:ext>
            </a:extLst>
          </p:cNvPr>
          <p:cNvSpPr txBox="1"/>
          <p:nvPr/>
        </p:nvSpPr>
        <p:spPr>
          <a:xfrm>
            <a:off x="1710379" y="4930032"/>
            <a:ext cx="772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인스턴스나 컴포넌트에 있는 데이터를 표시하는 방법으로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기존 </a:t>
            </a:r>
            <a:r>
              <a:rPr lang="en-US" altLang="ko-KR" sz="2000" dirty="0">
                <a:solidFill>
                  <a:srgbClr val="42B783"/>
                </a:solidFill>
                <a:latin typeface="+mn-ea"/>
              </a:rPr>
              <a:t>HTML </a:t>
            </a:r>
            <a:r>
              <a:rPr lang="ko-KR" altLang="en-US" sz="2000" dirty="0">
                <a:solidFill>
                  <a:srgbClr val="42B783"/>
                </a:solidFill>
                <a:latin typeface="+mn-ea"/>
              </a:rPr>
              <a:t>템플릿을 그대로 활용</a:t>
            </a:r>
            <a:r>
              <a:rPr lang="ko-KR" altLang="en-US" sz="2000" dirty="0">
                <a:latin typeface="+mn-ea"/>
              </a:rPr>
              <a:t>한다</a:t>
            </a:r>
            <a:r>
              <a:rPr lang="en-US" altLang="ko-KR" sz="2000" dirty="0">
                <a:latin typeface="+mn-ea"/>
              </a:rPr>
              <a:t>.</a:t>
            </a:r>
            <a:endParaRPr 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4789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9B9B95-70BC-4661-B44B-17DB5762E2A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2. Vue.js</a:t>
            </a:r>
            <a:r>
              <a:rPr lang="ko-KR" altLang="en-US" dirty="0"/>
              <a:t> 소개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DAB0A-23FD-44F3-88FC-F29D52D7475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Vue.js</a:t>
            </a:r>
            <a:r>
              <a:rPr lang="ko-KR" altLang="en-US" dirty="0"/>
              <a:t>의 특징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EEB016-36A5-422F-A067-732527647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79" y="1554886"/>
            <a:ext cx="4212397" cy="47918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893FAA-F8CC-4925-9A55-C41F9ABF5DED}"/>
              </a:ext>
            </a:extLst>
          </p:cNvPr>
          <p:cNvSpPr txBox="1"/>
          <p:nvPr/>
        </p:nvSpPr>
        <p:spPr>
          <a:xfrm>
            <a:off x="4986564" y="2681564"/>
            <a:ext cx="6603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컴포넌트에서 다루는 </a:t>
            </a:r>
            <a:r>
              <a:rPr lang="en-US" altLang="ko-KR" sz="2000" dirty="0">
                <a:solidFill>
                  <a:srgbClr val="42B783"/>
                </a:solidFill>
                <a:latin typeface="+mn-ea"/>
              </a:rPr>
              <a:t>CSS</a:t>
            </a:r>
            <a:r>
              <a:rPr lang="ko-KR" altLang="en-US" sz="2000" dirty="0">
                <a:solidFill>
                  <a:srgbClr val="42B783"/>
                </a:solidFill>
                <a:latin typeface="+mn-ea"/>
              </a:rPr>
              <a:t>도 기존 문법 그대로 사용</a:t>
            </a:r>
            <a:r>
              <a:rPr lang="ko-KR" altLang="en-US" sz="2000" dirty="0">
                <a:latin typeface="+mn-ea"/>
              </a:rPr>
              <a:t>한다</a:t>
            </a:r>
            <a:r>
              <a:rPr lang="en-US" altLang="ko-KR" sz="2000" dirty="0">
                <a:latin typeface="+mn-ea"/>
              </a:rPr>
              <a:t>.</a:t>
            </a:r>
            <a:endParaRPr lang="en-US" sz="20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8D47F-637C-41C4-B8DA-1EB893658433}"/>
              </a:ext>
            </a:extLst>
          </p:cNvPr>
          <p:cNvSpPr txBox="1"/>
          <p:nvPr/>
        </p:nvSpPr>
        <p:spPr>
          <a:xfrm>
            <a:off x="4986564" y="3429000"/>
            <a:ext cx="68474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800" dirty="0">
                <a:latin typeface="+mn-ea"/>
              </a:rPr>
              <a:t>기존 웹 애플리케이션에 </a:t>
            </a:r>
            <a:r>
              <a:rPr lang="en-US" altLang="ko-KR" sz="2800" dirty="0">
                <a:latin typeface="+mn-ea"/>
              </a:rPr>
              <a:t>Vue.js </a:t>
            </a:r>
            <a:r>
              <a:rPr lang="ko-KR" altLang="en-US" sz="2800" dirty="0">
                <a:latin typeface="+mn-ea"/>
              </a:rPr>
              <a:t>코드를 부분적으로 통합 가능</a:t>
            </a:r>
            <a:endParaRPr 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1222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ource Sans Pro"/>
        <a:ea typeface="나눔스퀘어 ExtraBold"/>
        <a:cs typeface=""/>
      </a:majorFont>
      <a:minorFont>
        <a:latin typeface="Source Sans Pro"/>
        <a:ea typeface="나눔스퀘어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11869</TotalTime>
  <Words>1844</Words>
  <Application>Microsoft Office PowerPoint</Application>
  <PresentationFormat>Widescreen</PresentationFormat>
  <Paragraphs>490</Paragraphs>
  <Slides>28</Slides>
  <Notes>26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KT&amp;G 상상본문 M</vt:lpstr>
      <vt:lpstr>나눔스퀘어</vt:lpstr>
      <vt:lpstr>나눔스퀘어 Bold</vt:lpstr>
      <vt:lpstr>나눔스퀘어 ExtraBold</vt:lpstr>
      <vt:lpstr>Arial</vt:lpstr>
      <vt:lpstr>Calibri</vt:lpstr>
      <vt:lpstr>Consolas</vt:lpstr>
      <vt:lpstr>Dosis</vt:lpstr>
      <vt:lpstr>Source Sans Pro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Torry Han</dc:creator>
  <cp:lastModifiedBy>한현지</cp:lastModifiedBy>
  <cp:revision>206</cp:revision>
  <dcterms:created xsi:type="dcterms:W3CDTF">2019-11-11T06:22:01Z</dcterms:created>
  <dcterms:modified xsi:type="dcterms:W3CDTF">2019-12-03T06:20:38Z</dcterms:modified>
</cp:coreProperties>
</file>