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Proxima Nova"/>
      <p:regular r:id="rId24"/>
      <p:bold r:id="rId25"/>
      <p:italic r:id="rId26"/>
      <p:boldItalic r:id="rId27"/>
    </p:embeddedFont>
    <p:embeddedFont>
      <p:font typeface="Proxima Nova Extrabold"/>
      <p:bold r:id="rId28"/>
    </p:embeddedFont>
    <p:embeddedFont>
      <p:font typeface="Proxima Nova Semibold"/>
      <p:regular r:id="rId29"/>
      <p:bold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79">
          <p15:clr>
            <a:srgbClr val="A4A3A4"/>
          </p15:clr>
        </p15:guide>
        <p15:guide id="2" pos="688">
          <p15:clr>
            <a:srgbClr val="A4A3A4"/>
          </p15:clr>
        </p15:guide>
        <p15:guide id="3" orient="horz" pos="1729">
          <p15:clr>
            <a:srgbClr val="A4A3A4"/>
          </p15:clr>
        </p15:guide>
        <p15:guide id="4" pos="7242">
          <p15:clr>
            <a:srgbClr val="A4A3A4"/>
          </p15:clr>
        </p15:guide>
        <p15:guide id="5" orient="horz" pos="12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79" orient="horz"/>
        <p:guide pos="688"/>
        <p:guide pos="1729" orient="horz"/>
        <p:guide pos="7242"/>
        <p:guide pos="129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ProximaNova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ProximaNovaExtrabold-bold.fntdata"/><Relationship Id="rId27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Semibo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Semibold-boldItalic.fntdata"/><Relationship Id="rId30" Type="http://schemas.openxmlformats.org/officeDocument/2006/relationships/font" Target="fonts/ProximaNovaSemibold-bold.fntdata"/><Relationship Id="rId11" Type="http://schemas.openxmlformats.org/officeDocument/2006/relationships/slide" Target="slides/slide5.xml"/><Relationship Id="rId33" Type="http://schemas.openxmlformats.org/officeDocument/2006/relationships/font" Target="fonts/OpenSans-bold.fntdata"/><Relationship Id="rId10" Type="http://schemas.openxmlformats.org/officeDocument/2006/relationships/slide" Target="slides/slide4.xml"/><Relationship Id="rId32" Type="http://schemas.openxmlformats.org/officeDocument/2006/relationships/font" Target="fonts/OpenSans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34" Type="http://schemas.openxmlformats.org/officeDocument/2006/relationships/font" Target="fonts/Open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efd8c8d1a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8efd8c8d1a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efd8c8d1a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8efd8c8d1a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efd8c8d1a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8efd8c8d1a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efd8c8d1a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8efd8c8d1a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efd8c8d1a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8efd8c8d1a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efd8c8d1a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8efd8c8d1a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SLIDE-GRADIENT-1">
  <p:cSld name="TITLE-SLIDE-GRADIENT-1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title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  <a:defRPr b="0" i="0" sz="150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DESCRIPTION-SIDETEXT-GRADIENT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11"/>
          <p:cNvSpPr txBox="1"/>
          <p:nvPr>
            <p:ph idx="2" type="body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-LEFT-GRADIENT">
  <p:cSld name="PHOTO-LEFT-GRADI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" name="Google Shape;54;p12"/>
          <p:cNvSpPr txBox="1"/>
          <p:nvPr>
            <p:ph type="title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12"/>
          <p:cNvSpPr/>
          <p:nvPr>
            <p:ph idx="2" type="pic"/>
          </p:nvPr>
        </p:nvSpPr>
        <p:spPr>
          <a:xfrm>
            <a:off x="0" y="0"/>
            <a:ext cx="5295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-SLIDE-GRADIENT-2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  <a:defRPr b="0" i="0" sz="125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OR ICONS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EXT-ONE-COLUMN-DARK">
  <p:cSld name="4_TEXT-ONE-COLUMN-DAR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6"/>
          <p:cNvSpPr/>
          <p:nvPr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70" name="Google Shape;7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61750" y="5906728"/>
            <a:ext cx="1541845" cy="26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DESCRIPTION-SIDETEXT-GRADIENT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-SIDETEXT-PROCESS-GRADIENT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3" type="body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4" type="body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5" type="body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-ONE-COLUMN-LIGHT">
  <p:cSld name="TEXT-ONE-COLUMN-LIGH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5" name="Google Shape;85;p19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SLIDE-GRADIENT-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88" name="Google Shape;8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0"/>
          <p:cNvSpPr txBox="1"/>
          <p:nvPr>
            <p:ph type="title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  <a:defRPr b="0" i="0" sz="150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 ICONS">
  <p:cSld name="FOR ICO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EXT-ONE-COLUMN-DARK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61750" y="5906728"/>
            <a:ext cx="1541845" cy="26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_GRADIENT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-TWO-COLUMNS-GRADIENT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idx="2" type="body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-THREE-COLUMNS-GRADIENT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2" name="Google Shape;102;p24"/>
          <p:cNvSpPr txBox="1"/>
          <p:nvPr>
            <p:ph idx="2" type="body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3" name="Google Shape;103;p24"/>
          <p:cNvSpPr txBox="1"/>
          <p:nvPr>
            <p:ph idx="3" type="body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-LEFT-GRADIENT">
  <p:cSld name="PHOTO-LEFT-GRADI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6" name="Google Shape;106;p25"/>
          <p:cNvSpPr txBox="1"/>
          <p:nvPr>
            <p:ph type="title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7" name="Google Shape;107;p25"/>
          <p:cNvSpPr/>
          <p:nvPr>
            <p:ph idx="2" type="pic"/>
          </p:nvPr>
        </p:nvSpPr>
        <p:spPr>
          <a:xfrm>
            <a:off x="0" y="0"/>
            <a:ext cx="5295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-SIDETEXT-PROCESS-GRADIENT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3" type="body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4" type="body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5" type="body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 ICONS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-THREE-COLUMNS-GRADIENT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3" type="body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-SLIDE-GRADIENT-2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  <a:defRPr b="0" i="0" sz="125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OR ICONS">
  <p:cSld name="1_FOR ICONS">
    <p:bg>
      <p:bgPr>
        <a:solidFill>
          <a:schemeClr val="dk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_GRADIENT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-TWO-COLUMNS-GRADIENT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ss-tricks.com/snippets/css/complete-guide-grid/#prop-grid-template-areas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ss-tricks.com/snippets/css/complete-guide-grid/#prop-grid-template-columns-rows" TargetMode="External"/><Relationship Id="rId4" Type="http://schemas.openxmlformats.org/officeDocument/2006/relationships/hyperlink" Target="https://css-tricks.com/snippets/css/complete-guide-grid/#prop-grid-template-columns-rows" TargetMode="External"/><Relationship Id="rId5" Type="http://schemas.openxmlformats.org/officeDocument/2006/relationships/hyperlink" Target="https://css-tricks.com/snippets/css/complete-guide-grid/#prop-grid-column-row" TargetMode="External"/><Relationship Id="rId6" Type="http://schemas.openxmlformats.org/officeDocument/2006/relationships/hyperlink" Target="https://css-tricks.com/snippets/css/complete-guide-grid/#prop-grid-column-row" TargetMode="External"/><Relationship Id="rId7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ss-tricks.com/snippets/css/complete-guide-grid/#prop-grid-area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/>
              <a:t>By Mykhailo Torskyi</a:t>
            </a:r>
            <a:endParaRPr/>
          </a:p>
        </p:txBody>
      </p:sp>
      <p:sp>
        <p:nvSpPr>
          <p:cNvPr id="114" name="Google Shape;114;p26"/>
          <p:cNvSpPr txBox="1"/>
          <p:nvPr>
            <p:ph type="title"/>
          </p:nvPr>
        </p:nvSpPr>
        <p:spPr>
          <a:xfrm>
            <a:off x="-208300" y="174926"/>
            <a:ext cx="12390900" cy="54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</a:pPr>
            <a:r>
              <a:rPr lang="en-GB"/>
              <a:t>CSS</a:t>
            </a:r>
            <a:endParaRPr/>
          </a:p>
          <a:p>
            <a:pPr indent="0" lvl="0" marL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</a:pPr>
            <a:r>
              <a:rPr lang="en-GB"/>
              <a:t>GRID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/>
          <p:nvPr>
            <p:ph idx="1" type="body"/>
          </p:nvPr>
        </p:nvSpPr>
        <p:spPr>
          <a:xfrm>
            <a:off x="614350" y="2060575"/>
            <a:ext cx="10572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1" lang="en-GB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grid-column-start</a:t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1" lang="en-GB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grid-column-end</a:t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1" lang="en-GB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grid-row-start</a:t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1" lang="en-GB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grid-row-end</a:t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35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GB"/>
              <a:t>GRID ITEMS</a:t>
            </a:r>
            <a:endParaRPr/>
          </a:p>
        </p:txBody>
      </p:sp>
      <p:pic>
        <p:nvPicPr>
          <p:cNvPr id="173" name="Google Shape;1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1" y="1232783"/>
            <a:ext cx="3381375" cy="2053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3429000"/>
            <a:ext cx="3381375" cy="2434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685800" y="2057400"/>
            <a:ext cx="55245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Gives an item a name so that it can be referenced by a template created with the </a:t>
            </a:r>
            <a:r>
              <a:rPr lang="en-GB" sz="2400" u="sng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  <a:hlinkClick r:id="rId3"/>
              </a:rPr>
              <a:t>grid-template-areas</a:t>
            </a:r>
            <a:r>
              <a:rPr lang="en-GB"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property</a:t>
            </a:r>
            <a:endParaRPr sz="24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80" name="Google Shape;180;p36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GB"/>
              <a:t>GRID AREA</a:t>
            </a:r>
            <a:endParaRPr/>
          </a:p>
        </p:txBody>
      </p:sp>
      <p:pic>
        <p:nvPicPr>
          <p:cNvPr id="181" name="Google Shape;18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2700" y="1524001"/>
            <a:ext cx="490537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1800" y="2867025"/>
            <a:ext cx="3967175" cy="29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idx="1" type="body"/>
          </p:nvPr>
        </p:nvSpPr>
        <p:spPr>
          <a:xfrm>
            <a:off x="685800" y="2744800"/>
            <a:ext cx="55245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roxima Nova Semibold"/>
              <a:buChar char="●"/>
            </a:pPr>
            <a:r>
              <a:rPr lang="en-GB" sz="30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Justify-self</a:t>
            </a:r>
            <a:endParaRPr sz="30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roxima Nova Semibold"/>
              <a:buChar char="●"/>
            </a:pPr>
            <a:r>
              <a:rPr lang="en-GB" sz="30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Align-self</a:t>
            </a:r>
            <a:endParaRPr sz="30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roxima Nova Semibold"/>
              <a:buChar char="●"/>
            </a:pPr>
            <a:r>
              <a:rPr lang="en-GB" sz="30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place-self</a:t>
            </a:r>
            <a:endParaRPr sz="30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88" name="Google Shape;188;p37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GB"/>
              <a:t>ITEM ALIGN</a:t>
            </a:r>
            <a:endParaRPr/>
          </a:p>
        </p:txBody>
      </p:sp>
      <p:pic>
        <p:nvPicPr>
          <p:cNvPr id="189" name="Google Shape;18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425" y="3214675"/>
            <a:ext cx="5094150" cy="18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3425" y="1122949"/>
            <a:ext cx="3780400" cy="17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GB"/>
              <a:t>LAYOUT</a:t>
            </a:r>
            <a:endParaRPr/>
          </a:p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3450">
                <a:solidFill>
                  <a:srgbClr val="0A0A23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Grid layouts are fundamental to the design of websites, and the CSS Grid module is the most powerful and easiest tool for creating it.</a:t>
            </a:r>
            <a:endParaRPr sz="3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685800" y="2057400"/>
            <a:ext cx="10572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3968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50"/>
              <a:buFont typeface="Roboto"/>
              <a:buChar char="●"/>
            </a:pPr>
            <a:r>
              <a:rPr lang="en-GB" sz="26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Chrome (including on Android)</a:t>
            </a:r>
            <a:endParaRPr sz="26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68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50"/>
              <a:buFont typeface="Roboto"/>
              <a:buChar char="●"/>
            </a:pPr>
            <a:r>
              <a:rPr lang="en-GB" sz="26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Firefox</a:t>
            </a:r>
            <a:endParaRPr sz="26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68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50"/>
              <a:buFont typeface="Roboto"/>
              <a:buChar char="●"/>
            </a:pPr>
            <a:r>
              <a:rPr lang="en-GB" sz="26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Safari (including on iOS)</a:t>
            </a:r>
            <a:endParaRPr sz="26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68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50"/>
              <a:buFont typeface="Roboto"/>
              <a:buChar char="●"/>
            </a:pPr>
            <a:r>
              <a:rPr lang="en-GB" sz="26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Opera </a:t>
            </a:r>
            <a:endParaRPr sz="26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68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50"/>
              <a:buFont typeface="Roboto"/>
              <a:buChar char="●"/>
            </a:pPr>
            <a:r>
              <a:rPr lang="en-GB" sz="26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Internet Explorer 10 and 11 on the other hand support it, but it’s an old implementation with an outdated syntax.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26" name="Google Shape;126;p28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GB"/>
              <a:t>BROWSER SUPPORT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GB"/>
              <a:t>CONTAINER</a:t>
            </a:r>
            <a:endParaRPr/>
          </a:p>
        </p:txBody>
      </p:sp>
      <p:sp>
        <p:nvSpPr>
          <p:cNvPr id="132" name="Google Shape;132;p29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sz="3100"/>
              <a:t>Add “</a:t>
            </a:r>
            <a:r>
              <a:rPr lang="en-GB" sz="3100">
                <a:solidFill>
                  <a:srgbClr val="FFFF00"/>
                </a:solidFill>
              </a:rPr>
              <a:t>display: grid</a:t>
            </a:r>
            <a:r>
              <a:rPr lang="en-GB" sz="3100"/>
              <a:t>” to make element behave as grid container</a:t>
            </a:r>
            <a:endParaRPr sz="3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GB"/>
              <a:t>GRID TEMPLATE</a:t>
            </a:r>
            <a:endParaRPr/>
          </a:p>
        </p:txBody>
      </p:sp>
      <p:sp>
        <p:nvSpPr>
          <p:cNvPr id="138" name="Google Shape;138;p30"/>
          <p:cNvSpPr txBox="1"/>
          <p:nvPr>
            <p:ph idx="1" type="body"/>
          </p:nvPr>
        </p:nvSpPr>
        <p:spPr>
          <a:xfrm>
            <a:off x="600075" y="2457450"/>
            <a:ext cx="3915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sz="235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Set the column and row sizes with </a:t>
            </a:r>
            <a:r>
              <a:rPr lang="en-GB" sz="2350" u="sng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  <a:hlinkClick r:id="rId3"/>
              </a:rPr>
              <a:t>template columns</a:t>
            </a:r>
            <a:r>
              <a:rPr lang="en-GB" sz="235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and </a:t>
            </a:r>
            <a:r>
              <a:rPr lang="en-GB" sz="2350" u="sng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  <a:hlinkClick r:id="rId4"/>
              </a:rPr>
              <a:t>template rows</a:t>
            </a:r>
            <a:r>
              <a:rPr lang="en-GB" sz="235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, and then place its child elements into the grid with </a:t>
            </a:r>
            <a:r>
              <a:rPr lang="en-GB" sz="2350" u="sng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  <a:hlinkClick r:id="rId5"/>
              </a:rPr>
              <a:t>column</a:t>
            </a:r>
            <a:r>
              <a:rPr lang="en-GB" sz="235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and </a:t>
            </a:r>
            <a:r>
              <a:rPr lang="en-GB" sz="2350" u="sng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  <a:hlinkClick r:id="rId6"/>
              </a:rPr>
              <a:t>row</a:t>
            </a:r>
            <a:endParaRPr sz="29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39" name="Google Shape;13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1425" y="2609448"/>
            <a:ext cx="5795350" cy="16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GB"/>
              <a:t>TEMPLATE AREAS</a:t>
            </a:r>
            <a:endParaRPr/>
          </a:p>
        </p:txBody>
      </p:sp>
      <p:sp>
        <p:nvSpPr>
          <p:cNvPr id="145" name="Google Shape;145;p31"/>
          <p:cNvSpPr txBox="1"/>
          <p:nvPr>
            <p:ph idx="1" type="body"/>
          </p:nvPr>
        </p:nvSpPr>
        <p:spPr>
          <a:xfrm>
            <a:off x="516750" y="1571625"/>
            <a:ext cx="546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sz="345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Defines a grid template by referencing the names of the grid areas which are specified with the </a:t>
            </a:r>
            <a:r>
              <a:rPr lang="en-GB" sz="3450" u="sng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grid-area</a:t>
            </a:r>
            <a:r>
              <a:rPr lang="en-GB" sz="345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property</a:t>
            </a:r>
            <a:endParaRPr sz="49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46" name="Google Shape;14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8000" y="685800"/>
            <a:ext cx="3843325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GB"/>
              <a:t>TEMPLATE AREAS</a:t>
            </a:r>
            <a:endParaRPr/>
          </a:p>
        </p:txBody>
      </p:sp>
      <p:pic>
        <p:nvPicPr>
          <p:cNvPr id="152" name="Google Shape;1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976" y="1757375"/>
            <a:ext cx="6101450" cy="41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idx="1" type="body"/>
          </p:nvPr>
        </p:nvSpPr>
        <p:spPr>
          <a:xfrm>
            <a:off x="685800" y="2057400"/>
            <a:ext cx="321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Specifies the size of the grid lines. Gap is like setting the width of the gutters between the columns/rows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58" name="Google Shape;158;p33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GB"/>
              <a:t>GRID GAP</a:t>
            </a:r>
            <a:endParaRPr/>
          </a:p>
        </p:txBody>
      </p:sp>
      <p:pic>
        <p:nvPicPr>
          <p:cNvPr id="159" name="Google Shape;1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499" y="2057400"/>
            <a:ext cx="7051650" cy="32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GB"/>
              <a:t>ALIGN &amp; </a:t>
            </a:r>
            <a:r>
              <a:rPr lang="en-GB"/>
              <a:t>JUSTIFY</a:t>
            </a:r>
            <a:endParaRPr/>
          </a:p>
        </p:txBody>
      </p:sp>
      <p:pic>
        <p:nvPicPr>
          <p:cNvPr id="165" name="Google Shape;1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1639125"/>
            <a:ext cx="6229350" cy="221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4"/>
          <p:cNvSpPr txBox="1"/>
          <p:nvPr>
            <p:ph idx="1" type="body"/>
          </p:nvPr>
        </p:nvSpPr>
        <p:spPr>
          <a:xfrm>
            <a:off x="685800" y="4271975"/>
            <a:ext cx="8839200" cy="19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Char char="●"/>
            </a:pPr>
            <a:r>
              <a:rPr lang="en-GB"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Justify items aligns grid items along the inline</a:t>
            </a:r>
            <a:endParaRPr sz="24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Char char="●"/>
            </a:pPr>
            <a:r>
              <a:rPr lang="en-GB"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Align </a:t>
            </a:r>
            <a:r>
              <a:rPr lang="en-GB"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items  </a:t>
            </a:r>
            <a:r>
              <a:rPr lang="en-GB"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aligns along the block</a:t>
            </a:r>
            <a:endParaRPr sz="24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Char char="●"/>
            </a:pPr>
            <a:r>
              <a:rPr lang="en-GB"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Values: start, end, center, stretch</a:t>
            </a:r>
            <a:endParaRPr sz="24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Char char="●"/>
            </a:pPr>
            <a:r>
              <a:rPr lang="en-GB"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Place-items</a:t>
            </a:r>
            <a:endParaRPr sz="24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GRADIENT THEME">
  <a:themeElements>
    <a:clrScheme name="SOFTSERV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GRADIENT THEME">
  <a:themeElements>
    <a:clrScheme name="SOFTSERV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