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Proxima Nova Extrabold"/>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ProximaNovaExtrabo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b38c4aca3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b38c4aca3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g9b38c4aca3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b38c4aca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b38c4aca3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g9b38c4aca3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b38c4aca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b38c4aca3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g9b38c4aca3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b38c4aca3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b38c4aca3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g9b38c4aca3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b38c4aca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b38c4aca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g9b38c4aca3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b38c4aca3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b38c4aca3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g9b38c4aca3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1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1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52" name="Shape 52"/>
        <p:cNvGrpSpPr/>
        <p:nvPr/>
      </p:nvGrpSpPr>
      <p:grpSpPr>
        <a:xfrm>
          <a:off x="0" y="0"/>
          <a:ext cx="0" cy="0"/>
          <a:chOff x="0" y="0"/>
          <a:chExt cx="0" cy="0"/>
        </a:xfrm>
      </p:grpSpPr>
      <p:sp>
        <p:nvSpPr>
          <p:cNvPr id="53" name="Google Shape;53;p1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1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1" name="Google Shape;61;p1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spTree>
      <p:nvGrpSpPr>
        <p:cNvPr id="65" name="Shape 65"/>
        <p:cNvGrpSpPr/>
        <p:nvPr/>
      </p:nvGrpSpPr>
      <p:grpSpPr>
        <a:xfrm>
          <a:off x="0" y="0"/>
          <a:ext cx="0" cy="0"/>
          <a:chOff x="0" y="0"/>
          <a:chExt cx="0" cy="0"/>
        </a:xfrm>
      </p:grpSpPr>
      <p:sp>
        <p:nvSpPr>
          <p:cNvPr id="66" name="Google Shape;66;p16"/>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7" name="Google Shape;67;p1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8" name="Google Shape;68;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0" name="Google Shape;70;p1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71" name="Shape 71"/>
        <p:cNvGrpSpPr/>
        <p:nvPr/>
      </p:nvGrpSpPr>
      <p:grpSpPr>
        <a:xfrm>
          <a:off x="0" y="0"/>
          <a:ext cx="0" cy="0"/>
          <a:chOff x="0" y="0"/>
          <a:chExt cx="0" cy="0"/>
        </a:xfrm>
      </p:grpSpPr>
      <p:sp>
        <p:nvSpPr>
          <p:cNvPr id="72" name="Google Shape;72;p1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1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7" name="Google Shape;77;p18"/>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18"/>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9" name="Google Shape;79;p18"/>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0" name="Google Shape;80;p18"/>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E-COLUMN-LIGHT">
  <p:cSld name="TEXT-ONE-COLUMN-LIGHT">
    <p:spTree>
      <p:nvGrpSpPr>
        <p:cNvPr id="82" name="Shape 82"/>
        <p:cNvGrpSpPr/>
        <p:nvPr/>
      </p:nvGrpSpPr>
      <p:grpSpPr>
        <a:xfrm>
          <a:off x="0" y="0"/>
          <a:ext cx="0" cy="0"/>
          <a:chOff x="0" y="0"/>
          <a:chExt cx="0" cy="0"/>
        </a:xfrm>
      </p:grpSpPr>
      <p:sp>
        <p:nvSpPr>
          <p:cNvPr id="83" name="Google Shape;83;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5" name="Google Shape;85;p19"/>
          <p:cNvSpPr txBox="1"/>
          <p:nvPr/>
        </p:nvSpPr>
        <p:spPr>
          <a:xfrm>
            <a:off x="9486900" y="236808"/>
            <a:ext cx="2121626"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86" name="Shape 86"/>
        <p:cNvGrpSpPr/>
        <p:nvPr/>
      </p:nvGrpSpPr>
      <p:grpSpPr>
        <a:xfrm>
          <a:off x="0" y="0"/>
          <a:ext cx="0" cy="0"/>
          <a:chOff x="0" y="0"/>
          <a:chExt cx="0" cy="0"/>
        </a:xfrm>
      </p:grpSpPr>
      <p:sp>
        <p:nvSpPr>
          <p:cNvPr id="87" name="Google Shape;87;p2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88" name="Google Shape;88;p2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89" name="Google Shape;89;p20"/>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spTree>
      <p:nvGrpSpPr>
        <p:cNvPr id="90" name="Shape 90"/>
        <p:cNvGrpSpPr/>
        <p:nvPr/>
      </p:nvGrpSpPr>
      <p:grpSpPr>
        <a:xfrm>
          <a:off x="0" y="0"/>
          <a:ext cx="0" cy="0"/>
          <a:chOff x="0" y="0"/>
          <a:chExt cx="0" cy="0"/>
        </a:xfrm>
      </p:grpSpPr>
      <p:sp>
        <p:nvSpPr>
          <p:cNvPr id="91" name="Google Shape;91;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8" name="Google Shape;98;p2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2" name="Google Shape;102;p2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2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2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1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 type="body"/>
          </p:nvPr>
        </p:nvSpPr>
        <p:spPr>
          <a:xfrm>
            <a:off x="685800" y="5915025"/>
            <a:ext cx="3467100" cy="2952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a:t>By Mykhailo Torskyi</a:t>
            </a:r>
            <a:endParaRPr/>
          </a:p>
        </p:txBody>
      </p:sp>
      <p:sp>
        <p:nvSpPr>
          <p:cNvPr id="114" name="Google Shape;114;p26"/>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p>
            <a:pPr indent="0" lvl="0" marL="0" rtl="0" algn="l">
              <a:lnSpc>
                <a:spcPct val="73333"/>
              </a:lnSpc>
              <a:spcBef>
                <a:spcPts val="0"/>
              </a:spcBef>
              <a:spcAft>
                <a:spcPts val="0"/>
              </a:spcAft>
              <a:buClr>
                <a:schemeClr val="lt1"/>
              </a:buClr>
              <a:buSzPts val="15000"/>
              <a:buFont typeface="Proxima Nova Extrabold"/>
              <a:buNone/>
            </a:pPr>
            <a:r>
              <a:rPr lang="en-GB" sz="8400"/>
              <a:t>OOD: coupling and cohesion, overloading, overriding Interface, Aggregation, Composition, Modularity.</a:t>
            </a:r>
            <a:endParaRPr sz="8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MODULARITY</a:t>
            </a:r>
            <a:endParaRPr/>
          </a:p>
        </p:txBody>
      </p:sp>
      <p:sp>
        <p:nvSpPr>
          <p:cNvPr id="176" name="Google Shape;176;p35"/>
          <p:cNvSpPr txBox="1"/>
          <p:nvPr>
            <p:ph idx="1" type="body"/>
          </p:nvPr>
        </p:nvSpPr>
        <p:spPr>
          <a:xfrm>
            <a:off x="685800" y="155735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Clr>
                <a:schemeClr val="dk1"/>
              </a:buClr>
              <a:buSzPts val="1100"/>
              <a:buFont typeface="Arial"/>
              <a:buNone/>
            </a:pPr>
            <a:r>
              <a:rPr b="1" lang="en-GB" sz="2300"/>
              <a:t>Modularity helps the process of organizing the entire code base. So if modular approach is not applied then the structure will grow and become out of control. The modular approach in javascript programming helps to develop more structured code and make it easily maintainable.</a:t>
            </a:r>
            <a:endParaRPr b="1" sz="2300"/>
          </a:p>
          <a:p>
            <a:pPr indent="0" lvl="0" marL="0" rtl="0" algn="l">
              <a:spcBef>
                <a:spcPts val="1000"/>
              </a:spcBef>
              <a:spcAft>
                <a:spcPts val="0"/>
              </a:spcAft>
              <a:buClr>
                <a:schemeClr val="dk1"/>
              </a:buClr>
              <a:buSzPts val="1100"/>
              <a:buFont typeface="Arial"/>
              <a:buNone/>
            </a:pPr>
            <a:r>
              <a:rPr b="1" lang="en-GB" sz="2300"/>
              <a:t>In modular programming approach, we follow two things when make the structure of the application:</a:t>
            </a:r>
            <a:endParaRPr b="1" sz="2300"/>
          </a:p>
          <a:p>
            <a:pPr indent="-374650" lvl="0" marL="457200" rtl="0" algn="l">
              <a:spcBef>
                <a:spcPts val="1000"/>
              </a:spcBef>
              <a:spcAft>
                <a:spcPts val="0"/>
              </a:spcAft>
              <a:buSzPts val="2300"/>
              <a:buChar char="●"/>
            </a:pPr>
            <a:r>
              <a:rPr b="1" lang="en-GB" sz="2300"/>
              <a:t>Separate different functionalities into smaller part which forms the module</a:t>
            </a:r>
            <a:endParaRPr b="1" sz="2300"/>
          </a:p>
          <a:p>
            <a:pPr indent="-374650" lvl="0" marL="457200" rtl="0" algn="l">
              <a:spcBef>
                <a:spcPts val="0"/>
              </a:spcBef>
              <a:spcAft>
                <a:spcPts val="0"/>
              </a:spcAft>
              <a:buSzPts val="2300"/>
              <a:buChar char="●"/>
            </a:pPr>
            <a:r>
              <a:rPr b="1" lang="en-GB" sz="2300"/>
              <a:t>Make the relation between the modules</a:t>
            </a:r>
            <a:endParaRPr b="1"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СOUPLING</a:t>
            </a:r>
            <a:endParaRPr/>
          </a:p>
        </p:txBody>
      </p:sp>
      <p:sp>
        <p:nvSpPr>
          <p:cNvPr id="120" name="Google Shape;120;p27"/>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GB" sz="2500"/>
              <a:t>JavaScript modules are the most prevalently used design patterns for keeping particular pieces of code independent of other components. This provides loose coupling to support a well-structured code.</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idx="1" type="body"/>
          </p:nvPr>
        </p:nvSpPr>
        <p:spPr>
          <a:xfrm>
            <a:off x="685800" y="1128725"/>
            <a:ext cx="10820400" cy="3429000"/>
          </a:xfrm>
          <a:prstGeom prst="rect">
            <a:avLst/>
          </a:prstGeom>
          <a:noFill/>
          <a:ln>
            <a:noFill/>
          </a:ln>
        </p:spPr>
        <p:txBody>
          <a:bodyPr anchorCtr="0" anchor="t" bIns="45700" lIns="0" spcFirstLastPara="1" rIns="91425" wrap="square" tIns="45700">
            <a:noAutofit/>
          </a:bodyPr>
          <a:lstStyle/>
          <a:p>
            <a:pPr indent="-400050" lvl="0" marL="457200" rtl="0" algn="l">
              <a:lnSpc>
                <a:spcPct val="100000"/>
              </a:lnSpc>
              <a:spcBef>
                <a:spcPts val="0"/>
              </a:spcBef>
              <a:spcAft>
                <a:spcPts val="0"/>
              </a:spcAft>
              <a:buSzPts val="2700"/>
              <a:buChar char="●"/>
            </a:pPr>
            <a:r>
              <a:rPr b="1" lang="en-GB" sz="2700"/>
              <a:t>Degree is the number of connections between the module and others. You want to keep this as lower as possible</a:t>
            </a:r>
            <a:endParaRPr b="1" sz="2700"/>
          </a:p>
          <a:p>
            <a:pPr indent="-400050" lvl="0" marL="457200" rtl="0" algn="l">
              <a:lnSpc>
                <a:spcPct val="100000"/>
              </a:lnSpc>
              <a:spcBef>
                <a:spcPts val="0"/>
              </a:spcBef>
              <a:spcAft>
                <a:spcPts val="0"/>
              </a:spcAft>
              <a:buSzPts val="2700"/>
              <a:buChar char="●"/>
            </a:pPr>
            <a:r>
              <a:rPr b="1" lang="en-GB" sz="2700"/>
              <a:t>Ease - an obvious all the connections between the module and the others with coupling you want the connections to be easy to make without needing to understand the implementations of the other modules</a:t>
            </a:r>
            <a:endParaRPr b="1" sz="2700"/>
          </a:p>
          <a:p>
            <a:pPr indent="-400050" lvl="0" marL="457200" rtl="0" algn="l">
              <a:lnSpc>
                <a:spcPct val="100000"/>
              </a:lnSpc>
              <a:spcBef>
                <a:spcPts val="0"/>
              </a:spcBef>
              <a:spcAft>
                <a:spcPts val="0"/>
              </a:spcAft>
              <a:buSzPts val="2700"/>
              <a:buChar char="●"/>
            </a:pPr>
            <a:r>
              <a:rPr b="1" lang="en-GB" sz="2700"/>
              <a:t>Flexibility is how interchangeable at the other modules are for this module with coupling, you want to the other modules easily replaceable for something better in the future</a:t>
            </a:r>
            <a:endParaRPr b="1"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COHESION</a:t>
            </a:r>
            <a:endParaRPr/>
          </a:p>
        </p:txBody>
      </p:sp>
      <p:sp>
        <p:nvSpPr>
          <p:cNvPr id="132" name="Google Shape;132;p29"/>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374650" lvl="0" marL="457200" rtl="0" algn="l">
              <a:spcBef>
                <a:spcPts val="1000"/>
              </a:spcBef>
              <a:spcAft>
                <a:spcPts val="0"/>
              </a:spcAft>
              <a:buSzPts val="2300"/>
              <a:buChar char="●"/>
            </a:pPr>
            <a:r>
              <a:rPr b="1" lang="en-GB" sz="2300"/>
              <a:t>R</a:t>
            </a:r>
            <a:r>
              <a:rPr b="1" lang="en-GB" sz="2300"/>
              <a:t>epresents the clarity of the responsibilities of a module</a:t>
            </a:r>
            <a:endParaRPr b="1" sz="2300"/>
          </a:p>
          <a:p>
            <a:pPr indent="-374650" lvl="0" marL="457200" rtl="0" algn="l">
              <a:spcBef>
                <a:spcPts val="0"/>
              </a:spcBef>
              <a:spcAft>
                <a:spcPts val="0"/>
              </a:spcAft>
              <a:buSzPts val="2300"/>
              <a:buChar char="●"/>
            </a:pPr>
            <a:r>
              <a:rPr b="1" lang="en-GB" sz="2300"/>
              <a:t>Сhange the module so that it is only responsible for one thing at a time</a:t>
            </a:r>
            <a:endParaRPr b="1" sz="2300"/>
          </a:p>
          <a:p>
            <a:pPr indent="-374650" lvl="0" marL="457200" rtl="0" algn="l">
              <a:spcBef>
                <a:spcPts val="0"/>
              </a:spcBef>
              <a:spcAft>
                <a:spcPts val="0"/>
              </a:spcAft>
              <a:buSzPts val="2300"/>
              <a:buChar char="●"/>
            </a:pPr>
            <a:r>
              <a:rPr b="1" lang="en-GB" sz="2300"/>
              <a:t>Cohesion refers to what the class (or module) can do. Low cohesion would mean that the class does a great variety of actions - it is broad, unfocused on what it should do. High cohesion means that the class is focused on what it should be doing, i.e. only methods relating to the intention of the class.</a:t>
            </a:r>
            <a:endParaRPr b="1"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b="1" lang="en-GB" sz="3800">
                <a:latin typeface="Open Sans"/>
                <a:ea typeface="Open Sans"/>
                <a:cs typeface="Open Sans"/>
                <a:sym typeface="Open Sans"/>
              </a:rPr>
              <a:t>Cohesion and Coupling</a:t>
            </a:r>
            <a:endParaRPr sz="6200"/>
          </a:p>
        </p:txBody>
      </p:sp>
      <p:sp>
        <p:nvSpPr>
          <p:cNvPr id="139" name="Google Shape;139;p30"/>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a:t>Cohesion is a measure of: functional strength of a module. </a:t>
            </a:r>
            <a:endParaRPr b="1"/>
          </a:p>
          <a:p>
            <a:pPr indent="0" lvl="0" marL="0" rtl="0" algn="l">
              <a:spcBef>
                <a:spcPts val="1000"/>
              </a:spcBef>
              <a:spcAft>
                <a:spcPts val="0"/>
              </a:spcAft>
              <a:buNone/>
            </a:pPr>
            <a:r>
              <a:rPr b="1" lang="en-GB"/>
              <a:t>A cohesive module performs a single task or function. </a:t>
            </a:r>
            <a:endParaRPr b="1"/>
          </a:p>
          <a:p>
            <a:pPr indent="0" lvl="0" marL="0" rtl="0" algn="l">
              <a:spcBef>
                <a:spcPts val="1000"/>
              </a:spcBef>
              <a:spcAft>
                <a:spcPts val="0"/>
              </a:spcAft>
              <a:buNone/>
            </a:pPr>
            <a:r>
              <a:rPr b="1" lang="en-GB"/>
              <a:t>Coupling between two modules: a measure of the degree of interdependence or interaction between the two modules.</a:t>
            </a:r>
            <a:endParaRPr b="1"/>
          </a:p>
          <a:p>
            <a:pPr indent="0" lvl="0" marL="0" rtl="0" algn="l">
              <a:spcBef>
                <a:spcPts val="1000"/>
              </a:spcBef>
              <a:spcAft>
                <a:spcPts val="0"/>
              </a:spcAft>
              <a:buNone/>
            </a:pPr>
            <a:r>
              <a:rPr b="1" lang="en-GB"/>
              <a:t>Cohesion and Coupling  module having high cohesion and low coupling:  functionally independent of other modules:  A functionally independent module has minimal interaction with other modules.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 OVERLOADING</a:t>
            </a:r>
            <a:endParaRPr/>
          </a:p>
        </p:txBody>
      </p:sp>
      <p:sp>
        <p:nvSpPr>
          <p:cNvPr id="145" name="Google Shape;145;p31"/>
          <p:cNvSpPr txBox="1"/>
          <p:nvPr>
            <p:ph idx="1" type="body"/>
          </p:nvPr>
        </p:nvSpPr>
        <p:spPr>
          <a:xfrm>
            <a:off x="685800" y="2057400"/>
            <a:ext cx="10820400" cy="30576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b="1" lang="en-GB" sz="2400"/>
              <a:t>Overloading allows different methods to have the same name, but different signatures where the signature can differ by the number of input parameters or type of input parameters or both. Overloading is related to compile-time (or static) polymorphism.</a:t>
            </a:r>
            <a:endParaRPr b="1" sz="2400"/>
          </a:p>
        </p:txBody>
      </p:sp>
      <p:pic>
        <p:nvPicPr>
          <p:cNvPr id="146" name="Google Shape;146;p31"/>
          <p:cNvPicPr preferRelativeResize="0"/>
          <p:nvPr/>
        </p:nvPicPr>
        <p:blipFill>
          <a:blip r:embed="rId3">
            <a:alphaModFix/>
          </a:blip>
          <a:stretch>
            <a:fillRect/>
          </a:stretch>
        </p:blipFill>
        <p:spPr>
          <a:xfrm>
            <a:off x="2738438" y="3876663"/>
            <a:ext cx="6715125" cy="229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OVERRIDING</a:t>
            </a:r>
            <a:endParaRPr/>
          </a:p>
        </p:txBody>
      </p:sp>
      <p:sp>
        <p:nvSpPr>
          <p:cNvPr id="153" name="Google Shape;153;p32"/>
          <p:cNvSpPr txBox="1"/>
          <p:nvPr>
            <p:ph idx="1" type="body"/>
          </p:nvPr>
        </p:nvSpPr>
        <p:spPr>
          <a:xfrm>
            <a:off x="685800" y="2057400"/>
            <a:ext cx="61866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sz="2300"/>
              <a:t>A</a:t>
            </a:r>
            <a:r>
              <a:rPr b="1" lang="en-GB" sz="2300"/>
              <a:t>llows a subclass or child class to provide a specific implementation of a method that is already provided by one of its superclasses or parent classes. The implementation in the subclass overrides (replaces) the implementation in the superclass by providing a method that has the same name, same parameters or signature, and same return type as the method in the parent class.</a:t>
            </a:r>
            <a:endParaRPr b="1" sz="2300"/>
          </a:p>
        </p:txBody>
      </p:sp>
      <p:pic>
        <p:nvPicPr>
          <p:cNvPr id="154" name="Google Shape;154;p32"/>
          <p:cNvPicPr preferRelativeResize="0"/>
          <p:nvPr/>
        </p:nvPicPr>
        <p:blipFill>
          <a:blip r:embed="rId3">
            <a:alphaModFix/>
          </a:blip>
          <a:stretch>
            <a:fillRect/>
          </a:stretch>
        </p:blipFill>
        <p:spPr>
          <a:xfrm>
            <a:off x="7810500" y="1243013"/>
            <a:ext cx="3143250" cy="437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AGGREGATION</a:t>
            </a:r>
            <a:endParaRPr/>
          </a:p>
        </p:txBody>
      </p:sp>
      <p:sp>
        <p:nvSpPr>
          <p:cNvPr id="161" name="Google Shape;161;p33"/>
          <p:cNvSpPr txBox="1"/>
          <p:nvPr>
            <p:ph idx="1" type="body"/>
          </p:nvPr>
        </p:nvSpPr>
        <p:spPr>
          <a:xfrm>
            <a:off x="685800" y="2057400"/>
            <a:ext cx="10820400" cy="3429000"/>
          </a:xfrm>
          <a:prstGeom prst="rect">
            <a:avLst/>
          </a:prstGeom>
        </p:spPr>
        <p:txBody>
          <a:bodyPr anchorCtr="0" anchor="t" bIns="45700" lIns="0" spcFirstLastPara="1" rIns="91425" wrap="square" tIns="45700">
            <a:noAutofit/>
          </a:bodyPr>
          <a:lstStyle/>
          <a:p>
            <a:pPr indent="-374650" lvl="0" marL="457200" rtl="0" algn="l">
              <a:spcBef>
                <a:spcPts val="1000"/>
              </a:spcBef>
              <a:spcAft>
                <a:spcPts val="0"/>
              </a:spcAft>
              <a:buSzPts val="2300"/>
              <a:buChar char="●"/>
            </a:pPr>
            <a:r>
              <a:rPr b="1" lang="en-GB" sz="2300"/>
              <a:t>Aggregation </a:t>
            </a:r>
            <a:r>
              <a:rPr b="1" lang="en-GB" sz="2300"/>
              <a:t>is a term which is used to refer one way relationship between two objects</a:t>
            </a:r>
            <a:endParaRPr b="1" sz="2300"/>
          </a:p>
          <a:p>
            <a:pPr indent="-374650" lvl="0" marL="457200" rtl="0" algn="l">
              <a:spcBef>
                <a:spcPts val="0"/>
              </a:spcBef>
              <a:spcAft>
                <a:spcPts val="0"/>
              </a:spcAft>
              <a:buSzPts val="2300"/>
              <a:buChar char="●"/>
            </a:pPr>
            <a:r>
              <a:rPr b="1" lang="en-GB" sz="2300"/>
              <a:t>Represents HAS-A relationship, which means when a class contains a reference to another class known to have aggregation</a:t>
            </a:r>
            <a:endParaRPr b="1" sz="2300"/>
          </a:p>
          <a:p>
            <a:pPr indent="-374650" lvl="0" marL="457200" rtl="0" algn="l">
              <a:spcBef>
                <a:spcPts val="0"/>
              </a:spcBef>
              <a:spcAft>
                <a:spcPts val="0"/>
              </a:spcAft>
              <a:buSzPts val="2300"/>
              <a:buChar char="●"/>
            </a:pPr>
            <a:r>
              <a:rPr b="1" lang="en-GB" sz="2300"/>
              <a:t>Class A has-a relationship with class B, if class A has a reference to an instance of class B.</a:t>
            </a:r>
            <a:endParaRPr b="1"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COMPOSITION</a:t>
            </a:r>
            <a:endParaRPr/>
          </a:p>
        </p:txBody>
      </p:sp>
      <p:sp>
        <p:nvSpPr>
          <p:cNvPr id="168" name="Google Shape;168;p34"/>
          <p:cNvSpPr txBox="1"/>
          <p:nvPr>
            <p:ph idx="1" type="body"/>
          </p:nvPr>
        </p:nvSpPr>
        <p:spPr>
          <a:xfrm>
            <a:off x="685800" y="2057400"/>
            <a:ext cx="52959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b="1" lang="en-GB" sz="2300"/>
              <a:t>The idea is to create something from other parts. It's easier to build something complex if it consists of many small parts that we understand. The other big reason is reusability. Bigger and more complex things can sometimes share parts they consist of, with other big and complex things. </a:t>
            </a:r>
            <a:endParaRPr b="1" sz="2300"/>
          </a:p>
        </p:txBody>
      </p:sp>
      <p:pic>
        <p:nvPicPr>
          <p:cNvPr id="169" name="Google Shape;169;p34"/>
          <p:cNvPicPr preferRelativeResize="0"/>
          <p:nvPr/>
        </p:nvPicPr>
        <p:blipFill>
          <a:blip r:embed="rId3">
            <a:alphaModFix/>
          </a:blip>
          <a:stretch>
            <a:fillRect/>
          </a:stretch>
        </p:blipFill>
        <p:spPr>
          <a:xfrm>
            <a:off x="7212800" y="147625"/>
            <a:ext cx="4017200" cy="565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