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Proxima Nova Extrabold"/>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roximaNovaExtrabo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362b6cb9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362b6cb9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5362b6cb9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362b6cb9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362b6cb9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5362b6cb9f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362b6cb9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362b6cb9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5362b6cb9f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362b6cb9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362b6cb9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g5362b6cb9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3c33ce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3c33ce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g9a3c33ce1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sz="12700"/>
              <a:t>JavaScript Build Tools: Grunt, Gulp, Webpack </a:t>
            </a:r>
            <a:endParaRPr sz="1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5"/>
          <p:cNvPicPr preferRelativeResize="0"/>
          <p:nvPr/>
        </p:nvPicPr>
        <p:blipFill>
          <a:blip r:embed="rId3">
            <a:alphaModFix/>
          </a:blip>
          <a:stretch>
            <a:fillRect/>
          </a:stretch>
        </p:blipFill>
        <p:spPr>
          <a:xfrm>
            <a:off x="733088" y="1173182"/>
            <a:ext cx="10725826" cy="31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7"/>
          <p:cNvPicPr preferRelativeResize="0"/>
          <p:nvPr/>
        </p:nvPicPr>
        <p:blipFill>
          <a:blip r:embed="rId3">
            <a:alphaModFix/>
          </a:blip>
          <a:stretch>
            <a:fillRect/>
          </a:stretch>
        </p:blipFill>
        <p:spPr>
          <a:xfrm>
            <a:off x="625463" y="152400"/>
            <a:ext cx="10941066"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GRUNT</a:t>
            </a:r>
            <a:endParaRPr/>
          </a:p>
        </p:txBody>
      </p:sp>
      <p:sp>
        <p:nvSpPr>
          <p:cNvPr id="126" name="Google Shape;126;p28"/>
          <p:cNvSpPr txBox="1"/>
          <p:nvPr>
            <p:ph idx="1" type="body"/>
          </p:nvPr>
        </p:nvSpPr>
        <p:spPr>
          <a:xfrm>
            <a:off x="685800" y="2060575"/>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en-GB"/>
              <a:t>GruntJS is a command-line tool for front-end developers to run predefined repetitive tasks. Whereas, tasks are defined declaratively with configuration objects, which are handled by plugins to keep the core package at a sufficient size. It is used to automate JavaScript workflows like concatenating and minifying JS files, carrying out tests, refreshing browser to upload script changes and so on</a:t>
            </a:r>
            <a:endParaRPr/>
          </a:p>
          <a:p>
            <a:pPr indent="0" lvl="0" marL="0" rtl="0" algn="l">
              <a:lnSpc>
                <a:spcPct val="100000"/>
              </a:lnSpc>
              <a:spcBef>
                <a:spcPts val="0"/>
              </a:spcBef>
              <a:spcAft>
                <a:spcPts val="0"/>
              </a:spcAft>
              <a:buClr>
                <a:schemeClr val="dk1"/>
              </a:buClr>
              <a:buSzPts val="1100"/>
              <a:buNone/>
            </a:pPr>
            <a:r>
              <a:t/>
            </a:r>
            <a:endParaRPr/>
          </a:p>
          <a:p>
            <a:pPr indent="0" lvl="0" marL="0" rtl="0" algn="l">
              <a:lnSpc>
                <a:spcPct val="100000"/>
              </a:lnSpc>
              <a:spcBef>
                <a:spcPts val="0"/>
              </a:spcBef>
              <a:spcAft>
                <a:spcPts val="0"/>
              </a:spcAft>
              <a:buClr>
                <a:schemeClr val="dk1"/>
              </a:buClr>
              <a:buSzPts val="2000"/>
              <a:buNone/>
            </a:pPr>
            <a:r>
              <a:rPr lang="en-GB"/>
              <a:t>Advantages</a:t>
            </a:r>
            <a:endParaRPr/>
          </a:p>
          <a:p>
            <a:pPr indent="-355600" lvl="0" marL="457200" rtl="0" algn="l">
              <a:lnSpc>
                <a:spcPct val="100000"/>
              </a:lnSpc>
              <a:spcBef>
                <a:spcPts val="0"/>
              </a:spcBef>
              <a:spcAft>
                <a:spcPts val="0"/>
              </a:spcAft>
              <a:buSzPts val="2000"/>
              <a:buChar char="●"/>
            </a:pPr>
            <a:r>
              <a:rPr lang="en-GB"/>
              <a:t>Huge ecosystem of plugins to perform various tasks at the same time (over 6010 items in Grunt plugin registry)</a:t>
            </a:r>
            <a:endParaRPr/>
          </a:p>
          <a:p>
            <a:pPr indent="0" lvl="0" marL="0" rtl="0" algn="l">
              <a:lnSpc>
                <a:spcPct val="100000"/>
              </a:lnSpc>
              <a:spcBef>
                <a:spcPts val="0"/>
              </a:spcBef>
              <a:spcAft>
                <a:spcPts val="0"/>
              </a:spcAft>
              <a:buClr>
                <a:schemeClr val="dk1"/>
              </a:buClr>
              <a:buSzPts val="2000"/>
              <a:buNone/>
            </a:pPr>
            <a:r>
              <a:t/>
            </a:r>
            <a:endParaRPr/>
          </a:p>
          <a:p>
            <a:pPr indent="0" lvl="0" marL="0" rtl="0" algn="l">
              <a:spcBef>
                <a:spcPts val="0"/>
              </a:spcBef>
              <a:spcAft>
                <a:spcPts val="0"/>
              </a:spcAft>
              <a:buClr>
                <a:schemeClr val="dk1"/>
              </a:buClr>
              <a:buSzPts val="2000"/>
              <a:buNone/>
            </a:pPr>
            <a:r>
              <a:rPr lang="en-GB"/>
              <a:t>D</a:t>
            </a:r>
            <a:r>
              <a:rPr lang="en-GB"/>
              <a:t>isadvantages</a:t>
            </a:r>
            <a:endParaRPr/>
          </a:p>
          <a:p>
            <a:pPr indent="-355600" lvl="0" marL="457200" rtl="0" algn="l">
              <a:lnSpc>
                <a:spcPct val="100000"/>
              </a:lnSpc>
              <a:spcBef>
                <a:spcPts val="0"/>
              </a:spcBef>
              <a:spcAft>
                <a:spcPts val="0"/>
              </a:spcAft>
              <a:buSzPts val="2000"/>
              <a:buChar char="●"/>
            </a:pPr>
            <a:r>
              <a:rPr lang="en-GB"/>
              <a:t>Can become complicated as the configuration grows</a:t>
            </a:r>
            <a:endParaRPr/>
          </a:p>
          <a:p>
            <a:pPr indent="-355600" lvl="0" marL="457200" rtl="0" algn="l">
              <a:lnSpc>
                <a:spcPct val="100000"/>
              </a:lnSpc>
              <a:spcBef>
                <a:spcPts val="0"/>
              </a:spcBef>
              <a:spcAft>
                <a:spcPts val="0"/>
              </a:spcAft>
              <a:buSzPts val="2000"/>
              <a:buChar char="●"/>
            </a:pPr>
            <a:r>
              <a:rPr lang="en-GB"/>
              <a:t>Lack of flexibility with uncommon tasks</a:t>
            </a:r>
            <a:endParaRPr/>
          </a:p>
          <a:p>
            <a:pPr indent="-355600" lvl="0" marL="457200" rtl="0" algn="l">
              <a:lnSpc>
                <a:spcPct val="100000"/>
              </a:lnSpc>
              <a:spcBef>
                <a:spcPts val="0"/>
              </a:spcBef>
              <a:spcAft>
                <a:spcPts val="0"/>
              </a:spcAft>
              <a:buSzPts val="2000"/>
              <a:buChar char="●"/>
            </a:pPr>
            <a:r>
              <a:rPr lang="en-GB"/>
              <a:t>Tend to outdating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idx="1" type="body"/>
          </p:nvPr>
        </p:nvSpPr>
        <p:spPr>
          <a:xfrm>
            <a:off x="685800" y="2057400"/>
            <a:ext cx="10672800" cy="30003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GB" sz="2200"/>
              <a:t> Eighteen months later after Grunt, GulpJS was released. It is another toolkit for defining and running time-consuming tasks, but it takes a different approach. Comparing Grunt vs Gulp, the core difference is that where GruntJS uses configuration objects to define tasks declaratively, Gulp defines them as JavaScript functions. It builds on top of the piping concepts (sources, filters, sinks)</a:t>
            </a:r>
            <a:endParaRPr sz="2200"/>
          </a:p>
        </p:txBody>
      </p:sp>
      <p:sp>
        <p:nvSpPr>
          <p:cNvPr id="132" name="Google Shape;132;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Gulp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685800" y="814375"/>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GB"/>
              <a:t>Pros:</a:t>
            </a:r>
            <a:endParaRPr b="1"/>
          </a:p>
          <a:p>
            <a:pPr indent="0" lvl="0" marL="0" rtl="0" algn="l">
              <a:lnSpc>
                <a:spcPct val="100000"/>
              </a:lnSpc>
              <a:spcBef>
                <a:spcPts val="0"/>
              </a:spcBef>
              <a:spcAft>
                <a:spcPts val="0"/>
              </a:spcAft>
              <a:buClr>
                <a:schemeClr val="dk1"/>
              </a:buClr>
              <a:buSzPts val="1100"/>
              <a:buFont typeface="Arial"/>
              <a:buNone/>
            </a:pPr>
            <a:r>
              <a:t/>
            </a:r>
            <a:endParaRPr b="1"/>
          </a:p>
          <a:p>
            <a:pPr indent="-355600" lvl="0" marL="457200" rtl="0" algn="l">
              <a:lnSpc>
                <a:spcPct val="100000"/>
              </a:lnSpc>
              <a:spcBef>
                <a:spcPts val="0"/>
              </a:spcBef>
              <a:spcAft>
                <a:spcPts val="0"/>
              </a:spcAft>
              <a:buSzPts val="2000"/>
              <a:buChar char="●"/>
            </a:pPr>
            <a:r>
              <a:rPr b="1" lang="en-GB"/>
              <a:t>Greater clarity of current processes and more control over the flow</a:t>
            </a:r>
            <a:endParaRPr b="1"/>
          </a:p>
          <a:p>
            <a:pPr indent="-355600" lvl="0" marL="457200" rtl="0" algn="l">
              <a:lnSpc>
                <a:spcPct val="100000"/>
              </a:lnSpc>
              <a:spcBef>
                <a:spcPts val="0"/>
              </a:spcBef>
              <a:spcAft>
                <a:spcPts val="0"/>
              </a:spcAft>
              <a:buSzPts val="2000"/>
              <a:buChar char="●"/>
            </a:pPr>
            <a:r>
              <a:rPr b="1" lang="en-GB"/>
              <a:t>Large ecosystem of Gulp plugins, while each of them can accomplish a particular task (over 2770 various plugins for different purposes)</a:t>
            </a:r>
            <a:endParaRPr b="1"/>
          </a:p>
          <a:p>
            <a:pPr indent="-355600" lvl="0" marL="457200" rtl="0" algn="l">
              <a:lnSpc>
                <a:spcPct val="100000"/>
              </a:lnSpc>
              <a:spcBef>
                <a:spcPts val="0"/>
              </a:spcBef>
              <a:spcAft>
                <a:spcPts val="0"/>
              </a:spcAft>
              <a:buSzPts val="2000"/>
              <a:buChar char="●"/>
            </a:pPr>
            <a:r>
              <a:rPr b="1" lang="en-GB"/>
              <a:t>Faster performance due to the stream usage and in-memory operations</a:t>
            </a:r>
            <a:endParaRPr b="1"/>
          </a:p>
          <a:p>
            <a:pPr indent="-355600" lvl="0" marL="457200" rtl="0" algn="l">
              <a:lnSpc>
                <a:spcPct val="100000"/>
              </a:lnSpc>
              <a:spcBef>
                <a:spcPts val="0"/>
              </a:spcBef>
              <a:spcAft>
                <a:spcPts val="0"/>
              </a:spcAft>
              <a:buSzPts val="2000"/>
              <a:buChar char="●"/>
            </a:pPr>
            <a:r>
              <a:rPr b="1" lang="en-GB"/>
              <a:t>Requires less amount of code, comparing to Grunt</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GB"/>
              <a:t>Cons:</a:t>
            </a:r>
            <a:endParaRPr b="1"/>
          </a:p>
          <a:p>
            <a:pPr indent="0" lvl="0" marL="0" rtl="0" algn="l">
              <a:lnSpc>
                <a:spcPct val="100000"/>
              </a:lnSpc>
              <a:spcBef>
                <a:spcPts val="0"/>
              </a:spcBef>
              <a:spcAft>
                <a:spcPts val="0"/>
              </a:spcAft>
              <a:buClr>
                <a:schemeClr val="dk1"/>
              </a:buClr>
              <a:buSzPts val="1100"/>
              <a:buFont typeface="Arial"/>
              <a:buNone/>
            </a:pPr>
            <a:r>
              <a:t/>
            </a:r>
            <a:endParaRPr b="1"/>
          </a:p>
          <a:p>
            <a:pPr indent="-355600" lvl="0" marL="457200" rtl="0" algn="l">
              <a:lnSpc>
                <a:spcPct val="100000"/>
              </a:lnSpc>
              <a:spcBef>
                <a:spcPts val="0"/>
              </a:spcBef>
              <a:spcAft>
                <a:spcPts val="0"/>
              </a:spcAft>
              <a:buSzPts val="2000"/>
              <a:buChar char="●"/>
            </a:pPr>
            <a:r>
              <a:rPr b="1" lang="en-GB"/>
              <a:t>Initially streams and promises are hard to understand</a:t>
            </a:r>
            <a:endParaRPr b="1"/>
          </a:p>
          <a:p>
            <a:pPr indent="0" lvl="0" marL="0" rtl="0" algn="l">
              <a:lnSpc>
                <a:spcPct val="100000"/>
              </a:lnSpc>
              <a:spcBef>
                <a:spcPts val="0"/>
              </a:spcBef>
              <a:spcAft>
                <a:spcPts val="0"/>
              </a:spcAft>
              <a:buClr>
                <a:schemeClr val="lt1"/>
              </a:buClr>
              <a:buSzPts val="20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idx="1" type="body"/>
          </p:nvPr>
        </p:nvSpPr>
        <p:spPr>
          <a:xfrm>
            <a:off x="685800" y="2057400"/>
            <a:ext cx="10887000" cy="24288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GB" sz="2200"/>
              <a:t>This is one of the major differences in Gulp vs Grunt comparison; however, the dilemma may be less about configuration and coding, but about how comfortable your team is with node streams. Gulp is more about coding and usage of single-purpose plugins, while Grunt relies on configuration and multi-purpose plugins.</a:t>
            </a:r>
            <a:endParaRPr b="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2"/>
          <p:cNvPicPr preferRelativeResize="0"/>
          <p:nvPr/>
        </p:nvPicPr>
        <p:blipFill>
          <a:blip r:embed="rId3">
            <a:alphaModFix/>
          </a:blip>
          <a:stretch>
            <a:fillRect/>
          </a:stretch>
        </p:blipFill>
        <p:spPr>
          <a:xfrm>
            <a:off x="152400" y="152400"/>
            <a:ext cx="11887200" cy="594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WEBPACK</a:t>
            </a:r>
            <a:endParaRPr/>
          </a:p>
        </p:txBody>
      </p:sp>
      <p:sp>
        <p:nvSpPr>
          <p:cNvPr id="155" name="Google Shape;155;p33"/>
          <p:cNvSpPr txBox="1"/>
          <p:nvPr>
            <p:ph idx="1" type="body"/>
          </p:nvPr>
        </p:nvSpPr>
        <p:spPr>
          <a:xfrm>
            <a:off x="685800" y="1571625"/>
            <a:ext cx="10820400" cy="47007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a:t> Webpack is a module bundler, though it is quite often used instead of Gulp or Grunt task runners. This advanced tool provides developers with control over how it splits the modules, allowing them to adjust builds to particular situations and workaround solutions that don't function properly out of the box</a:t>
            </a:r>
            <a:endParaRPr b="1"/>
          </a:p>
          <a:p>
            <a:pPr indent="0" lvl="0" marL="0" rtl="0" algn="l">
              <a:spcBef>
                <a:spcPts val="1000"/>
              </a:spcBef>
              <a:spcAft>
                <a:spcPts val="0"/>
              </a:spcAft>
              <a:buClr>
                <a:schemeClr val="dk1"/>
              </a:buClr>
              <a:buSzPts val="1100"/>
              <a:buFont typeface="Arial"/>
              <a:buNone/>
            </a:pPr>
            <a:r>
              <a:rPr b="1" lang="en-GB"/>
              <a:t>Pros:</a:t>
            </a:r>
            <a:endParaRPr b="1"/>
          </a:p>
          <a:p>
            <a:pPr indent="-355600" lvl="0" marL="457200" rtl="0" algn="l">
              <a:spcBef>
                <a:spcPts val="1000"/>
              </a:spcBef>
              <a:spcAft>
                <a:spcPts val="0"/>
              </a:spcAft>
              <a:buSzPts val="2000"/>
              <a:buChar char="●"/>
            </a:pPr>
            <a:r>
              <a:rPr b="1" lang="en-GB"/>
              <a:t>The idea of dependency graph in Webpack ensures easier splitting of code, control over assets processing, and elimination of dead assets</a:t>
            </a:r>
            <a:endParaRPr b="1"/>
          </a:p>
          <a:p>
            <a:pPr indent="-355600" lvl="0" marL="457200" rtl="0" algn="l">
              <a:spcBef>
                <a:spcPts val="0"/>
              </a:spcBef>
              <a:spcAft>
                <a:spcPts val="0"/>
              </a:spcAft>
              <a:buSzPts val="2000"/>
              <a:buChar char="●"/>
            </a:pPr>
            <a:r>
              <a:rPr b="1" lang="en-GB"/>
              <a:t>Multiple options and features right out of the box</a:t>
            </a:r>
            <a:endParaRPr b="1"/>
          </a:p>
          <a:p>
            <a:pPr indent="-355600" lvl="0" marL="457200" rtl="0" algn="l">
              <a:spcBef>
                <a:spcPts val="0"/>
              </a:spcBef>
              <a:spcAft>
                <a:spcPts val="0"/>
              </a:spcAft>
              <a:buSzPts val="2000"/>
              <a:buChar char="●"/>
            </a:pPr>
            <a:r>
              <a:rPr b="1" lang="en-GB"/>
              <a:t>Webpack-dev-server supports hot and live reloading</a:t>
            </a:r>
            <a:endParaRPr b="1"/>
          </a:p>
          <a:p>
            <a:pPr indent="0" lvl="0" marL="0" rtl="0" algn="l">
              <a:spcBef>
                <a:spcPts val="1000"/>
              </a:spcBef>
              <a:spcAft>
                <a:spcPts val="0"/>
              </a:spcAft>
              <a:buClr>
                <a:schemeClr val="dk1"/>
              </a:buClr>
              <a:buSzPts val="1100"/>
              <a:buFont typeface="Arial"/>
              <a:buNone/>
            </a:pPr>
            <a:r>
              <a:t/>
            </a:r>
            <a:endParaRPr b="1"/>
          </a:p>
          <a:p>
            <a:pPr indent="0" lvl="0" marL="0" rtl="0" algn="l">
              <a:spcBef>
                <a:spcPts val="1000"/>
              </a:spcBef>
              <a:spcAft>
                <a:spcPts val="0"/>
              </a:spcAft>
              <a:buClr>
                <a:schemeClr val="dk1"/>
              </a:buClr>
              <a:buSzPts val="1100"/>
              <a:buFont typeface="Arial"/>
              <a:buNone/>
            </a:pPr>
            <a:r>
              <a:rPr b="1" lang="en-GB"/>
              <a:t>Cons:</a:t>
            </a:r>
            <a:endParaRPr b="1"/>
          </a:p>
          <a:p>
            <a:pPr indent="-355600" lvl="0" marL="457200" rtl="0" algn="l">
              <a:spcBef>
                <a:spcPts val="1000"/>
              </a:spcBef>
              <a:spcAft>
                <a:spcPts val="0"/>
              </a:spcAft>
              <a:buSzPts val="2000"/>
              <a:buChar char="●"/>
            </a:pPr>
            <a:r>
              <a:rPr b="1" lang="en-GB"/>
              <a:t>Initially it is difficult to configure</a:t>
            </a:r>
            <a:endParaRPr b="1"/>
          </a:p>
          <a:p>
            <a:pPr indent="0" lvl="0" marL="0" rtl="0" algn="l">
              <a:spcBef>
                <a:spcPts val="100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WEBPACK CONFIGURATION</a:t>
            </a:r>
            <a:endParaRPr/>
          </a:p>
        </p:txBody>
      </p:sp>
      <p:sp>
        <p:nvSpPr>
          <p:cNvPr id="162" name="Google Shape;162;p34"/>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406400" lvl="0" marL="457200" rtl="0" algn="l">
              <a:spcBef>
                <a:spcPts val="1000"/>
              </a:spcBef>
              <a:spcAft>
                <a:spcPts val="0"/>
              </a:spcAft>
              <a:buSzPts val="2800"/>
              <a:buChar char="●"/>
            </a:pPr>
            <a:r>
              <a:rPr b="1" lang="en-GB" sz="2800"/>
              <a:t>Entry</a:t>
            </a:r>
            <a:endParaRPr b="1" sz="2800"/>
          </a:p>
          <a:p>
            <a:pPr indent="-406400" lvl="0" marL="457200" rtl="0" algn="l">
              <a:spcBef>
                <a:spcPts val="0"/>
              </a:spcBef>
              <a:spcAft>
                <a:spcPts val="0"/>
              </a:spcAft>
              <a:buSzPts val="2800"/>
              <a:buChar char="●"/>
            </a:pPr>
            <a:r>
              <a:rPr b="1" lang="en-GB" sz="2800"/>
              <a:t>Output</a:t>
            </a:r>
            <a:endParaRPr b="1" sz="2800"/>
          </a:p>
          <a:p>
            <a:pPr indent="-406400" lvl="0" marL="457200" rtl="0" algn="l">
              <a:spcBef>
                <a:spcPts val="0"/>
              </a:spcBef>
              <a:spcAft>
                <a:spcPts val="0"/>
              </a:spcAft>
              <a:buSzPts val="2800"/>
              <a:buChar char="●"/>
            </a:pPr>
            <a:r>
              <a:rPr b="1" lang="en-GB" sz="2800"/>
              <a:t>Loaders</a:t>
            </a:r>
            <a:endParaRPr b="1" sz="2800"/>
          </a:p>
          <a:p>
            <a:pPr indent="-406400" lvl="0" marL="457200" rtl="0" algn="l">
              <a:spcBef>
                <a:spcPts val="0"/>
              </a:spcBef>
              <a:spcAft>
                <a:spcPts val="0"/>
              </a:spcAft>
              <a:buSzPts val="2800"/>
              <a:buChar char="●"/>
            </a:pPr>
            <a:r>
              <a:rPr b="1" lang="en-GB" sz="2800"/>
              <a:t>Plugins</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