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12192000"/>
  <p:notesSz cx="6858000" cy="9144000"/>
  <p:embeddedFontLst>
    <p:embeddedFont>
      <p:font typeface="Proxima Nova Extrabold"/>
      <p:bold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979">
          <p15:clr>
            <a:srgbClr val="A4A3A4"/>
          </p15:clr>
        </p15:guide>
        <p15:guide id="2" pos="688">
          <p15:clr>
            <a:srgbClr val="A4A3A4"/>
          </p15:clr>
        </p15:guide>
        <p15:guide id="3" orient="horz" pos="1729">
          <p15:clr>
            <a:srgbClr val="A4A3A4"/>
          </p15:clr>
        </p15:guide>
        <p15:guide id="4" pos="7242">
          <p15:clr>
            <a:srgbClr val="A4A3A4"/>
          </p15:clr>
        </p15:guide>
        <p15:guide id="5" orient="horz" pos="129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979" orient="horz"/>
        <p:guide pos="688"/>
        <p:guide pos="1729" orient="horz"/>
        <p:guide pos="7242"/>
        <p:guide pos="129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Extrabold-bold.fntdata"/><Relationship Id="rId11" Type="http://schemas.openxmlformats.org/officeDocument/2006/relationships/slide" Target="slides/slide5.xml"/><Relationship Id="rId22" Type="http://schemas.openxmlformats.org/officeDocument/2006/relationships/font" Target="fonts/OpenSans-bold.fntdata"/><Relationship Id="rId10" Type="http://schemas.openxmlformats.org/officeDocument/2006/relationships/slide" Target="slides/slide4.xml"/><Relationship Id="rId21" Type="http://schemas.openxmlformats.org/officeDocument/2006/relationships/font" Target="fonts/OpenSans-regular.fntdata"/><Relationship Id="rId13" Type="http://schemas.openxmlformats.org/officeDocument/2006/relationships/slide" Target="slides/slide7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6.xml"/><Relationship Id="rId23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95254b543c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95254b543c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95254b543c_0_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5254b543c_0_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95254b543c_0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95254b543c_0_5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95254b543c_0_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95254b543c_0_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95254b543c_0_6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95254b543c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95254b543c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95254b543c_0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5254b543c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95254b543c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95254b543c_0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95254b543c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95254b543c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95254b543c_0_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-SLIDE-GRADIENT-1">
  <p:cSld name="TITLE-SLIDE-GRADIENT-1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" type="body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59145" y="5906728"/>
            <a:ext cx="1547055" cy="26547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>
            <p:ph type="title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7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Font typeface="Proxima Nova Extrabold"/>
              <a:buNone/>
              <a:defRPr b="0" i="0" sz="150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-DESCRIPTION-SIDETEXT-GRADIENT">
  <p:cSld name="TITLE-DESCRIPTION-SIDETEXT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0" name="Google Shape;50;p11"/>
          <p:cNvSpPr txBox="1"/>
          <p:nvPr>
            <p:ph type="title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11"/>
          <p:cNvSpPr txBox="1"/>
          <p:nvPr>
            <p:ph idx="2" type="body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-LEFT-GRADIENT">
  <p:cSld name="PHOTO-LEFT-GRADI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" type="body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4" name="Google Shape;54;p12"/>
          <p:cNvSpPr txBox="1"/>
          <p:nvPr>
            <p:ph type="title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5" name="Google Shape;55;p12"/>
          <p:cNvSpPr/>
          <p:nvPr>
            <p:ph idx="2" type="pic"/>
          </p:nvPr>
        </p:nvSpPr>
        <p:spPr>
          <a:xfrm>
            <a:off x="0" y="0"/>
            <a:ext cx="52959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-SLIDE-GRADIENT-2">
  <p:cSld name="1_TITLE-SLIDE-GRADIENT-2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0"/>
              <a:buFont typeface="Proxima Nova Extrabold"/>
              <a:buNone/>
              <a:defRPr b="0" i="0" sz="125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59145" y="5906728"/>
            <a:ext cx="1547055" cy="265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FOR ICONS">
  <p:cSld name="1_FOR ICONS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EXT-ONE-COLUMN-DARK">
  <p:cSld name="4_TEXT-ONE-COLUMN-DAR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6"/>
              </a:gs>
              <a:gs pos="30000">
                <a:schemeClr val="accent6"/>
              </a:gs>
              <a:gs pos="100000">
                <a:schemeClr val="accent4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" name="Google Shape;67;p16"/>
          <p:cNvSpPr/>
          <p:nvPr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" name="Google Shape;68;p16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70" name="Google Shape;70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61750" y="5906728"/>
            <a:ext cx="1541845" cy="265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-DESCRIPTION-SIDETEXT-GRADIENT">
  <p:cSld name="TITLE-DESCRIPTION-SIDETEXT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3" name="Google Shape;73;p17"/>
          <p:cNvSpPr txBox="1"/>
          <p:nvPr>
            <p:ph type="title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7"/>
          <p:cNvSpPr txBox="1"/>
          <p:nvPr>
            <p:ph idx="2" type="body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-SIDETEXT-PROCESS-GRADIENT">
  <p:cSld name="1_TITLE-SIDETEXT-PROCES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idx="1" type="body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7" name="Google Shape;77;p18"/>
          <p:cNvSpPr txBox="1"/>
          <p:nvPr>
            <p:ph idx="2" type="body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8" name="Google Shape;78;p18"/>
          <p:cNvSpPr txBox="1"/>
          <p:nvPr>
            <p:ph idx="3" type="body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9" name="Google Shape;79;p18"/>
          <p:cNvSpPr txBox="1"/>
          <p:nvPr>
            <p:ph idx="4" type="body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0" name="Google Shape;80;p18"/>
          <p:cNvSpPr txBox="1"/>
          <p:nvPr>
            <p:ph idx="5" type="body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1" name="Google Shape;81;p18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-ONE-COLUMN-LIGHT">
  <p:cSld name="TEXT-ONE-COLUMN-LIGH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4" name="Google Shape;84;p19"/>
          <p:cNvSpPr txBox="1"/>
          <p:nvPr>
            <p:ph idx="1" type="body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5" name="Google Shape;85;p19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-SLIDE-GRADIENT-1">
  <p:cSld name="TITLE-SLIDE-GRADIENT-1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idx="1" type="body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88" name="Google Shape;88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59145" y="5906728"/>
            <a:ext cx="1547055" cy="26547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20"/>
          <p:cNvSpPr txBox="1"/>
          <p:nvPr>
            <p:ph type="title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7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Font typeface="Proxima Nova Extrabold"/>
              <a:buNone/>
              <a:defRPr b="0" i="0" sz="150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R ICONS">
  <p:cSld name="FOR ICON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2" name="Google Shape;92;p21"/>
          <p:cNvSpPr txBox="1"/>
          <p:nvPr>
            <p:ph idx="1" type="body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EXT-ONE-COLUMN-DARK">
  <p:cSld name="4_TEXT-ONE-COLUMN-DARK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61750" y="5906728"/>
            <a:ext cx="1541845" cy="265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_GRADIENT">
  <p:cSld name="BACKGROUND_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59145" y="5906728"/>
            <a:ext cx="1547055" cy="265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-TWO-COLUMNS-GRADIENT">
  <p:cSld name="TEXT-TWO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7" name="Google Shape;97;p23"/>
          <p:cNvSpPr txBox="1"/>
          <p:nvPr>
            <p:ph idx="1" type="body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8" name="Google Shape;98;p23"/>
          <p:cNvSpPr txBox="1"/>
          <p:nvPr>
            <p:ph idx="2" type="body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-THREE-COLUMNS-GRADIENT">
  <p:cSld name="TEXT-THREE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1" name="Google Shape;101;p24"/>
          <p:cNvSpPr txBox="1"/>
          <p:nvPr>
            <p:ph idx="1" type="body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2" name="Google Shape;102;p24"/>
          <p:cNvSpPr txBox="1"/>
          <p:nvPr>
            <p:ph idx="2" type="body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3" name="Google Shape;103;p24"/>
          <p:cNvSpPr txBox="1"/>
          <p:nvPr>
            <p:ph idx="3" type="body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-LEFT-GRADIENT">
  <p:cSld name="PHOTO-LEFT-GRADIEN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/>
          <p:nvPr>
            <p:ph idx="1" type="body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6" name="Google Shape;106;p25"/>
          <p:cNvSpPr txBox="1"/>
          <p:nvPr>
            <p:ph type="title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7" name="Google Shape;107;p25"/>
          <p:cNvSpPr/>
          <p:nvPr>
            <p:ph idx="2" type="pic"/>
          </p:nvPr>
        </p:nvSpPr>
        <p:spPr>
          <a:xfrm>
            <a:off x="0" y="0"/>
            <a:ext cx="52959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-SIDETEXT-PROCESS-GRADIENT">
  <p:cSld name="1_TITLE-SIDETEXT-PROCES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" type="body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2" type="body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3" type="body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4" type="body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5" type="body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R ICONS">
  <p:cSld name="FOR ICONS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-THREE-COLUMNS-GRADIENT">
  <p:cSld name="TEXT-THREE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3" name="Google Shape;33;p6"/>
          <p:cNvSpPr txBox="1"/>
          <p:nvPr>
            <p:ph idx="2" type="body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3" type="body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-SLIDE-GRADIENT-2">
  <p:cSld name="1_TITLE-SLIDE-GRADIENT-2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0"/>
              <a:buFont typeface="Proxima Nova Extrabold"/>
              <a:buNone/>
              <a:defRPr b="0" i="0" sz="125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38" name="Google Shape;3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59145" y="5906728"/>
            <a:ext cx="1547055" cy="265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FOR ICONS">
  <p:cSld name="1_FOR ICONS">
    <p:bg>
      <p:bgPr>
        <a:solidFill>
          <a:schemeClr val="dk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1" name="Google Shape;41;p8"/>
          <p:cNvSpPr txBox="1"/>
          <p:nvPr>
            <p:ph idx="1" type="body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_GRADIENT">
  <p:cSld name="BACKGROUND_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59145" y="5906728"/>
            <a:ext cx="1547055" cy="265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-TWO-COLUMNS-GRADIENT">
  <p:cSld name="TEXT-TWO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7" name="Google Shape;47;p10"/>
          <p:cNvSpPr txBox="1"/>
          <p:nvPr>
            <p:ph idx="2" type="body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959145" y="5906728"/>
            <a:ext cx="1547055" cy="26547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959145" y="5906728"/>
            <a:ext cx="1547055" cy="26547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6"/>
          <p:cNvSpPr txBox="1"/>
          <p:nvPr>
            <p:ph idx="1" type="body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GB"/>
              <a:t>By Mykhailo Torskyi</a:t>
            </a:r>
            <a:endParaRPr/>
          </a:p>
        </p:txBody>
      </p:sp>
      <p:sp>
        <p:nvSpPr>
          <p:cNvPr id="114" name="Google Shape;114;p26"/>
          <p:cNvSpPr txBox="1"/>
          <p:nvPr>
            <p:ph type="title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Font typeface="Proxima Nova Extrabold"/>
              <a:buNone/>
            </a:pPr>
            <a:r>
              <a:rPr lang="en-GB" sz="12500"/>
              <a:t>META PROGRAMMING</a:t>
            </a:r>
            <a:endParaRPr sz="12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5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SYMBOL</a:t>
            </a:r>
            <a:endParaRPr/>
          </a:p>
        </p:txBody>
      </p:sp>
      <p:sp>
        <p:nvSpPr>
          <p:cNvPr id="171" name="Google Shape;171;p35"/>
          <p:cNvSpPr txBox="1"/>
          <p:nvPr>
            <p:ph idx="1" type="body"/>
          </p:nvPr>
        </p:nvSpPr>
        <p:spPr>
          <a:xfrm>
            <a:off x="685800" y="2060575"/>
            <a:ext cx="10820400" cy="34290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The Symbol() function returns a value of type symbol, has static properties that expose several members of built-in objects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A symbol value may be used as an identifier for object properties; this is the data type's primary purpose, although other use-cases exist, such as enabling opaque data types, or serving as an implementation-supported unique identifier in general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6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TAGGED LITERALS</a:t>
            </a:r>
            <a:endParaRPr/>
          </a:p>
        </p:txBody>
      </p:sp>
      <p:sp>
        <p:nvSpPr>
          <p:cNvPr id="178" name="Google Shape;178;p36"/>
          <p:cNvSpPr txBox="1"/>
          <p:nvPr>
            <p:ph idx="1" type="body"/>
          </p:nvPr>
        </p:nvSpPr>
        <p:spPr>
          <a:xfrm>
            <a:off x="685800" y="2057400"/>
            <a:ext cx="5410200" cy="34290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2300"/>
              <a:t>It’s possible to combine template literals with a custom-written function created specifically to work in the context of a string literal. Hence, this is where the concept of tagged template literal concept comes from</a:t>
            </a:r>
            <a:endParaRPr b="1" sz="23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2300"/>
              <a:t>The “tag” is the function name</a:t>
            </a:r>
            <a:endParaRPr b="1" sz="23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300"/>
          </a:p>
        </p:txBody>
      </p:sp>
      <p:pic>
        <p:nvPicPr>
          <p:cNvPr id="179" name="Google Shape;17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0300" y="2476500"/>
            <a:ext cx="5442857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/>
          <p:nvPr>
            <p:ph idx="1" type="body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2400"/>
              <a:t>Whatever the tagged function returns will be the replacement of the actual template literal provided.</a:t>
            </a:r>
            <a:endParaRPr b="1" sz="2400"/>
          </a:p>
        </p:txBody>
      </p:sp>
      <p:pic>
        <p:nvPicPr>
          <p:cNvPr id="186" name="Google Shape;18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1700" y="2284413"/>
            <a:ext cx="5634525" cy="74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</a:pPr>
            <a:r>
              <a:rPr lang="en-GB"/>
              <a:t>PROXY &amp; REFLECT</a:t>
            </a:r>
            <a:endParaRPr/>
          </a:p>
        </p:txBody>
      </p:sp>
      <p:sp>
        <p:nvSpPr>
          <p:cNvPr id="120" name="Google Shape;120;p27"/>
          <p:cNvSpPr txBox="1"/>
          <p:nvPr>
            <p:ph idx="1" type="body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GB" sz="2700"/>
              <a:t>Starting with ECMAScript 2015, JavaScript gains support for the Proxy and Reflect objects </a:t>
            </a:r>
            <a:endParaRPr sz="2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GB" sz="2700"/>
              <a:t>They allow to intercept and define custom behavior for fundamental language operations, such as:</a:t>
            </a:r>
            <a:endParaRPr sz="2700"/>
          </a:p>
          <a:p>
            <a:pPr indent="-4000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GB" sz="2700"/>
              <a:t>property lookup</a:t>
            </a:r>
            <a:endParaRPr sz="2700"/>
          </a:p>
          <a:p>
            <a:pPr indent="-4000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GB" sz="2700"/>
              <a:t>Assignment</a:t>
            </a:r>
            <a:endParaRPr sz="2700"/>
          </a:p>
          <a:p>
            <a:pPr indent="-4000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GB" sz="2700"/>
              <a:t>Enumeration</a:t>
            </a:r>
            <a:endParaRPr sz="2700"/>
          </a:p>
          <a:p>
            <a:pPr indent="-4000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GB" sz="2700"/>
              <a:t>Function invocation</a:t>
            </a:r>
            <a:endParaRPr sz="2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/>
          <p:nvPr>
            <p:ph idx="1" type="body"/>
          </p:nvPr>
        </p:nvSpPr>
        <p:spPr>
          <a:xfrm>
            <a:off x="685800" y="2057400"/>
            <a:ext cx="5410200" cy="21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Proxy objects allow you to intercept certain operations and to implement custom behaviors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target – is an object to wrap.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26" name="Google Shape;126;p28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</a:pPr>
            <a:r>
              <a:rPr lang="en-GB"/>
              <a:t>PROXY</a:t>
            </a:r>
            <a:endParaRPr/>
          </a:p>
        </p:txBody>
      </p:sp>
      <p:pic>
        <p:nvPicPr>
          <p:cNvPr id="127" name="Google Shape;12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8400" y="1524001"/>
            <a:ext cx="5114925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3651" y="1073163"/>
            <a:ext cx="10184700" cy="413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</a:pPr>
            <a:r>
              <a:rPr lang="en-GB"/>
              <a:t>PROXY TRAPS</a:t>
            </a:r>
            <a:endParaRPr/>
          </a:p>
        </p:txBody>
      </p:sp>
      <p:sp>
        <p:nvSpPr>
          <p:cNvPr id="138" name="Google Shape;138;p30"/>
          <p:cNvSpPr txBox="1"/>
          <p:nvPr>
            <p:ph idx="1" type="body"/>
          </p:nvPr>
        </p:nvSpPr>
        <p:spPr>
          <a:xfrm>
            <a:off x="685800" y="2057400"/>
            <a:ext cx="10201200" cy="3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GB" sz="25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handler – is an object that contains methods to control the behaviors of the target. The methods inside the handler object are called traps</a:t>
            </a:r>
            <a:endParaRPr b="1" sz="2500"/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b="1" lang="en-GB" sz="2500"/>
              <a:t>The get() trap is fired when a property of the target object is accessed via the proxy object</a:t>
            </a:r>
            <a:endParaRPr b="1" sz="2500"/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b="1" lang="en-GB" sz="2500"/>
              <a:t>The set() trap controls behavior when a property of the target object is set(target, property, value)</a:t>
            </a:r>
            <a:endParaRPr b="1" sz="2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1"/>
          <p:cNvSpPr txBox="1"/>
          <p:nvPr>
            <p:ph idx="1" type="body"/>
          </p:nvPr>
        </p:nvSpPr>
        <p:spPr>
          <a:xfrm>
            <a:off x="685800" y="2057400"/>
            <a:ext cx="11058600" cy="25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construct – traps usage of the new operator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getPrototypeOf – traps an internal call to [[GetPrototypeOf]]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setPrototypeOf – traps a call to Object.setPrototypeOf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isExtensible – traps a call to Object.isExtensible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preventExtensions – traps a call to Object.preventExtensions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getOwnPropertyDescriptor – traps a call to Object.getOwnPropertyDescriptor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 sz="2100"/>
          </a:p>
        </p:txBody>
      </p:sp>
      <p:sp>
        <p:nvSpPr>
          <p:cNvPr id="144" name="Google Shape;144;p31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</a:pPr>
            <a:r>
              <a:rPr lang="en-GB"/>
              <a:t>MORE TRAPS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REFLECT</a:t>
            </a:r>
            <a:endParaRPr/>
          </a:p>
        </p:txBody>
      </p:sp>
      <p:sp>
        <p:nvSpPr>
          <p:cNvPr id="151" name="Google Shape;151;p32"/>
          <p:cNvSpPr txBox="1"/>
          <p:nvPr>
            <p:ph idx="1" type="body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2600"/>
              <a:t>Reflect is a built-in object that provides methods for interceptable JavaScript operations. The methods are the same as those of proxy handlers. Reflect is not a function object, so it's not constructible.</a:t>
            </a:r>
            <a:endParaRPr b="1" sz="2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525" y="152400"/>
            <a:ext cx="11702952" cy="6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4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REFLECT METHODS</a:t>
            </a:r>
            <a:endParaRPr/>
          </a:p>
        </p:txBody>
      </p:sp>
      <p:sp>
        <p:nvSpPr>
          <p:cNvPr id="164" name="Google Shape;164;p34"/>
          <p:cNvSpPr txBox="1"/>
          <p:nvPr>
            <p:ph idx="1" type="body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300"/>
              <a:t>Reflect.apply(target, thisArgument, argumentsList) - Calls a target function with arguments as specified by the argumentsList parameter</a:t>
            </a:r>
            <a:endParaRPr sz="23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300"/>
              <a:t>Reflect.get(target, propertyKey[, receiver]) - Returns the va</a:t>
            </a:r>
            <a:r>
              <a:rPr lang="en-GB" sz="2300"/>
              <a:t>l</a:t>
            </a:r>
            <a:r>
              <a:rPr lang="en-GB" sz="2300"/>
              <a:t>ue of the property. Works like getting a property from an object as function</a:t>
            </a:r>
            <a:endParaRPr sz="23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300"/>
              <a:t>Reflect.has(target, propertyKey) Returns a Boolean indicating whether the target has the property. Either as own or inherited. Works like the in operator as a function</a:t>
            </a:r>
            <a:endParaRPr sz="2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GRADIENT THEME">
  <a:themeElements>
    <a:clrScheme name="SOFTSERV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GRADIENT THEME">
  <a:themeElements>
    <a:clrScheme name="SOFTSERV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