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Proxima Nova Extrabold"/>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roximaNovaExtra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3d7d7d5a1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3d7d7d5a1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g93d7d7d5a1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3d7d7d5a1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3d7d7d5a1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g93d7d7d5a1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3d7d7d5a1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3d7d7d5a1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g93d7d7d5a1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3d7d7d5a1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3d7d7d5a1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g93d7d7d5a1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3d7d7d5a1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3d7d7d5a1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g93d7d7d5a1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3d7d7d5a1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3d7d7d5a1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93d7d7d5a1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3d7d7d5a1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3d7d7d5a1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93d7d7d5a1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3d7d7d5a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3d7d7d5a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93d7d7d5a1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3d7d7d5a1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3d7d7d5a1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g93d7d7d5a1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
        <p:nvSpPr>
          <p:cNvPr id="114" name="Google Shape;114;p2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GB" sz="11200"/>
              <a:t>ASYNCHRONOUS PROGRAMMING.</a:t>
            </a:r>
            <a:endParaRPr sz="11200"/>
          </a:p>
          <a:p>
            <a:pPr indent="0" lvl="0" marL="0" rtl="0" algn="l">
              <a:lnSpc>
                <a:spcPct val="73333"/>
              </a:lnSpc>
              <a:spcBef>
                <a:spcPts val="0"/>
              </a:spcBef>
              <a:spcAft>
                <a:spcPts val="0"/>
              </a:spcAft>
              <a:buClr>
                <a:schemeClr val="lt1"/>
              </a:buClr>
              <a:buSzPts val="15000"/>
              <a:buFont typeface="Proxima Nova Extrabold"/>
              <a:buNone/>
            </a:pPr>
            <a:r>
              <a:rPr lang="en-GB" sz="11200"/>
              <a:t>PART 2</a:t>
            </a:r>
            <a:endParaRPr sz="1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ASYNC/AWAIT</a:t>
            </a:r>
            <a:endParaRPr/>
          </a:p>
        </p:txBody>
      </p:sp>
      <p:pic>
        <p:nvPicPr>
          <p:cNvPr id="168" name="Google Shape;168;p35"/>
          <p:cNvPicPr preferRelativeResize="0"/>
          <p:nvPr/>
        </p:nvPicPr>
        <p:blipFill>
          <a:blip r:embed="rId3">
            <a:alphaModFix/>
          </a:blip>
          <a:stretch>
            <a:fillRect/>
          </a:stretch>
        </p:blipFill>
        <p:spPr>
          <a:xfrm>
            <a:off x="735800" y="2057400"/>
            <a:ext cx="10491801" cy="352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GENERAL SYNTAX OF USING ASYNC-AWAIT</a:t>
            </a:r>
            <a:endParaRPr/>
          </a:p>
        </p:txBody>
      </p:sp>
      <p:sp>
        <p:nvSpPr>
          <p:cNvPr id="175" name="Google Shape;175;p36"/>
          <p:cNvSpPr txBox="1"/>
          <p:nvPr>
            <p:ph idx="1" type="body"/>
          </p:nvPr>
        </p:nvSpPr>
        <p:spPr>
          <a:xfrm>
            <a:off x="800100" y="2057400"/>
            <a:ext cx="54102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Clr>
                <a:schemeClr val="dk1"/>
              </a:buClr>
              <a:buSzPts val="1100"/>
              <a:buFont typeface="Arial"/>
              <a:buNone/>
            </a:pPr>
            <a:r>
              <a:rPr lang="en-GB"/>
              <a:t>async function testAsync() {</a:t>
            </a:r>
            <a:endParaRPr/>
          </a:p>
          <a:p>
            <a:pPr indent="0" lvl="0" marL="0" rtl="0" algn="l">
              <a:spcBef>
                <a:spcPts val="1000"/>
              </a:spcBef>
              <a:spcAft>
                <a:spcPts val="0"/>
              </a:spcAft>
              <a:buClr>
                <a:schemeClr val="dk1"/>
              </a:buClr>
              <a:buSzPts val="1100"/>
              <a:buFont typeface="Arial"/>
              <a:buNone/>
            </a:pPr>
            <a:r>
              <a:rPr lang="en-GB"/>
              <a:t>  for (var i = 0; i &lt; 5; i++) {</a:t>
            </a:r>
            <a:endParaRPr/>
          </a:p>
          <a:p>
            <a:pPr indent="0" lvl="0" marL="0" rtl="0" algn="l">
              <a:spcBef>
                <a:spcPts val="1000"/>
              </a:spcBef>
              <a:spcAft>
                <a:spcPts val="0"/>
              </a:spcAft>
              <a:buClr>
                <a:schemeClr val="dk1"/>
              </a:buClr>
              <a:buSzPts val="1100"/>
              <a:buFont typeface="Arial"/>
              <a:buNone/>
            </a:pPr>
            <a:r>
              <a:rPr lang="en-GB"/>
              <a:t>    try {</a:t>
            </a:r>
            <a:endParaRPr/>
          </a:p>
          <a:p>
            <a:pPr indent="0" lvl="0" marL="0" rtl="0" algn="l">
              <a:spcBef>
                <a:spcPts val="1000"/>
              </a:spcBef>
              <a:spcAft>
                <a:spcPts val="0"/>
              </a:spcAft>
              <a:buClr>
                <a:schemeClr val="dk1"/>
              </a:buClr>
              <a:buSzPts val="1100"/>
              <a:buFont typeface="Arial"/>
              <a:buNone/>
            </a:pPr>
            <a:r>
              <a:rPr lang="en-GB"/>
              <a:t>      result1 = await somePromise();</a:t>
            </a:r>
            <a:endParaRPr/>
          </a:p>
          <a:p>
            <a:pPr indent="0" lvl="0" marL="0" rtl="0" algn="l">
              <a:spcBef>
                <a:spcPts val="1000"/>
              </a:spcBef>
              <a:spcAft>
                <a:spcPts val="0"/>
              </a:spcAft>
              <a:buClr>
                <a:schemeClr val="dk1"/>
              </a:buClr>
              <a:buSzPts val="1100"/>
              <a:buFont typeface="Arial"/>
              <a:buNone/>
            </a:pPr>
            <a:r>
              <a:rPr lang="en-GB"/>
              <a:t>      console.log("Result 1 ", result1);</a:t>
            </a:r>
            <a:endParaRPr/>
          </a:p>
          <a:p>
            <a:pPr indent="0" lvl="0" marL="0" rtl="0" algn="l">
              <a:spcBef>
                <a:spcPts val="1000"/>
              </a:spcBef>
              <a:spcAft>
                <a:spcPts val="0"/>
              </a:spcAft>
              <a:buClr>
                <a:schemeClr val="dk1"/>
              </a:buClr>
              <a:buSzPts val="1100"/>
              <a:buFont typeface="Arial"/>
              <a:buNone/>
            </a:pPr>
            <a:r>
              <a:rPr lang="en-GB"/>
              <a:t>      result2 = await somePromise();</a:t>
            </a:r>
            <a:endParaRPr/>
          </a:p>
          <a:p>
            <a:pPr indent="0" lvl="0" marL="0" rtl="0" algn="l">
              <a:spcBef>
                <a:spcPts val="1000"/>
              </a:spcBef>
              <a:spcAft>
                <a:spcPts val="0"/>
              </a:spcAft>
              <a:buClr>
                <a:schemeClr val="dk1"/>
              </a:buClr>
              <a:buSzPts val="1100"/>
              <a:buFont typeface="Arial"/>
              <a:buNone/>
            </a:pPr>
            <a:r>
              <a:rPr lang="en-GB"/>
              <a:t>      console.log("Result 2 ", result2);</a:t>
            </a:r>
            <a:endParaRPr/>
          </a:p>
          <a:p>
            <a:pPr indent="0" lvl="0" marL="0" rtl="0" algn="l">
              <a:spcBef>
                <a:spcPts val="1000"/>
              </a:spcBef>
              <a:spcAft>
                <a:spcPts val="0"/>
              </a:spcAft>
              <a:buNone/>
            </a:pPr>
            <a:r>
              <a:rPr lang="en-GB"/>
              <a:t>    } </a:t>
            </a:r>
            <a:endParaRPr/>
          </a:p>
        </p:txBody>
      </p:sp>
      <p:sp>
        <p:nvSpPr>
          <p:cNvPr id="176" name="Google Shape;176;p36"/>
          <p:cNvSpPr txBox="1"/>
          <p:nvPr>
            <p:ph idx="1" type="body"/>
          </p:nvPr>
        </p:nvSpPr>
        <p:spPr>
          <a:xfrm>
            <a:off x="6653200" y="2057400"/>
            <a:ext cx="54102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GB"/>
              <a:t>catch (e) {</a:t>
            </a:r>
            <a:endParaRPr/>
          </a:p>
          <a:p>
            <a:pPr indent="0" lvl="0" marL="0" rtl="0" algn="l">
              <a:spcBef>
                <a:spcPts val="1000"/>
              </a:spcBef>
              <a:spcAft>
                <a:spcPts val="0"/>
              </a:spcAft>
              <a:buNone/>
            </a:pPr>
            <a:r>
              <a:rPr lang="en-GB"/>
              <a:t>      console.log("Error", e);</a:t>
            </a:r>
            <a:endParaRPr/>
          </a:p>
          <a:p>
            <a:pPr indent="0" lvl="0" marL="0" rtl="0" algn="l">
              <a:spcBef>
                <a:spcPts val="1000"/>
              </a:spcBef>
              <a:spcAft>
                <a:spcPts val="0"/>
              </a:spcAft>
              <a:buNone/>
            </a:pPr>
            <a:r>
              <a:rPr lang="en-GB"/>
              <a:t>    } finally {</a:t>
            </a:r>
            <a:endParaRPr/>
          </a:p>
          <a:p>
            <a:pPr indent="0" lvl="0" marL="0" rtl="0" algn="l">
              <a:spcBef>
                <a:spcPts val="1000"/>
              </a:spcBef>
              <a:spcAft>
                <a:spcPts val="0"/>
              </a:spcAft>
              <a:buNone/>
            </a:pPr>
            <a:r>
              <a:rPr lang="en-GB"/>
              <a:t>      console.log("This is done");</a:t>
            </a:r>
            <a:endParaRPr/>
          </a:p>
          <a:p>
            <a:pPr indent="0" lvl="0" marL="0" rtl="0" algn="l">
              <a:spcBef>
                <a:spcPts val="1000"/>
              </a:spcBef>
              <a:spcAft>
                <a:spcPts val="0"/>
              </a:spcAft>
              <a:buNone/>
            </a:pPr>
            <a:r>
              <a:rPr lang="en-GB"/>
              <a:t>    }</a:t>
            </a:r>
            <a:endParaRPr/>
          </a:p>
          <a:p>
            <a:pPr indent="0" lvl="0" marL="0" rtl="0" algn="l">
              <a:spcBef>
                <a:spcPts val="1000"/>
              </a:spcBef>
              <a:spcAft>
                <a:spcPts val="0"/>
              </a:spcAft>
              <a:buNone/>
            </a:pPr>
            <a:r>
              <a:rPr lang="en-GB"/>
              <a:t>  }</a:t>
            </a:r>
            <a:endParaRPr/>
          </a:p>
          <a:p>
            <a:pPr indent="0" lvl="0" marL="0" rtl="0" algn="l">
              <a:spcBef>
                <a:spcPts val="1000"/>
              </a:spcBef>
              <a:spcAft>
                <a:spcPts val="0"/>
              </a:spcAft>
              <a:buNone/>
            </a:pPr>
            <a:r>
              <a:rPr lang="en-GB"/>
              <a:t>}</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idx="1" type="body"/>
          </p:nvPr>
        </p:nvSpPr>
        <p:spPr>
          <a:xfrm>
            <a:off x="685800" y="697725"/>
            <a:ext cx="10820400" cy="4887900"/>
          </a:xfrm>
          <a:prstGeom prst="rect">
            <a:avLst/>
          </a:prstGeom>
        </p:spPr>
        <p:txBody>
          <a:bodyPr anchorCtr="0" anchor="t" bIns="45700" lIns="0" spcFirstLastPara="1" rIns="91425" wrap="square" tIns="45700">
            <a:noAutofit/>
          </a:bodyPr>
          <a:lstStyle/>
          <a:p>
            <a:pPr indent="-368300" lvl="0" marL="457200" rtl="0" algn="l">
              <a:lnSpc>
                <a:spcPct val="115000"/>
              </a:lnSpc>
              <a:spcBef>
                <a:spcPts val="1000"/>
              </a:spcBef>
              <a:spcAft>
                <a:spcPts val="0"/>
              </a:spcAft>
              <a:buSzPts val="2200"/>
              <a:buChar char="●"/>
            </a:pPr>
            <a:r>
              <a:rPr b="1" lang="en-GB" sz="2200"/>
              <a:t>Async functions return a promise</a:t>
            </a:r>
            <a:endParaRPr b="1" sz="2200"/>
          </a:p>
          <a:p>
            <a:pPr indent="-368300" lvl="0" marL="457200" rtl="0" algn="l">
              <a:lnSpc>
                <a:spcPct val="115000"/>
              </a:lnSpc>
              <a:spcBef>
                <a:spcPts val="0"/>
              </a:spcBef>
              <a:spcAft>
                <a:spcPts val="0"/>
              </a:spcAft>
              <a:buSzPts val="2200"/>
              <a:buChar char="●"/>
            </a:pPr>
            <a:r>
              <a:rPr b="1" lang="en-GB" sz="2200"/>
              <a:t>Async functions use an implicit Promise to return results. Even if you don’t return a promise explicitly, the async function makes sure that your code is passed through a promis</a:t>
            </a:r>
            <a:r>
              <a:rPr b="1" lang="en-GB" sz="2200"/>
              <a:t>e</a:t>
            </a:r>
            <a:endParaRPr b="1" sz="2200"/>
          </a:p>
          <a:p>
            <a:pPr indent="-368300" lvl="0" marL="457200" rtl="0" algn="l">
              <a:lnSpc>
                <a:spcPct val="115000"/>
              </a:lnSpc>
              <a:spcBef>
                <a:spcPts val="0"/>
              </a:spcBef>
              <a:spcAft>
                <a:spcPts val="0"/>
              </a:spcAft>
              <a:buSzPts val="2200"/>
              <a:buChar char="●"/>
            </a:pPr>
            <a:r>
              <a:rPr b="1" lang="en-GB" sz="2200"/>
              <a:t>Await blocks the code execution within the async function, of which it (await statement) is a part</a:t>
            </a:r>
            <a:endParaRPr b="1" sz="2200"/>
          </a:p>
          <a:p>
            <a:pPr indent="-368300" lvl="0" marL="457200" rtl="0" algn="l">
              <a:lnSpc>
                <a:spcPct val="115000"/>
              </a:lnSpc>
              <a:spcBef>
                <a:spcPts val="0"/>
              </a:spcBef>
              <a:spcAft>
                <a:spcPts val="0"/>
              </a:spcAft>
              <a:buSzPts val="2200"/>
              <a:buChar char="●"/>
            </a:pPr>
            <a:r>
              <a:rPr b="1" lang="en-GB" sz="2200"/>
              <a:t>T</a:t>
            </a:r>
            <a:r>
              <a:rPr b="1" lang="en-GB" sz="2200"/>
              <a:t>here can be multiple await statements within a single async function</a:t>
            </a:r>
            <a:endParaRPr b="1" sz="2200"/>
          </a:p>
          <a:p>
            <a:pPr indent="-368300" lvl="0" marL="457200" rtl="0" algn="l">
              <a:lnSpc>
                <a:spcPct val="115000"/>
              </a:lnSpc>
              <a:spcBef>
                <a:spcPts val="0"/>
              </a:spcBef>
              <a:spcAft>
                <a:spcPts val="0"/>
              </a:spcAft>
              <a:buSzPts val="2200"/>
              <a:buChar char="●"/>
            </a:pPr>
            <a:r>
              <a:rPr b="1" lang="en-GB" sz="2200"/>
              <a:t>When using async await, make sure to use try catch for error handling</a:t>
            </a:r>
            <a:endParaRPr b="1" sz="2200"/>
          </a:p>
          <a:p>
            <a:pPr indent="-368300" lvl="0" marL="457200" rtl="0" algn="l">
              <a:lnSpc>
                <a:spcPct val="115000"/>
              </a:lnSpc>
              <a:spcBef>
                <a:spcPts val="0"/>
              </a:spcBef>
              <a:spcAft>
                <a:spcPts val="0"/>
              </a:spcAft>
              <a:buSzPts val="2200"/>
              <a:buChar char="●"/>
            </a:pPr>
            <a:r>
              <a:rPr b="1" lang="en-GB" sz="2200"/>
              <a:t>If your code contains blocking code it is better to make it an async function. By doing this you are making sure that somebody else can use your function asynchronously</a:t>
            </a:r>
            <a:endParaRPr b="1" sz="2200"/>
          </a:p>
          <a:p>
            <a:pPr indent="0" lvl="0" marL="0" rtl="0" algn="l">
              <a:lnSpc>
                <a:spcPct val="115000"/>
              </a:lnSpc>
              <a:spcBef>
                <a:spcPts val="1000"/>
              </a:spcBef>
              <a:spcAft>
                <a:spcPts val="0"/>
              </a:spcAft>
              <a:buNone/>
            </a:pPr>
            <a:r>
              <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685800" y="1371600"/>
            <a:ext cx="10820400" cy="3429000"/>
          </a:xfrm>
          <a:prstGeom prst="rect">
            <a:avLst/>
          </a:prstGeom>
        </p:spPr>
        <p:txBody>
          <a:bodyPr anchorCtr="0" anchor="t" bIns="45700" lIns="0" spcFirstLastPara="1" rIns="91425" wrap="square" tIns="45700">
            <a:noAutofit/>
          </a:bodyPr>
          <a:lstStyle/>
          <a:p>
            <a:pPr indent="-381000" lvl="0" marL="457200" rtl="0" algn="l">
              <a:spcBef>
                <a:spcPts val="1000"/>
              </a:spcBef>
              <a:spcAft>
                <a:spcPts val="0"/>
              </a:spcAft>
              <a:buSzPts val="2400"/>
              <a:buChar char="●"/>
            </a:pPr>
            <a:r>
              <a:rPr b="1" lang="en-GB" sz="2400"/>
              <a:t>By making async functions out of blocking code, you are enabling the user (who will call your function) to decide on the level of asynchronicity they want.</a:t>
            </a:r>
            <a:endParaRPr b="1" sz="2400"/>
          </a:p>
          <a:p>
            <a:pPr indent="-381000" lvl="0" marL="457200" rtl="0" algn="l">
              <a:spcBef>
                <a:spcPts val="0"/>
              </a:spcBef>
              <a:spcAft>
                <a:spcPts val="0"/>
              </a:spcAft>
              <a:buSzPts val="2400"/>
              <a:buChar char="●"/>
            </a:pPr>
            <a:r>
              <a:rPr b="1" lang="en-GB" sz="2400"/>
              <a:t>Be extra careful when using await within loops and iterators. You might fall into the trap of writing sequentially executing code when it could have been easily done in parallel.</a:t>
            </a:r>
            <a:endParaRPr b="1" sz="2400"/>
          </a:p>
          <a:p>
            <a:pPr indent="-381000" lvl="0" marL="457200" rtl="0" algn="l">
              <a:spcBef>
                <a:spcPts val="0"/>
              </a:spcBef>
              <a:spcAft>
                <a:spcPts val="0"/>
              </a:spcAft>
              <a:buSzPts val="2400"/>
              <a:buChar char="●"/>
            </a:pPr>
            <a:r>
              <a:rPr b="1" lang="en-GB" sz="2400"/>
              <a:t>await is always for a single promise. If you want to await multiple promises (run this promise in parallel) create an array of promises and then pass it to the Promise.all function.</a:t>
            </a:r>
            <a:endParaRPr b="1" sz="2400"/>
          </a:p>
          <a:p>
            <a:pPr indent="-381000" lvl="0" marL="457200" rtl="0" algn="l">
              <a:spcBef>
                <a:spcPts val="0"/>
              </a:spcBef>
              <a:spcAft>
                <a:spcPts val="0"/>
              </a:spcAft>
              <a:buSzPts val="2400"/>
              <a:buChar char="●"/>
            </a:pPr>
            <a:r>
              <a:rPr b="1" lang="en-GB" sz="2400"/>
              <a:t>Promise creation starts the execution of asynchronous functionality.</a:t>
            </a:r>
            <a:endParaRPr b="1" sz="24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GENERATOR</a:t>
            </a:r>
            <a:endParaRPr/>
          </a:p>
        </p:txBody>
      </p:sp>
      <p:sp>
        <p:nvSpPr>
          <p:cNvPr id="195" name="Google Shape;195;p39"/>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Clr>
                <a:schemeClr val="dk1"/>
              </a:buClr>
              <a:buSzPts val="1100"/>
              <a:buFont typeface="Arial"/>
              <a:buNone/>
            </a:pPr>
            <a:r>
              <a:rPr b="1" lang="en-GB" sz="2400"/>
              <a:t>Generators are functions that can be exited and later re-entered. Their context (variable bindings) will be saved across re-entrances.</a:t>
            </a:r>
            <a:endParaRPr b="1" sz="2400"/>
          </a:p>
          <a:p>
            <a:pPr indent="0" lvl="0" marL="0" rtl="0" algn="l">
              <a:spcBef>
                <a:spcPts val="1000"/>
              </a:spcBef>
              <a:spcAft>
                <a:spcPts val="0"/>
              </a:spcAft>
              <a:buClr>
                <a:schemeClr val="dk1"/>
              </a:buClr>
              <a:buSzPts val="1100"/>
              <a:buFont typeface="Arial"/>
              <a:buNone/>
            </a:pPr>
            <a:r>
              <a:rPr b="1" lang="en-GB" sz="2400"/>
              <a:t>Generators in JavaScript - especially when combined with Promises - are a very powerful tool for asynchronous programming as they mitigate</a:t>
            </a:r>
            <a:endParaRPr b="1" sz="2400"/>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SYNTAX</a:t>
            </a:r>
            <a:endParaRPr/>
          </a:p>
        </p:txBody>
      </p:sp>
      <p:sp>
        <p:nvSpPr>
          <p:cNvPr id="202" name="Google Shape;202;p40"/>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381000" lvl="0" marL="457200" rtl="0" algn="l">
              <a:lnSpc>
                <a:spcPct val="115000"/>
              </a:lnSpc>
              <a:spcBef>
                <a:spcPts val="1000"/>
              </a:spcBef>
              <a:spcAft>
                <a:spcPts val="0"/>
              </a:spcAft>
              <a:buSzPts val="2400"/>
              <a:buChar char="●"/>
            </a:pPr>
            <a:r>
              <a:rPr b="1" lang="en-GB" sz="2400"/>
              <a:t>function* declaration defines a generator function, which returns a Generator object.</a:t>
            </a:r>
            <a:endParaRPr b="1" sz="2400"/>
          </a:p>
          <a:p>
            <a:pPr indent="-381000" lvl="0" marL="457200" rtl="0" algn="l">
              <a:lnSpc>
                <a:spcPct val="115000"/>
              </a:lnSpc>
              <a:spcBef>
                <a:spcPts val="0"/>
              </a:spcBef>
              <a:spcAft>
                <a:spcPts val="0"/>
              </a:spcAft>
              <a:buSzPts val="2400"/>
              <a:buChar char="●"/>
            </a:pPr>
            <a:r>
              <a:rPr b="1" lang="en-GB" sz="2400"/>
              <a:t>The yield keyword is used to pause and resume a generator function</a:t>
            </a:r>
            <a:endParaRPr b="1" sz="2400"/>
          </a:p>
          <a:p>
            <a:pPr indent="-381000" lvl="0" marL="457200" rtl="0" algn="l">
              <a:lnSpc>
                <a:spcPct val="115000"/>
              </a:lnSpc>
              <a:spcBef>
                <a:spcPts val="0"/>
              </a:spcBef>
              <a:spcAft>
                <a:spcPts val="0"/>
              </a:spcAft>
              <a:buSzPts val="2400"/>
              <a:buChar char="●"/>
            </a:pPr>
            <a:r>
              <a:rPr b="1" lang="en-GB" sz="2400"/>
              <a:t>yield* expression is used to delegate to another generator or iterable object.</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4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500"/>
              <a:t>An asynchronous function is a function which operates asynchronously via the event loop, using an implicit Promise to return its result. But the syntax and structure of your code using async functions is much more like using standard synchronous functions</a:t>
            </a:r>
            <a:endParaRPr b="1"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PROMISE</a:t>
            </a:r>
            <a:endParaRPr/>
          </a:p>
        </p:txBody>
      </p:sp>
      <p:sp>
        <p:nvSpPr>
          <p:cNvPr id="126" name="Google Shape;126;p2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en-GB" sz="2600"/>
              <a:t>The ECMA Committee defines a promise as :</a:t>
            </a:r>
            <a:endParaRPr sz="2600"/>
          </a:p>
          <a:p>
            <a:pPr indent="0" lvl="0" marL="0" rtl="0" algn="l">
              <a:lnSpc>
                <a:spcPct val="100000"/>
              </a:lnSpc>
              <a:spcBef>
                <a:spcPts val="0"/>
              </a:spcBef>
              <a:spcAft>
                <a:spcPts val="0"/>
              </a:spcAft>
              <a:buClr>
                <a:schemeClr val="dk1"/>
              </a:buClr>
              <a:buSzPts val="1100"/>
              <a:buFont typeface="Arial"/>
              <a:buNone/>
            </a:pPr>
            <a:r>
              <a:rPr lang="en-GB" sz="2600"/>
              <a:t>A Promise is an object that is used as a placeholder for the eventual results of a deferred (and possibly asynchronous) computation</a:t>
            </a:r>
            <a:endParaRPr sz="2600"/>
          </a:p>
          <a:p>
            <a:pPr indent="0" lvl="0" marL="0" rtl="0" algn="l">
              <a:lnSpc>
                <a:spcPct val="100000"/>
              </a:lnSpc>
              <a:spcBef>
                <a:spcPts val="0"/>
              </a:spcBef>
              <a:spcAft>
                <a:spcPts val="0"/>
              </a:spcAft>
              <a:buClr>
                <a:schemeClr val="dk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idx="1" type="body"/>
          </p:nvPr>
        </p:nvSpPr>
        <p:spPr>
          <a:xfrm>
            <a:off x="685800" y="2057400"/>
            <a:ext cx="10144200" cy="10842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i="1" lang="en-GB" sz="2400"/>
              <a:t>new Promise(function(resolve, reject) { ... } );</a:t>
            </a:r>
            <a:endParaRPr i="1" sz="2400"/>
          </a:p>
          <a:p>
            <a:pPr indent="0" lvl="0" marL="0" rtl="0" algn="l">
              <a:lnSpc>
                <a:spcPct val="100000"/>
              </a:lnSpc>
              <a:spcBef>
                <a:spcPts val="0"/>
              </a:spcBef>
              <a:spcAft>
                <a:spcPts val="0"/>
              </a:spcAft>
              <a:buClr>
                <a:schemeClr val="lt1"/>
              </a:buClr>
              <a:buSzPts val="1600"/>
              <a:buNone/>
            </a:pPr>
            <a:r>
              <a:t/>
            </a:r>
            <a:endParaRPr sz="2400"/>
          </a:p>
          <a:p>
            <a:pPr indent="0" lvl="0" marL="0" rtl="0" algn="l">
              <a:lnSpc>
                <a:spcPct val="100000"/>
              </a:lnSpc>
              <a:spcBef>
                <a:spcPts val="0"/>
              </a:spcBef>
              <a:spcAft>
                <a:spcPts val="0"/>
              </a:spcAft>
              <a:buClr>
                <a:schemeClr val="lt1"/>
              </a:buClr>
              <a:buSzPts val="1600"/>
              <a:buNone/>
            </a:pPr>
            <a:r>
              <a:rPr lang="en-GB" sz="2400"/>
              <a:t>The constructor accepts a function called executor. This executor function accepts two parameters: resolve and reject, which are in turn functions.</a:t>
            </a:r>
            <a:endParaRPr sz="2400"/>
          </a:p>
        </p:txBody>
      </p:sp>
      <p:sp>
        <p:nvSpPr>
          <p:cNvPr id="132" name="Google Shape;132;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CREATING PROMISES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idx="1" type="body"/>
          </p:nvPr>
        </p:nvSpPr>
        <p:spPr>
          <a:xfrm>
            <a:off x="685800" y="842975"/>
            <a:ext cx="10820400" cy="46434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GB" sz="2700"/>
              <a:t>PromiseStatus can have three different values: </a:t>
            </a:r>
            <a:endParaRPr sz="2700"/>
          </a:p>
          <a:p>
            <a:pPr indent="-400050" lvl="0" marL="457200" rtl="0" algn="l">
              <a:lnSpc>
                <a:spcPct val="100000"/>
              </a:lnSpc>
              <a:spcBef>
                <a:spcPts val="0"/>
              </a:spcBef>
              <a:spcAft>
                <a:spcPts val="0"/>
              </a:spcAft>
              <a:buSzPts val="2700"/>
              <a:buChar char="●"/>
            </a:pPr>
            <a:r>
              <a:rPr lang="en-GB" sz="2700"/>
              <a:t>Pending</a:t>
            </a:r>
            <a:endParaRPr sz="2700"/>
          </a:p>
          <a:p>
            <a:pPr indent="-400050" lvl="0" marL="457200" rtl="0" algn="l">
              <a:lnSpc>
                <a:spcPct val="100000"/>
              </a:lnSpc>
              <a:spcBef>
                <a:spcPts val="0"/>
              </a:spcBef>
              <a:spcAft>
                <a:spcPts val="0"/>
              </a:spcAft>
              <a:buSzPts val="2700"/>
              <a:buChar char="●"/>
            </a:pPr>
            <a:r>
              <a:rPr lang="en-GB" sz="2700"/>
              <a:t>Resolved</a:t>
            </a:r>
            <a:endParaRPr sz="2700"/>
          </a:p>
          <a:p>
            <a:pPr indent="-400050" lvl="0" marL="457200" rtl="0" algn="l">
              <a:lnSpc>
                <a:spcPct val="100000"/>
              </a:lnSpc>
              <a:spcBef>
                <a:spcPts val="0"/>
              </a:spcBef>
              <a:spcAft>
                <a:spcPts val="0"/>
              </a:spcAft>
              <a:buSzPts val="2700"/>
              <a:buChar char="●"/>
            </a:pPr>
            <a:r>
              <a:rPr lang="en-GB" sz="2700"/>
              <a:t>Rejected</a:t>
            </a:r>
            <a:endParaRPr sz="2700"/>
          </a:p>
          <a:p>
            <a:pPr indent="0" lvl="0" marL="0" rtl="0" algn="l">
              <a:lnSpc>
                <a:spcPct val="100000"/>
              </a:lnSpc>
              <a:spcBef>
                <a:spcPts val="0"/>
              </a:spcBef>
              <a:spcAft>
                <a:spcPts val="0"/>
              </a:spcAft>
              <a:buNone/>
            </a:pPr>
            <a:r>
              <a:t/>
            </a:r>
            <a:endParaRPr sz="2700"/>
          </a:p>
          <a:p>
            <a:pPr indent="0" lvl="0" marL="0" rtl="0" algn="l">
              <a:lnSpc>
                <a:spcPct val="100000"/>
              </a:lnSpc>
              <a:spcBef>
                <a:spcPts val="0"/>
              </a:spcBef>
              <a:spcAft>
                <a:spcPts val="0"/>
              </a:spcAft>
              <a:buNone/>
            </a:pPr>
            <a:r>
              <a:rPr lang="en-GB" sz="2700"/>
              <a:t>When a promise is created, </a:t>
            </a:r>
            <a:r>
              <a:rPr i="1" lang="en-GB" sz="2700"/>
              <a:t>PromiseStatus</a:t>
            </a:r>
            <a:r>
              <a:rPr lang="en-GB" sz="2700"/>
              <a:t> is in the </a:t>
            </a:r>
            <a:r>
              <a:rPr i="1" lang="en-GB" sz="2700"/>
              <a:t>pending</a:t>
            </a:r>
            <a:r>
              <a:rPr lang="en-GB" sz="2700"/>
              <a:t> status, it will have </a:t>
            </a:r>
            <a:r>
              <a:rPr i="1" lang="en-GB" sz="2700"/>
              <a:t>PromiseValue undefined</a:t>
            </a:r>
            <a:r>
              <a:rPr lang="en-GB" sz="2700"/>
              <a:t> until the promise is either </a:t>
            </a:r>
            <a:r>
              <a:rPr i="1" lang="en-GB" sz="2700"/>
              <a:t>resolved </a:t>
            </a:r>
            <a:r>
              <a:rPr lang="en-GB" sz="2700"/>
              <a:t>or </a:t>
            </a:r>
            <a:r>
              <a:rPr i="1" lang="en-GB" sz="2700"/>
              <a:t>rejected</a:t>
            </a:r>
            <a:r>
              <a:rPr lang="en-GB" sz="2700"/>
              <a:t>. When a promise is in resolved or rejected states, a promise is said to be </a:t>
            </a:r>
            <a:r>
              <a:rPr i="1" lang="en-GB" sz="2700"/>
              <a:t>settled</a:t>
            </a:r>
            <a:r>
              <a:rPr lang="en-GB" sz="2700"/>
              <a:t>. So a promise generally transitions from the pending state to the settled state</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4495800" y="3086100"/>
            <a:ext cx="320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CODE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2"/>
          <p:cNvPicPr preferRelativeResize="0"/>
          <p:nvPr/>
        </p:nvPicPr>
        <p:blipFill>
          <a:blip r:embed="rId3">
            <a:alphaModFix/>
          </a:blip>
          <a:stretch>
            <a:fillRect/>
          </a:stretch>
        </p:blipFill>
        <p:spPr>
          <a:xfrm>
            <a:off x="290350" y="989025"/>
            <a:ext cx="11611276" cy="430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idx="1" type="body"/>
          </p:nvPr>
        </p:nvSpPr>
        <p:spPr>
          <a:xfrm>
            <a:off x="685800" y="2057400"/>
            <a:ext cx="9972600" cy="42861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i="1" lang="en-GB" sz="2500"/>
              <a:t>Promise.prototype.catch(onRejected)</a:t>
            </a:r>
            <a:endParaRPr i="1" sz="2500"/>
          </a:p>
          <a:p>
            <a:pPr indent="0" lvl="0" marL="0" rtl="0" algn="l">
              <a:lnSpc>
                <a:spcPct val="100000"/>
              </a:lnSpc>
              <a:spcBef>
                <a:spcPts val="0"/>
              </a:spcBef>
              <a:spcAft>
                <a:spcPts val="0"/>
              </a:spcAft>
              <a:buClr>
                <a:schemeClr val="dk1"/>
              </a:buClr>
              <a:buSzPts val="1100"/>
              <a:buFont typeface="Arial"/>
              <a:buNone/>
            </a:pPr>
            <a:r>
              <a:rPr i="1" lang="en-GB" sz="2500"/>
              <a:t>Promise.prototype.then(onFulfilled, onRejected)</a:t>
            </a:r>
            <a:endParaRPr i="1" sz="2500"/>
          </a:p>
          <a:p>
            <a:pPr indent="0" lvl="0" marL="0" rtl="0" algn="l">
              <a:lnSpc>
                <a:spcPct val="100000"/>
              </a:lnSpc>
              <a:spcBef>
                <a:spcPts val="0"/>
              </a:spcBef>
              <a:spcAft>
                <a:spcPts val="0"/>
              </a:spcAft>
              <a:buClr>
                <a:schemeClr val="dk1"/>
              </a:buClr>
              <a:buSzPts val="1100"/>
              <a:buNone/>
            </a:pPr>
            <a:r>
              <a:rPr i="1" lang="en-GB" sz="2500"/>
              <a:t>Promise.prototype.finally(onFinally)</a:t>
            </a:r>
            <a:endParaRPr sz="2500"/>
          </a:p>
          <a:p>
            <a:pPr indent="0" lvl="0" marL="0" rtl="0" algn="l">
              <a:lnSpc>
                <a:spcPct val="100000"/>
              </a:lnSpc>
              <a:spcBef>
                <a:spcPts val="0"/>
              </a:spcBef>
              <a:spcAft>
                <a:spcPts val="0"/>
              </a:spcAft>
              <a:buClr>
                <a:schemeClr val="lt1"/>
              </a:buClr>
              <a:buSzPts val="1600"/>
              <a:buNone/>
            </a:pPr>
            <a:r>
              <a:rPr i="1" lang="en-GB" sz="2500"/>
              <a:t>Promise.resolve(value)</a:t>
            </a:r>
            <a:r>
              <a:rPr lang="en-GB" sz="2500"/>
              <a:t> - create a resolved promise</a:t>
            </a:r>
            <a:endParaRPr sz="2500"/>
          </a:p>
          <a:p>
            <a:pPr indent="0" lvl="0" marL="0" rtl="0" algn="l">
              <a:lnSpc>
                <a:spcPct val="100000"/>
              </a:lnSpc>
              <a:spcBef>
                <a:spcPts val="0"/>
              </a:spcBef>
              <a:spcAft>
                <a:spcPts val="0"/>
              </a:spcAft>
              <a:buClr>
                <a:schemeClr val="lt1"/>
              </a:buClr>
              <a:buSzPts val="1600"/>
              <a:buNone/>
            </a:pPr>
            <a:r>
              <a:rPr i="1" lang="en-GB" sz="2500"/>
              <a:t>Promise.reject(reason)</a:t>
            </a:r>
            <a:r>
              <a:rPr lang="en-GB" sz="2500"/>
              <a:t> - create a rejected promise</a:t>
            </a:r>
            <a:endParaRPr sz="2500"/>
          </a:p>
          <a:p>
            <a:pPr indent="0" lvl="0" marL="0" rtl="0" algn="l">
              <a:lnSpc>
                <a:spcPct val="100000"/>
              </a:lnSpc>
              <a:spcBef>
                <a:spcPts val="0"/>
              </a:spcBef>
              <a:spcAft>
                <a:spcPts val="0"/>
              </a:spcAft>
              <a:buClr>
                <a:schemeClr val="lt1"/>
              </a:buClr>
              <a:buSzPts val="1600"/>
              <a:buNone/>
            </a:pPr>
            <a:r>
              <a:rPr i="1" lang="en-GB" sz="2500"/>
              <a:t>Promise.all(iterable) </a:t>
            </a:r>
            <a:r>
              <a:rPr lang="en-GB" sz="2500"/>
              <a:t>- returns a single Promise that resolves when all of the promises in the iterable argument have resolved or when the iterable argument contains no promises</a:t>
            </a:r>
            <a:endParaRPr sz="2500"/>
          </a:p>
          <a:p>
            <a:pPr indent="0" lvl="0" marL="0" rtl="0" algn="l">
              <a:lnSpc>
                <a:spcPct val="100000"/>
              </a:lnSpc>
              <a:spcBef>
                <a:spcPts val="0"/>
              </a:spcBef>
              <a:spcAft>
                <a:spcPts val="0"/>
              </a:spcAft>
              <a:buClr>
                <a:schemeClr val="lt1"/>
              </a:buClr>
              <a:buSzPts val="1600"/>
              <a:buNone/>
            </a:pPr>
            <a:r>
              <a:rPr i="1" lang="en-GB" sz="2500"/>
              <a:t>Promise.race - </a:t>
            </a:r>
            <a:r>
              <a:rPr lang="en-GB" sz="2500"/>
              <a:t>returns a promise that resolves or rejects as soon as one of the promises in the iterable resolves or rejects</a:t>
            </a:r>
            <a:endParaRPr sz="2500"/>
          </a:p>
        </p:txBody>
      </p:sp>
      <p:sp>
        <p:nvSpPr>
          <p:cNvPr id="154" name="Google Shape;154;p3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PROMISE 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b="1" lang="en-GB" sz="3500">
                <a:latin typeface="Open Sans"/>
                <a:ea typeface="Open Sans"/>
                <a:cs typeface="Open Sans"/>
                <a:sym typeface="Open Sans"/>
              </a:rPr>
              <a:t>RULES OF THUMB FOR USING PROMISES</a:t>
            </a:r>
            <a:endParaRPr sz="5900"/>
          </a:p>
        </p:txBody>
      </p:sp>
      <p:sp>
        <p:nvSpPr>
          <p:cNvPr id="161" name="Google Shape;161;p34"/>
          <p:cNvSpPr txBox="1"/>
          <p:nvPr>
            <p:ph idx="1" type="body"/>
          </p:nvPr>
        </p:nvSpPr>
        <p:spPr>
          <a:xfrm>
            <a:off x="685800" y="1371600"/>
            <a:ext cx="10820400" cy="4000500"/>
          </a:xfrm>
          <a:prstGeom prst="rect">
            <a:avLst/>
          </a:prstGeom>
        </p:spPr>
        <p:txBody>
          <a:bodyPr anchorCtr="0" anchor="t" bIns="45700" lIns="0" spcFirstLastPara="1" rIns="91425" wrap="square" tIns="45700">
            <a:noAutofit/>
          </a:bodyPr>
          <a:lstStyle/>
          <a:p>
            <a:pPr indent="-381000" lvl="0" marL="457200" rtl="0" algn="l">
              <a:lnSpc>
                <a:spcPct val="115000"/>
              </a:lnSpc>
              <a:spcBef>
                <a:spcPts val="1000"/>
              </a:spcBef>
              <a:spcAft>
                <a:spcPts val="0"/>
              </a:spcAft>
              <a:buSzPts val="2400"/>
              <a:buChar char="●"/>
            </a:pPr>
            <a:r>
              <a:rPr lang="en-GB" sz="2400"/>
              <a:t>Use promises whenever you are using async or blocking code.</a:t>
            </a:r>
            <a:endParaRPr sz="2400"/>
          </a:p>
          <a:p>
            <a:pPr indent="-381000" lvl="0" marL="457200" rtl="0" algn="l">
              <a:lnSpc>
                <a:spcPct val="115000"/>
              </a:lnSpc>
              <a:spcBef>
                <a:spcPts val="0"/>
              </a:spcBef>
              <a:spcAft>
                <a:spcPts val="0"/>
              </a:spcAft>
              <a:buSzPts val="2400"/>
              <a:buChar char="●"/>
            </a:pPr>
            <a:r>
              <a:rPr lang="en-GB" sz="2400"/>
              <a:t>Resolve maps to then and reject maps to catch for all practical purposes.</a:t>
            </a:r>
            <a:endParaRPr sz="2400"/>
          </a:p>
          <a:p>
            <a:pPr indent="-381000" lvl="0" marL="457200" rtl="0" algn="l">
              <a:lnSpc>
                <a:spcPct val="115000"/>
              </a:lnSpc>
              <a:spcBef>
                <a:spcPts val="0"/>
              </a:spcBef>
              <a:spcAft>
                <a:spcPts val="0"/>
              </a:spcAft>
              <a:buSzPts val="2400"/>
              <a:buChar char="●"/>
            </a:pPr>
            <a:r>
              <a:rPr lang="en-GB" sz="2400"/>
              <a:t>Make sure to write both .catch and .then methods for all the promises.</a:t>
            </a:r>
            <a:endParaRPr sz="2400"/>
          </a:p>
          <a:p>
            <a:pPr indent="-381000" lvl="0" marL="457200" rtl="0" algn="l">
              <a:lnSpc>
                <a:spcPct val="115000"/>
              </a:lnSpc>
              <a:spcBef>
                <a:spcPts val="0"/>
              </a:spcBef>
              <a:spcAft>
                <a:spcPts val="0"/>
              </a:spcAft>
              <a:buSzPts val="2400"/>
              <a:buChar char="●"/>
            </a:pPr>
            <a:r>
              <a:rPr lang="en-GB" sz="2400"/>
              <a:t>If something needs to be done in both cases, use .finally.</a:t>
            </a:r>
            <a:endParaRPr sz="2400"/>
          </a:p>
          <a:p>
            <a:pPr indent="-381000" lvl="0" marL="457200" rtl="0" algn="l">
              <a:lnSpc>
                <a:spcPct val="115000"/>
              </a:lnSpc>
              <a:spcBef>
                <a:spcPts val="0"/>
              </a:spcBef>
              <a:spcAft>
                <a:spcPts val="0"/>
              </a:spcAft>
              <a:buSzPts val="2400"/>
              <a:buChar char="●"/>
            </a:pPr>
            <a:r>
              <a:rPr lang="en-GB" sz="2400"/>
              <a:t>Only get one shot at mutating each promise.</a:t>
            </a:r>
            <a:endParaRPr sz="2400"/>
          </a:p>
          <a:p>
            <a:pPr indent="-381000" lvl="0" marL="457200" rtl="0" algn="l">
              <a:lnSpc>
                <a:spcPct val="115000"/>
              </a:lnSpc>
              <a:spcBef>
                <a:spcPts val="0"/>
              </a:spcBef>
              <a:spcAft>
                <a:spcPts val="0"/>
              </a:spcAft>
              <a:buSzPts val="2400"/>
              <a:buChar char="●"/>
            </a:pPr>
            <a:r>
              <a:rPr lang="en-GB" sz="2400"/>
              <a:t>We can a</a:t>
            </a:r>
            <a:r>
              <a:rPr lang="en-GB" sz="2400"/>
              <a:t>dd multiple handlers to a single promise.</a:t>
            </a:r>
            <a:endParaRPr sz="2400"/>
          </a:p>
          <a:p>
            <a:pPr indent="-381000" lvl="0" marL="457200" rtl="0" algn="l">
              <a:lnSpc>
                <a:spcPct val="115000"/>
              </a:lnSpc>
              <a:spcBef>
                <a:spcPts val="0"/>
              </a:spcBef>
              <a:spcAft>
                <a:spcPts val="0"/>
              </a:spcAft>
              <a:buSzPts val="2400"/>
              <a:buChar char="●"/>
            </a:pPr>
            <a:r>
              <a:rPr lang="en-GB" sz="2400"/>
              <a:t>In Promise.all the order of the promises is maintained in the values variable, irrespective of which promise was first resolved.</a:t>
            </a:r>
            <a:endParaRPr sz="2400"/>
          </a:p>
          <a:p>
            <a:pPr indent="0" lvl="0" marL="0" rtl="0" algn="l">
              <a:lnSpc>
                <a:spcPct val="115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