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Roboto"/>
      <p:regular r:id="rId17"/>
      <p:bold r:id="rId18"/>
      <p:italic r:id="rId19"/>
      <p:boldItalic r:id="rId20"/>
    </p:embeddedFont>
    <p:embeddedFont>
      <p:font typeface="Proxima Nova Extrabold"/>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79" orient="horz"/>
        <p:guide pos="688"/>
        <p:guide pos="1729" orient="horz"/>
        <p:guide pos="7242"/>
        <p:guide pos="129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OpenSans-regular.fntdata"/><Relationship Id="rId21" Type="http://schemas.openxmlformats.org/officeDocument/2006/relationships/font" Target="fonts/ProximaNovaExtrabold-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bdd15db5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bdd15db57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g9bdd15db57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bdd15db5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bdd15db57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g9bdd15db57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bdd15db57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bdd15db57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g9bdd15db57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bdd15db57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bdd15db57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g9bdd15db57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bdd15db57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bdd15db57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g9bdd15db57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rgbClr val="8F2585"/>
            </a:gs>
            <a:gs pos="100000">
              <a:srgbClr val="F26D26"/>
            </a:gs>
          </a:gsLst>
          <a:lin ang="10800000" scaled="0"/>
        </a:gradFill>
      </p:bgPr>
    </p:bg>
    <p:spTree>
      <p:nvGrpSpPr>
        <p:cNvPr id="11" name="Shape 11"/>
        <p:cNvGrpSpPr/>
        <p:nvPr/>
      </p:nvGrpSpPr>
      <p:grpSpPr>
        <a:xfrm>
          <a:off x="0" y="0"/>
          <a:ext cx="0" cy="0"/>
          <a:chOff x="0" y="0"/>
          <a:chExt cx="0" cy="0"/>
        </a:xfrm>
      </p:grpSpPr>
      <p:sp>
        <p:nvSpPr>
          <p:cNvPr id="12" name="Google Shape;12;p2"/>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 name="Google Shape;13;p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14" name="Google Shape;14;p2"/>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rgbClr val="8F2585"/>
            </a:gs>
            <a:gs pos="100000">
              <a:srgbClr val="F26D26"/>
            </a:gs>
          </a:gsLst>
          <a:lin ang="10800000" scaled="0"/>
        </a:gradFill>
      </p:bgPr>
    </p:bg>
    <p:spTree>
      <p:nvGrpSpPr>
        <p:cNvPr id="48" name="Shape 48"/>
        <p:cNvGrpSpPr/>
        <p:nvPr/>
      </p:nvGrpSpPr>
      <p:grpSpPr>
        <a:xfrm>
          <a:off x="0" y="0"/>
          <a:ext cx="0" cy="0"/>
          <a:chOff x="0" y="0"/>
          <a:chExt cx="0" cy="0"/>
        </a:xfrm>
      </p:grpSpPr>
      <p:sp>
        <p:nvSpPr>
          <p:cNvPr id="49" name="Google Shape;49;p11"/>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0" name="Google Shape;50;p11"/>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11"/>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52" name="Shape 52"/>
        <p:cNvGrpSpPr/>
        <p:nvPr/>
      </p:nvGrpSpPr>
      <p:grpSpPr>
        <a:xfrm>
          <a:off x="0" y="0"/>
          <a:ext cx="0" cy="0"/>
          <a:chOff x="0" y="0"/>
          <a:chExt cx="0" cy="0"/>
        </a:xfrm>
      </p:grpSpPr>
      <p:sp>
        <p:nvSpPr>
          <p:cNvPr id="53" name="Google Shape;53;p12"/>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4" name="Google Shape;54;p12"/>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2"/>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chemeClr val="accent6"/>
            </a:gs>
            <a:gs pos="30000">
              <a:schemeClr val="accent6"/>
            </a:gs>
            <a:gs pos="100000">
              <a:schemeClr val="accent4"/>
            </a:gs>
          </a:gsLst>
          <a:lin ang="10800000" scaled="0"/>
        </a:gra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4"/>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1" name="Google Shape;61;p14"/>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gradFill>
          <a:gsLst>
            <a:gs pos="0">
              <a:schemeClr val="accent6"/>
            </a:gs>
            <a:gs pos="30000">
              <a:schemeClr val="accent6"/>
            </a:gs>
            <a:gs pos="100000">
              <a:schemeClr val="accent4"/>
            </a:gs>
          </a:gsLst>
          <a:lin ang="10800000" scaled="0"/>
        </a:gra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spTree>
      <p:nvGrpSpPr>
        <p:cNvPr id="65" name="Shape 65"/>
        <p:cNvGrpSpPr/>
        <p:nvPr/>
      </p:nvGrpSpPr>
      <p:grpSpPr>
        <a:xfrm>
          <a:off x="0" y="0"/>
          <a:ext cx="0" cy="0"/>
          <a:chOff x="0" y="0"/>
          <a:chExt cx="0" cy="0"/>
        </a:xfrm>
      </p:grpSpPr>
      <p:sp>
        <p:nvSpPr>
          <p:cNvPr id="66" name="Google Shape;66;p16"/>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7" name="Google Shape;67;p16"/>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8" name="Google Shape;68;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16"/>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70" name="Google Shape;70;p16"/>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chemeClr val="accent6"/>
            </a:gs>
            <a:gs pos="30000">
              <a:schemeClr val="accent6"/>
            </a:gs>
            <a:gs pos="100000">
              <a:schemeClr val="accent4"/>
            </a:gs>
          </a:gsLst>
          <a:lin ang="10800000" scaled="0"/>
        </a:gradFill>
      </p:bgPr>
    </p:bg>
    <p:spTree>
      <p:nvGrpSpPr>
        <p:cNvPr id="71" name="Shape 71"/>
        <p:cNvGrpSpPr/>
        <p:nvPr/>
      </p:nvGrpSpPr>
      <p:grpSpPr>
        <a:xfrm>
          <a:off x="0" y="0"/>
          <a:ext cx="0" cy="0"/>
          <a:chOff x="0" y="0"/>
          <a:chExt cx="0" cy="0"/>
        </a:xfrm>
      </p:grpSpPr>
      <p:sp>
        <p:nvSpPr>
          <p:cNvPr id="72" name="Google Shape;72;p17"/>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3" name="Google Shape;73;p17"/>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7"/>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chemeClr val="accent6"/>
            </a:gs>
            <a:gs pos="30000">
              <a:schemeClr val="accent6"/>
            </a:gs>
            <a:gs pos="100000">
              <a:schemeClr val="accent4"/>
            </a:gs>
          </a:gsLst>
          <a:lin ang="10800000" scaled="0"/>
        </a:gradFill>
      </p:bgPr>
    </p:bg>
    <p:spTree>
      <p:nvGrpSpPr>
        <p:cNvPr id="75" name="Shape 75"/>
        <p:cNvGrpSpPr/>
        <p:nvPr/>
      </p:nvGrpSpPr>
      <p:grpSpPr>
        <a:xfrm>
          <a:off x="0" y="0"/>
          <a:ext cx="0" cy="0"/>
          <a:chOff x="0" y="0"/>
          <a:chExt cx="0" cy="0"/>
        </a:xfrm>
      </p:grpSpPr>
      <p:sp>
        <p:nvSpPr>
          <p:cNvPr id="76" name="Google Shape;76;p18"/>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7" name="Google Shape;77;p18"/>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8" name="Google Shape;78;p18"/>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9" name="Google Shape;79;p18"/>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0" name="Google Shape;80;p18"/>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1" name="Google Shape;81;p1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NE-COLUMN-LIGHT">
  <p:cSld name="TEXT-ONE-COLUMN-LIGHT">
    <p:spTree>
      <p:nvGrpSpPr>
        <p:cNvPr id="82" name="Shape 82"/>
        <p:cNvGrpSpPr/>
        <p:nvPr/>
      </p:nvGrpSpPr>
      <p:grpSpPr>
        <a:xfrm>
          <a:off x="0" y="0"/>
          <a:ext cx="0" cy="0"/>
          <a:chOff x="0" y="0"/>
          <a:chExt cx="0" cy="0"/>
        </a:xfrm>
      </p:grpSpPr>
      <p:sp>
        <p:nvSpPr>
          <p:cNvPr id="83" name="Google Shape;83;p1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5" name="Google Shape;85;p19"/>
          <p:cNvSpPr txBox="1"/>
          <p:nvPr/>
        </p:nvSpPr>
        <p:spPr>
          <a:xfrm>
            <a:off x="9486900" y="236808"/>
            <a:ext cx="2121626"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GB" sz="1100" u="none" cap="none" strike="noStrike">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chemeClr val="accent6"/>
            </a:gs>
            <a:gs pos="30000">
              <a:schemeClr val="accent6"/>
            </a:gs>
            <a:gs pos="100000">
              <a:schemeClr val="accent4"/>
            </a:gs>
          </a:gsLst>
          <a:lin ang="10800000" scaled="0"/>
        </a:gradFill>
      </p:bgPr>
    </p:bg>
    <p:spTree>
      <p:nvGrpSpPr>
        <p:cNvPr id="86" name="Shape 86"/>
        <p:cNvGrpSpPr/>
        <p:nvPr/>
      </p:nvGrpSpPr>
      <p:grpSpPr>
        <a:xfrm>
          <a:off x="0" y="0"/>
          <a:ext cx="0" cy="0"/>
          <a:chOff x="0" y="0"/>
          <a:chExt cx="0" cy="0"/>
        </a:xfrm>
      </p:grpSpPr>
      <p:sp>
        <p:nvSpPr>
          <p:cNvPr id="87" name="Google Shape;87;p20"/>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88" name="Google Shape;88;p2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89" name="Google Shape;89;p20"/>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spTree>
      <p:nvGrpSpPr>
        <p:cNvPr id="90" name="Shape 90"/>
        <p:cNvGrpSpPr/>
        <p:nvPr/>
      </p:nvGrpSpPr>
      <p:grpSpPr>
        <a:xfrm>
          <a:off x="0" y="0"/>
          <a:ext cx="0" cy="0"/>
          <a:chOff x="0" y="0"/>
          <a:chExt cx="0" cy="0"/>
        </a:xfrm>
      </p:grpSpPr>
      <p:sp>
        <p:nvSpPr>
          <p:cNvPr id="91" name="Google Shape;91;p2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1"/>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bg>
      <p:bgPr>
        <a:gradFill>
          <a:gsLst>
            <a:gs pos="0">
              <a:srgbClr val="8F2585"/>
            </a:gs>
            <a:gs pos="100000">
              <a:srgbClr val="F26D26"/>
            </a:gs>
          </a:gsLst>
          <a:lin ang="10800000" scaled="0"/>
        </a:gradFill>
      </p:bgPr>
    </p:bg>
    <p:spTree>
      <p:nvGrpSpPr>
        <p:cNvPr id="15" name="Shape 15"/>
        <p:cNvGrpSpPr/>
        <p:nvPr/>
      </p:nvGrpSpPr>
      <p:grpSpPr>
        <a:xfrm>
          <a:off x="0" y="0"/>
          <a:ext cx="0" cy="0"/>
          <a:chOff x="0" y="0"/>
          <a:chExt cx="0" cy="0"/>
        </a:xfrm>
      </p:grpSpPr>
      <p:sp>
        <p:nvSpPr>
          <p:cNvPr id="16" name="Google Shape;16;p3"/>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7" name="Google Shape;17;p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9" name="Google Shape;19;p3"/>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chemeClr val="accent6"/>
            </a:gs>
            <a:gs pos="30000">
              <a:schemeClr val="accent6"/>
            </a:gs>
            <a:gs pos="100000">
              <a:schemeClr val="accent4"/>
            </a:gs>
          </a:gsLst>
          <a:lin ang="10800000" scaled="0"/>
        </a:gradFill>
      </p:bgPr>
    </p:bg>
    <p:spTree>
      <p:nvGrpSpPr>
        <p:cNvPr id="93" name="Shape 93"/>
        <p:cNvGrpSpPr/>
        <p:nvPr/>
      </p:nvGrpSpPr>
      <p:grpSpPr>
        <a:xfrm>
          <a:off x="0" y="0"/>
          <a:ext cx="0" cy="0"/>
          <a:chOff x="0" y="0"/>
          <a:chExt cx="0" cy="0"/>
        </a:xfrm>
      </p:grpSpPr>
      <p:pic>
        <p:nvPicPr>
          <p:cNvPr id="94" name="Google Shape;94;p2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chemeClr val="accent6"/>
            </a:gs>
            <a:gs pos="30000">
              <a:schemeClr val="accent6"/>
            </a:gs>
            <a:gs pos="100000">
              <a:schemeClr val="accent4"/>
            </a:gs>
          </a:gsLst>
          <a:lin ang="10800000" scaled="0"/>
        </a:gradFill>
      </p:bgPr>
    </p:bg>
    <p:spTree>
      <p:nvGrpSpPr>
        <p:cNvPr id="95" name="Shape 95"/>
        <p:cNvGrpSpPr/>
        <p:nvPr/>
      </p:nvGrpSpPr>
      <p:grpSpPr>
        <a:xfrm>
          <a:off x="0" y="0"/>
          <a:ext cx="0" cy="0"/>
          <a:chOff x="0" y="0"/>
          <a:chExt cx="0" cy="0"/>
        </a:xfrm>
      </p:grpSpPr>
      <p:sp>
        <p:nvSpPr>
          <p:cNvPr id="96" name="Google Shape;96;p2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23"/>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8" name="Google Shape;98;p23"/>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chemeClr val="accent6"/>
            </a:gs>
            <a:gs pos="30000">
              <a:schemeClr val="accent6"/>
            </a:gs>
            <a:gs pos="100000">
              <a:schemeClr val="accent4"/>
            </a:gs>
          </a:gsLst>
          <a:lin ang="10800000" scaled="0"/>
        </a:gradFill>
      </p:bgPr>
    </p:bg>
    <p:spTree>
      <p:nvGrpSpPr>
        <p:cNvPr id="99" name="Shape 99"/>
        <p:cNvGrpSpPr/>
        <p:nvPr/>
      </p:nvGrpSpPr>
      <p:grpSpPr>
        <a:xfrm>
          <a:off x="0" y="0"/>
          <a:ext cx="0" cy="0"/>
          <a:chOff x="0" y="0"/>
          <a:chExt cx="0" cy="0"/>
        </a:xfrm>
      </p:grpSpPr>
      <p:sp>
        <p:nvSpPr>
          <p:cNvPr id="100" name="Google Shape;100;p2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24"/>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2" name="Google Shape;102;p24"/>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3" name="Google Shape;103;p24"/>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104" name="Shape 104"/>
        <p:cNvGrpSpPr/>
        <p:nvPr/>
      </p:nvGrpSpPr>
      <p:grpSpPr>
        <a:xfrm>
          <a:off x="0" y="0"/>
          <a:ext cx="0" cy="0"/>
          <a:chOff x="0" y="0"/>
          <a:chExt cx="0" cy="0"/>
        </a:xfrm>
      </p:grpSpPr>
      <p:sp>
        <p:nvSpPr>
          <p:cNvPr id="105" name="Google Shape;105;p25"/>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6" name="Google Shape;106;p25"/>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5"/>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rgbClr val="8F2585"/>
            </a:gs>
            <a:gs pos="100000">
              <a:srgbClr val="F26D26"/>
            </a:gs>
          </a:gsLst>
          <a:lin ang="10800000" scaled="0"/>
        </a:gra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2" name="Google Shape;22;p4"/>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3" name="Google Shape;23;p4"/>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4" name="Google Shape;24;p4"/>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5" name="Google Shape;25;p4"/>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6" name="Google Shape;26;p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bg>
      <p:bgPr>
        <a:gradFill>
          <a:gsLst>
            <a:gs pos="0">
              <a:srgbClr val="8F2585"/>
            </a:gs>
            <a:gs pos="100000">
              <a:srgbClr val="F26D26"/>
            </a:gs>
          </a:gsLst>
          <a:lin ang="10800000" scaled="0"/>
        </a:gra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rgbClr val="8F2585"/>
            </a:gs>
            <a:gs pos="100000">
              <a:srgbClr val="F26D26"/>
            </a:gs>
          </a:gsLst>
          <a:lin ang="10800000" scaled="0"/>
        </a:gra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6"/>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3" name="Google Shape;33;p6"/>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4" name="Google Shape;34;p6"/>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rgbClr val="8F2585"/>
            </a:gs>
            <a:gs pos="100000">
              <a:srgbClr val="F26D26"/>
            </a:gs>
          </a:gsLst>
          <a:lin ang="10800000" scaled="0"/>
        </a:gradFill>
      </p:bgPr>
    </p:bg>
    <p:spTree>
      <p:nvGrpSpPr>
        <p:cNvPr id="35" name="Shape 35"/>
        <p:cNvGrpSpPr/>
        <p:nvPr/>
      </p:nvGrpSpPr>
      <p:grpSpPr>
        <a:xfrm>
          <a:off x="0" y="0"/>
          <a:ext cx="0" cy="0"/>
          <a:chOff x="0" y="0"/>
          <a:chExt cx="0" cy="0"/>
        </a:xfrm>
      </p:grpSpPr>
      <p:sp>
        <p:nvSpPr>
          <p:cNvPr id="36" name="Google Shape;36;p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38" name="Google Shape;38;p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rgbClr val="8F2585"/>
            </a:gs>
            <a:gs pos="100000">
              <a:srgbClr val="F26D26"/>
            </a:gs>
          </a:gsLst>
          <a:lin ang="10800000" scaled="0"/>
        </a:gradFill>
      </p:bgPr>
    </p:bg>
    <p:spTree>
      <p:nvGrpSpPr>
        <p:cNvPr id="42" name="Shape 42"/>
        <p:cNvGrpSpPr/>
        <p:nvPr/>
      </p:nvGrpSpPr>
      <p:grpSpPr>
        <a:xfrm>
          <a:off x="0" y="0"/>
          <a:ext cx="0" cy="0"/>
          <a:chOff x="0" y="0"/>
          <a:chExt cx="0" cy="0"/>
        </a:xfrm>
      </p:grpSpPr>
      <p:pic>
        <p:nvPicPr>
          <p:cNvPr id="43" name="Google Shape;43;p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rgbClr val="8F2585"/>
            </a:gs>
            <a:gs pos="100000">
              <a:srgbClr val="F26D26"/>
            </a:gs>
          </a:gsLst>
          <a:lin ang="10800000" scaled="0"/>
        </a:gra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0"/>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7" name="Google Shape;47;p10"/>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 name="Shape 56"/>
        <p:cNvGrpSpPr/>
        <p:nvPr/>
      </p:nvGrpSpPr>
      <p:grpSpPr>
        <a:xfrm>
          <a:off x="0" y="0"/>
          <a:ext cx="0" cy="0"/>
          <a:chOff x="0" y="0"/>
          <a:chExt cx="0" cy="0"/>
        </a:xfrm>
      </p:grpSpPr>
      <p:pic>
        <p:nvPicPr>
          <p:cNvPr id="57" name="Google Shape;57;p13"/>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docs.npmjs.com/adding-collaborators-to-private-packages-owned-by-a-user-account" TargetMode="External"/><Relationship Id="rId4" Type="http://schemas.openxmlformats.org/officeDocument/2006/relationships/hyperlink" Target="https://docs.npmjs.com/managing-team-access-to-org-packag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GB"/>
              <a:t>By Mykhailo Torskyi</a:t>
            </a:r>
            <a:endParaRPr/>
          </a:p>
        </p:txBody>
      </p:sp>
      <p:sp>
        <p:nvSpPr>
          <p:cNvPr id="114" name="Google Shape;114;p26"/>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p>
            <a:pPr indent="0" lvl="0" marL="0" rtl="0" algn="l">
              <a:lnSpc>
                <a:spcPct val="73333"/>
              </a:lnSpc>
              <a:spcBef>
                <a:spcPts val="0"/>
              </a:spcBef>
              <a:spcAft>
                <a:spcPts val="0"/>
              </a:spcAft>
              <a:buClr>
                <a:schemeClr val="lt1"/>
              </a:buClr>
              <a:buSzPts val="15000"/>
              <a:buFont typeface="Proxima Nova Extrabold"/>
              <a:buNone/>
            </a:pPr>
            <a:r>
              <a:rPr lang="en-GB"/>
              <a:t>Node.js PACKAGES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P</a:t>
            </a:r>
            <a:r>
              <a:rPr lang="en-GB"/>
              <a:t>ackages</a:t>
            </a:r>
            <a:endParaRPr/>
          </a:p>
        </p:txBody>
      </p:sp>
      <p:sp>
        <p:nvSpPr>
          <p:cNvPr id="120" name="Google Shape;120;p27"/>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2000"/>
              <a:buNone/>
            </a:pPr>
            <a:r>
              <a:rPr lang="en-GB"/>
              <a:t>A package is a file or directory that is described by a package.json file. A package must contain a package.json file in order to be published to the npm registry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idx="1" type="body"/>
          </p:nvPr>
        </p:nvSpPr>
        <p:spPr>
          <a:xfrm>
            <a:off x="578650" y="711775"/>
            <a:ext cx="10525500" cy="2697600"/>
          </a:xfrm>
          <a:prstGeom prst="rect">
            <a:avLst/>
          </a:prstGeom>
          <a:noFill/>
          <a:ln>
            <a:noFill/>
          </a:ln>
        </p:spPr>
        <p:txBody>
          <a:bodyPr anchorCtr="0" anchor="t" bIns="45700" lIns="0"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GB" sz="1800">
                <a:solidFill>
                  <a:srgbClr val="FFFFFF"/>
                </a:solidFill>
              </a:rPr>
              <a:t>A </a:t>
            </a:r>
            <a:r>
              <a:rPr b="1" lang="en-GB" sz="1800">
                <a:solidFill>
                  <a:srgbClr val="FFFFFF"/>
                </a:solidFill>
              </a:rPr>
              <a:t>module</a:t>
            </a:r>
            <a:r>
              <a:rPr lang="en-GB" sz="1800">
                <a:solidFill>
                  <a:srgbClr val="FFFFFF"/>
                </a:solidFill>
              </a:rPr>
              <a:t> is any file or directory in the </a:t>
            </a:r>
            <a:r>
              <a:rPr b="1" lang="en-GB" sz="1800">
                <a:solidFill>
                  <a:srgbClr val="FFFFFF"/>
                </a:solidFill>
              </a:rPr>
              <a:t>node_modules</a:t>
            </a:r>
            <a:r>
              <a:rPr lang="en-GB" sz="1800">
                <a:solidFill>
                  <a:srgbClr val="FFFFFF"/>
                </a:solidFill>
              </a:rPr>
              <a:t> directory that can be loaded by the Node.js </a:t>
            </a:r>
            <a:r>
              <a:rPr b="1" lang="en-GB" sz="1800">
                <a:solidFill>
                  <a:srgbClr val="FFFFFF"/>
                </a:solidFill>
              </a:rPr>
              <a:t>require()</a:t>
            </a:r>
            <a:r>
              <a:rPr lang="en-GB" sz="1800">
                <a:solidFill>
                  <a:srgbClr val="FFFFFF"/>
                </a:solidFill>
              </a:rPr>
              <a:t> function.</a:t>
            </a:r>
            <a:endParaRPr sz="18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GB" sz="1800">
                <a:solidFill>
                  <a:srgbClr val="FFFFFF"/>
                </a:solidFill>
              </a:rPr>
              <a:t>To be loaded by the Node.js </a:t>
            </a:r>
            <a:r>
              <a:rPr b="1" lang="en-GB" sz="1800">
                <a:solidFill>
                  <a:srgbClr val="FFFFFF"/>
                </a:solidFill>
              </a:rPr>
              <a:t>require()</a:t>
            </a:r>
            <a:r>
              <a:rPr lang="en-GB" sz="1800">
                <a:solidFill>
                  <a:srgbClr val="FFFFFF"/>
                </a:solidFill>
              </a:rPr>
              <a:t> function, a module must be one of the following:</a:t>
            </a:r>
            <a:endParaRPr sz="1800">
              <a:solidFill>
                <a:srgbClr val="FFFFFF"/>
              </a:solidFill>
            </a:endParaRPr>
          </a:p>
          <a:p>
            <a:pPr indent="-342900" lvl="0" marL="457200" rtl="0" algn="l">
              <a:lnSpc>
                <a:spcPct val="115000"/>
              </a:lnSpc>
              <a:spcBef>
                <a:spcPts val="1200"/>
              </a:spcBef>
              <a:spcAft>
                <a:spcPts val="0"/>
              </a:spcAft>
              <a:buClr>
                <a:srgbClr val="FFFFFF"/>
              </a:buClr>
              <a:buSzPts val="1800"/>
              <a:buChar char="●"/>
            </a:pPr>
            <a:r>
              <a:rPr lang="en-GB" sz="1800">
                <a:solidFill>
                  <a:srgbClr val="FFFFFF"/>
                </a:solidFill>
              </a:rPr>
              <a:t>A folder with a </a:t>
            </a:r>
            <a:r>
              <a:rPr b="1" lang="en-GB" sz="1800">
                <a:solidFill>
                  <a:srgbClr val="FFFFFF"/>
                </a:solidFill>
              </a:rPr>
              <a:t>package.json</a:t>
            </a:r>
            <a:r>
              <a:rPr lang="en-GB" sz="1800">
                <a:solidFill>
                  <a:srgbClr val="FFFFFF"/>
                </a:solidFill>
              </a:rPr>
              <a:t> file containing a </a:t>
            </a:r>
            <a:r>
              <a:rPr b="1" lang="en-GB" sz="1800">
                <a:solidFill>
                  <a:srgbClr val="FFFFFF"/>
                </a:solidFill>
              </a:rPr>
              <a:t>"main"</a:t>
            </a:r>
            <a:r>
              <a:rPr lang="en-GB" sz="1800">
                <a:solidFill>
                  <a:srgbClr val="FFFFFF"/>
                </a:solidFill>
              </a:rPr>
              <a:t> field.</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GB" sz="1800">
                <a:solidFill>
                  <a:srgbClr val="FFFFFF"/>
                </a:solidFill>
              </a:rPr>
              <a:t>A folder with an </a:t>
            </a:r>
            <a:r>
              <a:rPr b="1" lang="en-GB" sz="1800">
                <a:solidFill>
                  <a:srgbClr val="FFFFFF"/>
                </a:solidFill>
              </a:rPr>
              <a:t>index.js</a:t>
            </a:r>
            <a:r>
              <a:rPr lang="en-GB" sz="1800">
                <a:solidFill>
                  <a:srgbClr val="FFFFFF"/>
                </a:solidFill>
              </a:rPr>
              <a:t> file in it.</a:t>
            </a:r>
            <a:endParaRPr sz="1800">
              <a:solidFill>
                <a:srgbClr val="FFFFFF"/>
              </a:solidFill>
            </a:endParaRPr>
          </a:p>
          <a:p>
            <a:pPr indent="-342900" lvl="0" marL="457200" rtl="0" algn="l">
              <a:lnSpc>
                <a:spcPct val="115000"/>
              </a:lnSpc>
              <a:spcBef>
                <a:spcPts val="0"/>
              </a:spcBef>
              <a:spcAft>
                <a:spcPts val="0"/>
              </a:spcAft>
              <a:buClr>
                <a:srgbClr val="FFFFFF"/>
              </a:buClr>
              <a:buSzPts val="1800"/>
              <a:buFont typeface="Open Sans"/>
              <a:buChar char="●"/>
            </a:pPr>
            <a:r>
              <a:rPr lang="en-GB" sz="1800">
                <a:solidFill>
                  <a:srgbClr val="FFFFFF"/>
                </a:solidFill>
              </a:rPr>
              <a:t>A JavaScript file.</a:t>
            </a:r>
            <a:endParaRPr sz="1800">
              <a:solidFill>
                <a:srgbClr val="FFFFFF"/>
              </a:solidFill>
            </a:endParaRPr>
          </a:p>
          <a:p>
            <a:pPr indent="0" lvl="0" marL="0" rtl="0" algn="l">
              <a:lnSpc>
                <a:spcPct val="100000"/>
              </a:lnSpc>
              <a:spcBef>
                <a:spcPts val="1200"/>
              </a:spcBef>
              <a:spcAft>
                <a:spcPts val="0"/>
              </a:spcAft>
              <a:buClr>
                <a:schemeClr val="lt1"/>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NPM</a:t>
            </a:r>
            <a:endParaRPr/>
          </a:p>
        </p:txBody>
      </p:sp>
      <p:sp>
        <p:nvSpPr>
          <p:cNvPr id="131" name="Google Shape;131;p2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GB"/>
              <a:t>Relied upon by more than 11 million developers worldwide, npm is committed to making JavaScript development elegant, productive, and safe. The free npm Registry has become the center of JavaScript code sharing, and with more than one million packages, the largest software registry in the world. Our other tools and services take the Registry, and the work you do around it, to the next level.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P</a:t>
            </a:r>
            <a:r>
              <a:rPr lang="en-GB"/>
              <a:t>ublic packages</a:t>
            </a:r>
            <a:endParaRPr/>
          </a:p>
        </p:txBody>
      </p:sp>
      <p:sp>
        <p:nvSpPr>
          <p:cNvPr id="138" name="Google Shape;138;p30"/>
          <p:cNvSpPr txBox="1"/>
          <p:nvPr>
            <p:ph idx="1" type="body"/>
          </p:nvPr>
        </p:nvSpPr>
        <p:spPr>
          <a:xfrm>
            <a:off x="685800" y="1714500"/>
            <a:ext cx="10820400" cy="3429000"/>
          </a:xfrm>
          <a:prstGeom prst="rect">
            <a:avLst/>
          </a:prstGeom>
        </p:spPr>
        <p:txBody>
          <a:bodyPr anchorCtr="0" anchor="t" bIns="45700" lIns="0"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GB">
                <a:solidFill>
                  <a:srgbClr val="FFFFFF"/>
                </a:solidFill>
                <a:latin typeface="Arial"/>
                <a:ea typeface="Arial"/>
                <a:cs typeface="Arial"/>
                <a:sym typeface="Arial"/>
              </a:rPr>
              <a:t>As an npm user or Org member, you can create and publish public packages that anyone can download and use in their own projects.</a:t>
            </a:r>
            <a:endParaRPr>
              <a:solidFill>
                <a:srgbClr val="FFFFFF"/>
              </a:solidFill>
              <a:latin typeface="Arial"/>
              <a:ea typeface="Arial"/>
              <a:cs typeface="Arial"/>
              <a:sym typeface="Arial"/>
            </a:endParaRPr>
          </a:p>
          <a:p>
            <a:pPr indent="-355600" lvl="0" marL="457200" rtl="0" algn="l">
              <a:lnSpc>
                <a:spcPct val="115000"/>
              </a:lnSpc>
              <a:spcBef>
                <a:spcPts val="1200"/>
              </a:spcBef>
              <a:spcAft>
                <a:spcPts val="0"/>
              </a:spcAft>
              <a:buClr>
                <a:srgbClr val="FFFFFF"/>
              </a:buClr>
              <a:buSzPts val="2000"/>
              <a:buChar char="●"/>
            </a:pPr>
            <a:r>
              <a:rPr b="1" lang="en-GB">
                <a:solidFill>
                  <a:srgbClr val="FFFFFF"/>
                </a:solidFill>
                <a:latin typeface="Arial"/>
                <a:ea typeface="Arial"/>
                <a:cs typeface="Arial"/>
                <a:sym typeface="Arial"/>
              </a:rPr>
              <a:t>Unscoped</a:t>
            </a:r>
            <a:r>
              <a:rPr lang="en-GB">
                <a:solidFill>
                  <a:srgbClr val="FFFFFF"/>
                </a:solidFill>
                <a:latin typeface="Arial"/>
                <a:ea typeface="Arial"/>
                <a:cs typeface="Arial"/>
                <a:sym typeface="Arial"/>
              </a:rPr>
              <a:t> public packages exist in the global public registry namespace and can be referenced in a </a:t>
            </a:r>
            <a:r>
              <a:rPr b="1" lang="en-GB">
                <a:solidFill>
                  <a:srgbClr val="FFFFFF"/>
                </a:solidFill>
                <a:latin typeface="Arial"/>
                <a:ea typeface="Arial"/>
                <a:cs typeface="Arial"/>
                <a:sym typeface="Arial"/>
              </a:rPr>
              <a:t>package.json</a:t>
            </a:r>
            <a:r>
              <a:rPr lang="en-GB">
                <a:solidFill>
                  <a:srgbClr val="FFFFFF"/>
                </a:solidFill>
                <a:latin typeface="Arial"/>
                <a:ea typeface="Arial"/>
                <a:cs typeface="Arial"/>
                <a:sym typeface="Arial"/>
              </a:rPr>
              <a:t> file with the package name alone: </a:t>
            </a:r>
            <a:r>
              <a:rPr b="1" lang="en-GB">
                <a:solidFill>
                  <a:srgbClr val="FFFFFF"/>
                </a:solidFill>
                <a:latin typeface="Arial"/>
                <a:ea typeface="Arial"/>
                <a:cs typeface="Arial"/>
                <a:sym typeface="Arial"/>
              </a:rPr>
              <a:t>package-name</a:t>
            </a:r>
            <a:r>
              <a:rPr lang="en-GB">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indent="-355600" lvl="0" marL="457200" rtl="0" algn="l">
              <a:lnSpc>
                <a:spcPct val="115000"/>
              </a:lnSpc>
              <a:spcBef>
                <a:spcPts val="0"/>
              </a:spcBef>
              <a:spcAft>
                <a:spcPts val="0"/>
              </a:spcAft>
              <a:buClr>
                <a:srgbClr val="FFFFFF"/>
              </a:buClr>
              <a:buSzPts val="2000"/>
              <a:buChar char="●"/>
            </a:pPr>
            <a:r>
              <a:rPr b="1" lang="en-GB">
                <a:solidFill>
                  <a:srgbClr val="FFFFFF"/>
                </a:solidFill>
                <a:latin typeface="Arial"/>
                <a:ea typeface="Arial"/>
                <a:cs typeface="Arial"/>
                <a:sym typeface="Arial"/>
              </a:rPr>
              <a:t>Scoped</a:t>
            </a:r>
            <a:r>
              <a:rPr lang="en-GB">
                <a:solidFill>
                  <a:srgbClr val="FFFFFF"/>
                </a:solidFill>
                <a:latin typeface="Arial"/>
                <a:ea typeface="Arial"/>
                <a:cs typeface="Arial"/>
                <a:sym typeface="Arial"/>
              </a:rPr>
              <a:t> public packages belong to a user or Org and must be preceded by the user or Org name when included as a dependency in a </a:t>
            </a:r>
            <a:r>
              <a:rPr b="1" lang="en-GB">
                <a:solidFill>
                  <a:srgbClr val="FFFFFF"/>
                </a:solidFill>
                <a:latin typeface="Arial"/>
                <a:ea typeface="Arial"/>
                <a:cs typeface="Arial"/>
                <a:sym typeface="Arial"/>
              </a:rPr>
              <a:t>package.json</a:t>
            </a:r>
            <a:r>
              <a:rPr lang="en-GB">
                <a:solidFill>
                  <a:srgbClr val="FFFFFF"/>
                </a:solidFill>
                <a:latin typeface="Arial"/>
                <a:ea typeface="Arial"/>
                <a:cs typeface="Arial"/>
                <a:sym typeface="Arial"/>
              </a:rPr>
              <a:t> file:</a:t>
            </a:r>
            <a:endParaRPr>
              <a:solidFill>
                <a:srgbClr val="FFFFFF"/>
              </a:solidFill>
              <a:latin typeface="Arial"/>
              <a:ea typeface="Arial"/>
              <a:cs typeface="Arial"/>
              <a:sym typeface="Arial"/>
            </a:endParaRPr>
          </a:p>
          <a:p>
            <a:pPr indent="-355600" lvl="1" marL="914400" rtl="0" algn="l">
              <a:lnSpc>
                <a:spcPct val="115000"/>
              </a:lnSpc>
              <a:spcBef>
                <a:spcPts val="0"/>
              </a:spcBef>
              <a:spcAft>
                <a:spcPts val="0"/>
              </a:spcAft>
              <a:buClr>
                <a:srgbClr val="FFFFFF"/>
              </a:buClr>
              <a:buSzPts val="2000"/>
              <a:buChar char="○"/>
            </a:pPr>
            <a:r>
              <a:rPr b="1" lang="en-GB" sz="2000">
                <a:solidFill>
                  <a:srgbClr val="FFFFFF"/>
                </a:solidFill>
                <a:latin typeface="Arial"/>
                <a:ea typeface="Arial"/>
                <a:cs typeface="Arial"/>
                <a:sym typeface="Arial"/>
              </a:rPr>
              <a:t>@username/package-name</a:t>
            </a:r>
            <a:endParaRPr b="1" sz="2000">
              <a:solidFill>
                <a:srgbClr val="FFFFFF"/>
              </a:solidFill>
              <a:latin typeface="Arial"/>
              <a:ea typeface="Arial"/>
              <a:cs typeface="Arial"/>
              <a:sym typeface="Arial"/>
            </a:endParaRPr>
          </a:p>
          <a:p>
            <a:pPr indent="-355600" lvl="1" marL="914400" rtl="0" algn="l">
              <a:lnSpc>
                <a:spcPct val="115000"/>
              </a:lnSpc>
              <a:spcBef>
                <a:spcPts val="0"/>
              </a:spcBef>
              <a:spcAft>
                <a:spcPts val="0"/>
              </a:spcAft>
              <a:buClr>
                <a:srgbClr val="FFFFFF"/>
              </a:buClr>
              <a:buSzPts val="2000"/>
              <a:buChar char="○"/>
            </a:pPr>
            <a:r>
              <a:rPr b="1" lang="en-GB" sz="2000">
                <a:solidFill>
                  <a:srgbClr val="FFFFFF"/>
                </a:solidFill>
                <a:latin typeface="Arial"/>
                <a:ea typeface="Arial"/>
                <a:cs typeface="Arial"/>
                <a:sym typeface="Arial"/>
              </a:rPr>
              <a:t>@org-name/package-name</a:t>
            </a:r>
            <a:endParaRPr b="1" sz="2000">
              <a:solidFill>
                <a:srgbClr val="FFFFFF"/>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Private packages</a:t>
            </a:r>
            <a:endParaRPr/>
          </a:p>
        </p:txBody>
      </p:sp>
      <p:sp>
        <p:nvSpPr>
          <p:cNvPr id="145" name="Google Shape;145;p31"/>
          <p:cNvSpPr txBox="1"/>
          <p:nvPr>
            <p:ph idx="1" type="body"/>
          </p:nvPr>
        </p:nvSpPr>
        <p:spPr>
          <a:xfrm>
            <a:off x="571500" y="1427175"/>
            <a:ext cx="10820400" cy="4225200"/>
          </a:xfrm>
          <a:prstGeom prst="rect">
            <a:avLst/>
          </a:prstGeom>
        </p:spPr>
        <p:txBody>
          <a:bodyPr anchorCtr="0" anchor="t" bIns="45700" lIns="0"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GB">
                <a:solidFill>
                  <a:srgbClr val="FFFFFF"/>
                </a:solidFill>
                <a:latin typeface="Arial"/>
                <a:ea typeface="Arial"/>
                <a:cs typeface="Arial"/>
                <a:sym typeface="Arial"/>
              </a:rPr>
              <a:t>With npm private packages, you can use the npm registry to host code that is only visible to you and chosen collaborators, allowing you to manage and use private code alongside public code in your projects.</a:t>
            </a:r>
            <a:endParaRPr>
              <a:solidFill>
                <a:srgbClr val="FFFFFF"/>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GB">
                <a:solidFill>
                  <a:srgbClr val="FFFFFF"/>
                </a:solidFill>
                <a:latin typeface="Arial"/>
                <a:ea typeface="Arial"/>
                <a:cs typeface="Arial"/>
                <a:sym typeface="Arial"/>
              </a:rPr>
              <a:t>Private packages always have a scope, and scoped packages are private by default.</a:t>
            </a:r>
            <a:endParaRPr>
              <a:solidFill>
                <a:srgbClr val="FFFFFF"/>
              </a:solidFill>
              <a:latin typeface="Arial"/>
              <a:ea typeface="Arial"/>
              <a:cs typeface="Arial"/>
              <a:sym typeface="Arial"/>
            </a:endParaRPr>
          </a:p>
          <a:p>
            <a:pPr indent="-355600" lvl="0" marL="457200" rtl="0" algn="l">
              <a:lnSpc>
                <a:spcPct val="115000"/>
              </a:lnSpc>
              <a:spcBef>
                <a:spcPts val="1200"/>
              </a:spcBef>
              <a:spcAft>
                <a:spcPts val="0"/>
              </a:spcAft>
              <a:buClr>
                <a:srgbClr val="FFFFFF"/>
              </a:buClr>
              <a:buSzPts val="2000"/>
              <a:buChar char="●"/>
            </a:pPr>
            <a:r>
              <a:rPr b="1" lang="en-GB">
                <a:solidFill>
                  <a:srgbClr val="FFFFFF"/>
                </a:solidFill>
                <a:latin typeface="Arial"/>
                <a:ea typeface="Arial"/>
                <a:cs typeface="Arial"/>
                <a:sym typeface="Arial"/>
              </a:rPr>
              <a:t>User-scoped private packages</a:t>
            </a:r>
            <a:r>
              <a:rPr lang="en-GB">
                <a:solidFill>
                  <a:srgbClr val="FFFFFF"/>
                </a:solidFill>
                <a:latin typeface="Arial"/>
                <a:ea typeface="Arial"/>
                <a:cs typeface="Arial"/>
                <a:sym typeface="Arial"/>
              </a:rPr>
              <a:t> can only be accessed by you and collaborators to whom you have granted read or read/write access. For more information, see “</a:t>
            </a:r>
            <a:r>
              <a:rPr lang="en-GB">
                <a:solidFill>
                  <a:srgbClr val="FFFFFF"/>
                </a:solidFill>
                <a:uFill>
                  <a:noFill/>
                </a:uFill>
                <a:latin typeface="Arial"/>
                <a:ea typeface="Arial"/>
                <a:cs typeface="Arial"/>
                <a:sym typeface="Arial"/>
                <a:hlinkClick r:id="rId3">
                  <a:extLst>
                    <a:ext uri="{A12FA001-AC4F-418D-AE19-62706E023703}">
                      <ahyp:hlinkClr val="tx"/>
                    </a:ext>
                  </a:extLst>
                </a:hlinkClick>
              </a:rPr>
              <a:t>Adding collaborators to private packages owned by a user account</a:t>
            </a:r>
            <a:r>
              <a:rPr lang="en-GB">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indent="-355600" lvl="0" marL="457200" rtl="0" algn="l">
              <a:lnSpc>
                <a:spcPct val="115000"/>
              </a:lnSpc>
              <a:spcBef>
                <a:spcPts val="0"/>
              </a:spcBef>
              <a:spcAft>
                <a:spcPts val="0"/>
              </a:spcAft>
              <a:buClr>
                <a:srgbClr val="FFFFFF"/>
              </a:buClr>
              <a:buSzPts val="2000"/>
              <a:buChar char="●"/>
            </a:pPr>
            <a:r>
              <a:rPr b="1" lang="en-GB">
                <a:solidFill>
                  <a:srgbClr val="FFFFFF"/>
                </a:solidFill>
                <a:latin typeface="Arial"/>
                <a:ea typeface="Arial"/>
                <a:cs typeface="Arial"/>
                <a:sym typeface="Arial"/>
              </a:rPr>
              <a:t>Org-scoped private packages</a:t>
            </a:r>
            <a:r>
              <a:rPr lang="en-GB">
                <a:solidFill>
                  <a:srgbClr val="FFFFFF"/>
                </a:solidFill>
                <a:latin typeface="Arial"/>
                <a:ea typeface="Arial"/>
                <a:cs typeface="Arial"/>
                <a:sym typeface="Arial"/>
              </a:rPr>
              <a:t> can only be accessed by teams that have been granted read or read/write access. For more information, see “</a:t>
            </a:r>
            <a:r>
              <a:rPr lang="en-GB">
                <a:solidFill>
                  <a:srgbClr val="FFFFFF"/>
                </a:solidFill>
                <a:uFill>
                  <a:noFill/>
                </a:uFill>
                <a:latin typeface="Arial"/>
                <a:ea typeface="Arial"/>
                <a:cs typeface="Arial"/>
                <a:sym typeface="Arial"/>
                <a:hlinkClick r:id="rId4">
                  <a:extLst>
                    <a:ext uri="{A12FA001-AC4F-418D-AE19-62706E023703}">
                      <ahyp:hlinkClr val="tx"/>
                    </a:ext>
                  </a:extLst>
                </a:hlinkClick>
              </a:rPr>
              <a:t>Managing team access to Org packages</a:t>
            </a:r>
            <a:r>
              <a:rPr lang="en-GB">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81600" y="484876"/>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Public registry</a:t>
            </a:r>
            <a:endParaRPr/>
          </a:p>
        </p:txBody>
      </p:sp>
      <p:pic>
        <p:nvPicPr>
          <p:cNvPr id="152" name="Google Shape;152;p32"/>
          <p:cNvPicPr preferRelativeResize="0"/>
          <p:nvPr/>
        </p:nvPicPr>
        <p:blipFill>
          <a:blip r:embed="rId3">
            <a:alphaModFix/>
          </a:blip>
          <a:stretch>
            <a:fillRect/>
          </a:stretch>
        </p:blipFill>
        <p:spPr>
          <a:xfrm>
            <a:off x="381600" y="1476375"/>
            <a:ext cx="9235674" cy="5104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NPM commands</a:t>
            </a:r>
            <a:endParaRPr/>
          </a:p>
        </p:txBody>
      </p:sp>
      <p:sp>
        <p:nvSpPr>
          <p:cNvPr id="159" name="Google Shape;159;p33"/>
          <p:cNvSpPr txBox="1"/>
          <p:nvPr>
            <p:ph idx="1" type="body"/>
          </p:nvPr>
        </p:nvSpPr>
        <p:spPr>
          <a:xfrm>
            <a:off x="571500" y="1427175"/>
            <a:ext cx="10820400" cy="34290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solidFill>
                  <a:srgbClr val="FFFFFF"/>
                </a:solidFill>
                <a:latin typeface="Courier New"/>
                <a:ea typeface="Courier New"/>
                <a:cs typeface="Courier New"/>
                <a:sym typeface="Courier New"/>
              </a:rPr>
              <a:t>npm i						</a:t>
            </a:r>
            <a:r>
              <a:rPr lang="en-GB">
                <a:solidFill>
                  <a:srgbClr val="FFFFFF"/>
                </a:solidFill>
                <a:latin typeface="Roboto"/>
                <a:ea typeface="Roboto"/>
                <a:cs typeface="Roboto"/>
                <a:sym typeface="Roboto"/>
              </a:rPr>
              <a:t>Alias for </a:t>
            </a:r>
            <a:r>
              <a:rPr lang="en-GB">
                <a:solidFill>
                  <a:srgbClr val="FFFFFF"/>
                </a:solidFill>
                <a:latin typeface="Courier New"/>
                <a:ea typeface="Courier New"/>
                <a:cs typeface="Courier New"/>
                <a:sym typeface="Courier New"/>
              </a:rPr>
              <a:t>npm install</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GB">
                <a:solidFill>
                  <a:srgbClr val="FFFFFF"/>
                </a:solidFill>
                <a:latin typeface="Courier New"/>
                <a:ea typeface="Courier New"/>
                <a:cs typeface="Courier New"/>
                <a:sym typeface="Courier New"/>
              </a:rPr>
              <a:t>npm install				</a:t>
            </a:r>
            <a:r>
              <a:rPr lang="en-GB">
                <a:solidFill>
                  <a:srgbClr val="FFFFFF"/>
                </a:solidFill>
                <a:latin typeface="Roboto"/>
                <a:ea typeface="Roboto"/>
                <a:cs typeface="Roboto"/>
                <a:sym typeface="Roboto"/>
              </a:rPr>
              <a:t>Install everything in package.json</a:t>
            </a:r>
            <a:endParaRPr>
              <a:solidFill>
                <a:srgbClr val="FFFFFF"/>
              </a:solidFill>
              <a:latin typeface="Roboto"/>
              <a:ea typeface="Roboto"/>
              <a:cs typeface="Roboto"/>
              <a:sym typeface="Roboto"/>
            </a:endParaRPr>
          </a:p>
          <a:p>
            <a:pPr indent="0" lvl="0" marL="0" rtl="0" algn="l">
              <a:spcBef>
                <a:spcPts val="0"/>
              </a:spcBef>
              <a:spcAft>
                <a:spcPts val="0"/>
              </a:spcAft>
              <a:buNone/>
            </a:pPr>
            <a:r>
              <a:rPr lang="en-GB">
                <a:solidFill>
                  <a:srgbClr val="FFFFFF"/>
                </a:solidFill>
                <a:latin typeface="Courier New"/>
                <a:ea typeface="Courier New"/>
                <a:cs typeface="Courier New"/>
                <a:sym typeface="Courier New"/>
              </a:rPr>
              <a:t>npm install --production	 </a:t>
            </a:r>
            <a:r>
              <a:rPr lang="en-GB">
                <a:solidFill>
                  <a:srgbClr val="FFFFFF"/>
                </a:solidFill>
                <a:latin typeface="Roboto"/>
                <a:ea typeface="Roboto"/>
                <a:cs typeface="Roboto"/>
                <a:sym typeface="Roboto"/>
              </a:rPr>
              <a:t>Install everything in package.json, except devDependecies</a:t>
            </a:r>
            <a:endParaRPr>
              <a:solidFill>
                <a:srgbClr val="FFFFFF"/>
              </a:solidFill>
              <a:latin typeface="Roboto"/>
              <a:ea typeface="Roboto"/>
              <a:cs typeface="Roboto"/>
              <a:sym typeface="Roboto"/>
            </a:endParaRPr>
          </a:p>
          <a:p>
            <a:pPr indent="0" lvl="0" marL="0" rtl="0" algn="l">
              <a:spcBef>
                <a:spcPts val="0"/>
              </a:spcBef>
              <a:spcAft>
                <a:spcPts val="0"/>
              </a:spcAft>
              <a:buNone/>
            </a:pPr>
            <a:r>
              <a:rPr lang="en-GB">
                <a:solidFill>
                  <a:srgbClr val="FFFFFF"/>
                </a:solidFill>
                <a:latin typeface="Courier New"/>
                <a:ea typeface="Courier New"/>
                <a:cs typeface="Courier New"/>
                <a:sym typeface="Courier New"/>
              </a:rPr>
              <a:t>npm install lodash		</a:t>
            </a:r>
            <a:r>
              <a:rPr lang="en-GB">
                <a:solidFill>
                  <a:srgbClr val="FFFFFF"/>
                </a:solidFill>
                <a:latin typeface="Roboto"/>
                <a:ea typeface="Roboto"/>
                <a:cs typeface="Roboto"/>
                <a:sym typeface="Roboto"/>
              </a:rPr>
              <a:t>Install a package</a:t>
            </a:r>
            <a:endParaRPr>
              <a:solidFill>
                <a:srgbClr val="FFFFFF"/>
              </a:solidFill>
              <a:latin typeface="Roboto"/>
              <a:ea typeface="Roboto"/>
              <a:cs typeface="Roboto"/>
              <a:sym typeface="Roboto"/>
            </a:endParaRPr>
          </a:p>
          <a:p>
            <a:pPr indent="0" lvl="0" marL="0" rtl="0" algn="l">
              <a:spcBef>
                <a:spcPts val="0"/>
              </a:spcBef>
              <a:spcAft>
                <a:spcPts val="0"/>
              </a:spcAft>
              <a:buNone/>
            </a:pPr>
            <a:r>
              <a:rPr lang="en-GB">
                <a:solidFill>
                  <a:srgbClr val="FFFFFF"/>
                </a:solidFill>
                <a:latin typeface="Courier New"/>
                <a:ea typeface="Courier New"/>
                <a:cs typeface="Courier New"/>
                <a:sym typeface="Courier New"/>
              </a:rPr>
              <a:t>npm install --save-dev lodash	</a:t>
            </a:r>
            <a:r>
              <a:rPr lang="en-GB">
                <a:solidFill>
                  <a:srgbClr val="FFFFFF"/>
                </a:solidFill>
                <a:latin typeface="Roboto"/>
                <a:ea typeface="Roboto"/>
                <a:cs typeface="Roboto"/>
                <a:sym typeface="Roboto"/>
              </a:rPr>
              <a:t>Install as devDependency</a:t>
            </a:r>
            <a:endParaRPr>
              <a:solidFill>
                <a:srgbClr val="FFFFFF"/>
              </a:solidFill>
              <a:latin typeface="Roboto"/>
              <a:ea typeface="Roboto"/>
              <a:cs typeface="Roboto"/>
              <a:sym typeface="Roboto"/>
            </a:endParaRPr>
          </a:p>
          <a:p>
            <a:pPr indent="0" lvl="0" marL="0" rtl="0" algn="l">
              <a:spcBef>
                <a:spcPts val="0"/>
              </a:spcBef>
              <a:spcAft>
                <a:spcPts val="0"/>
              </a:spcAft>
              <a:buNone/>
            </a:pPr>
            <a:r>
              <a:rPr lang="en-GB">
                <a:solidFill>
                  <a:srgbClr val="FFFFFF"/>
                </a:solidFill>
                <a:latin typeface="Courier New"/>
                <a:ea typeface="Courier New"/>
                <a:cs typeface="Courier New"/>
                <a:sym typeface="Courier New"/>
              </a:rPr>
              <a:t>npm install --save-exact lodash </a:t>
            </a:r>
            <a:r>
              <a:rPr lang="en-GB">
                <a:solidFill>
                  <a:srgbClr val="FFFFFF"/>
                </a:solidFill>
                <a:latin typeface="Roboto"/>
                <a:ea typeface="Roboto"/>
                <a:cs typeface="Roboto"/>
                <a:sym typeface="Roboto"/>
              </a:rPr>
              <a:t>Install with exact</a:t>
            </a:r>
            <a:endParaRPr>
              <a:solidFill>
                <a:srgbClr val="FFFFFF"/>
              </a:solidFill>
              <a:latin typeface="Roboto"/>
              <a:ea typeface="Roboto"/>
              <a:cs typeface="Roboto"/>
              <a:sym typeface="Roboto"/>
            </a:endParaRPr>
          </a:p>
          <a:p>
            <a:pPr indent="0" lvl="0" marL="0" rtl="0" algn="l">
              <a:spcBef>
                <a:spcPts val="1000"/>
              </a:spcBef>
              <a:spcAft>
                <a:spcPts val="0"/>
              </a:spcAft>
              <a:buNone/>
            </a:pPr>
            <a:r>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idx="1" type="body"/>
          </p:nvPr>
        </p:nvSpPr>
        <p:spPr>
          <a:xfrm>
            <a:off x="685800" y="1561800"/>
            <a:ext cx="10820400" cy="34290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solidFill>
                  <a:srgbClr val="FFFFFF"/>
                </a:solidFill>
                <a:latin typeface="Courier New"/>
                <a:ea typeface="Courier New"/>
                <a:cs typeface="Courier New"/>
                <a:sym typeface="Courier New"/>
              </a:rPr>
              <a:t>npm list				</a:t>
            </a:r>
            <a:r>
              <a:rPr lang="en-GB">
                <a:solidFill>
                  <a:srgbClr val="FFFFFF"/>
                </a:solidFill>
                <a:latin typeface="Roboto"/>
                <a:ea typeface="Roboto"/>
                <a:cs typeface="Roboto"/>
                <a:sym typeface="Roboto"/>
              </a:rPr>
              <a:t>Lists the installed versions of all dependencies in this software</a:t>
            </a:r>
            <a:endParaRPr>
              <a:solidFill>
                <a:srgbClr val="FFFFFF"/>
              </a:solidFill>
              <a:latin typeface="Roboto"/>
              <a:ea typeface="Roboto"/>
              <a:cs typeface="Roboto"/>
              <a:sym typeface="Roboto"/>
            </a:endParaRPr>
          </a:p>
          <a:p>
            <a:pPr indent="0" lvl="0" marL="0" rtl="0" algn="l">
              <a:spcBef>
                <a:spcPts val="0"/>
              </a:spcBef>
              <a:spcAft>
                <a:spcPts val="0"/>
              </a:spcAft>
              <a:buNone/>
            </a:pPr>
            <a:r>
              <a:rPr lang="en-GB">
                <a:solidFill>
                  <a:srgbClr val="FFFFFF"/>
                </a:solidFill>
                <a:latin typeface="Courier New"/>
                <a:ea typeface="Courier New"/>
                <a:cs typeface="Courier New"/>
                <a:sym typeface="Courier New"/>
              </a:rPr>
              <a:t>npm list -g --depth 0	  </a:t>
            </a:r>
            <a:r>
              <a:rPr lang="en-GB">
                <a:solidFill>
                  <a:srgbClr val="FFFFFF"/>
                </a:solidFill>
                <a:latin typeface="Roboto"/>
                <a:ea typeface="Roboto"/>
                <a:cs typeface="Roboto"/>
                <a:sym typeface="Roboto"/>
              </a:rPr>
              <a:t>Lists the installed versions of all globally installed packages</a:t>
            </a:r>
            <a:endParaRPr>
              <a:solidFill>
                <a:srgbClr val="FFFFFF"/>
              </a:solidFill>
              <a:latin typeface="Roboto"/>
              <a:ea typeface="Roboto"/>
              <a:cs typeface="Roboto"/>
              <a:sym typeface="Roboto"/>
            </a:endParaRPr>
          </a:p>
          <a:p>
            <a:pPr indent="0" lvl="0" marL="0" rtl="0" algn="l">
              <a:spcBef>
                <a:spcPts val="0"/>
              </a:spcBef>
              <a:spcAft>
                <a:spcPts val="0"/>
              </a:spcAft>
              <a:buNone/>
            </a:pPr>
            <a:r>
              <a:rPr lang="en-GB">
                <a:solidFill>
                  <a:srgbClr val="FFFFFF"/>
                </a:solidFill>
                <a:latin typeface="Courier New"/>
                <a:ea typeface="Courier New"/>
                <a:cs typeface="Courier New"/>
                <a:sym typeface="Courier New"/>
              </a:rPr>
              <a:t>npm view 				</a:t>
            </a:r>
            <a:r>
              <a:rPr lang="en-GB">
                <a:solidFill>
                  <a:srgbClr val="FFFFFF"/>
                </a:solidFill>
                <a:latin typeface="Roboto"/>
                <a:ea typeface="Roboto"/>
                <a:cs typeface="Roboto"/>
                <a:sym typeface="Roboto"/>
              </a:rPr>
              <a:t>Lists the latest versions of all dependencies in this software</a:t>
            </a:r>
            <a:endParaRPr>
              <a:solidFill>
                <a:srgbClr val="FFFFFF"/>
              </a:solidFill>
              <a:latin typeface="Roboto"/>
              <a:ea typeface="Roboto"/>
              <a:cs typeface="Roboto"/>
              <a:sym typeface="Roboto"/>
            </a:endParaRPr>
          </a:p>
          <a:p>
            <a:pPr indent="0" lvl="0" marL="0" rtl="0" algn="l">
              <a:spcBef>
                <a:spcPts val="0"/>
              </a:spcBef>
              <a:spcAft>
                <a:spcPts val="0"/>
              </a:spcAft>
              <a:buNone/>
            </a:pPr>
            <a:r>
              <a:rPr lang="en-GB">
                <a:solidFill>
                  <a:srgbClr val="FFFFFF"/>
                </a:solidFill>
                <a:latin typeface="Courier New"/>
                <a:ea typeface="Courier New"/>
                <a:cs typeface="Courier New"/>
                <a:sym typeface="Courier New"/>
              </a:rPr>
              <a:t>npm outdated 		</a:t>
            </a:r>
            <a:r>
              <a:rPr lang="en-GB">
                <a:solidFill>
                  <a:srgbClr val="FFFFFF"/>
                </a:solidFill>
                <a:latin typeface="Roboto"/>
                <a:ea typeface="Roboto"/>
                <a:cs typeface="Roboto"/>
                <a:sym typeface="Roboto"/>
              </a:rPr>
              <a:t>Lists only the dependencies in this software which are outdated</a:t>
            </a:r>
            <a:endParaRPr>
              <a:solidFill>
                <a:srgbClr val="FFFFFF"/>
              </a:solidFill>
              <a:latin typeface="Roboto"/>
              <a:ea typeface="Roboto"/>
              <a:cs typeface="Roboto"/>
              <a:sym typeface="Roboto"/>
            </a:endParaRPr>
          </a:p>
          <a:p>
            <a:pPr indent="0" lvl="0" marL="0" rtl="0" algn="l">
              <a:spcBef>
                <a:spcPts val="1000"/>
              </a:spcBef>
              <a:spcAft>
                <a:spcPts val="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