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6858000" cy="9144000"/>
  <p:embeddedFontLst>
    <p:embeddedFont>
      <p:font typeface="Proxima Nova Extrabold"/>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4.xml"/><Relationship Id="rId22" Type="http://schemas.openxmlformats.org/officeDocument/2006/relationships/font" Target="fonts/OpenSans-italic.fntdata"/><Relationship Id="rId10" Type="http://schemas.openxmlformats.org/officeDocument/2006/relationships/slide" Target="slides/slide3.xml"/><Relationship Id="rId21"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ProximaNovaExtrabold-bold.fntdata"/><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3bfefb7c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3bfefb7c4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g93bfefb7c4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3bfefb7c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3bfefb7c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g93bfefb7c4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3bfefb7c4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3bfefb7c4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g93bfefb7c4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3bfefb7c4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3bfefb7c4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g93bfefb7c4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3bfefb7c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3bfefb7c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g93bfefb7c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3bfefb7c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3bfefb7c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g93bfefb7c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DARK-2">
  <p:cSld name="TITLE-SLIDE-DARK-2">
    <p:bg>
      <p:bgPr>
        <a:gradFill>
          <a:gsLst>
            <a:gs pos="0">
              <a:srgbClr val="562D7F"/>
            </a:gs>
            <a:gs pos="1000">
              <a:srgbClr val="562D7F"/>
            </a:gs>
            <a:gs pos="98000">
              <a:srgbClr val="00BCDE"/>
            </a:gs>
            <a:gs pos="100000">
              <a:srgbClr val="00BCDE"/>
            </a:gs>
          </a:gsLst>
          <a:lin ang="10800000" scaled="0"/>
        </a:gra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2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3" name="Google Shape;113;p2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ONE-COLUMN-DARK">
  <p:cSld name="3_TEXT-ONE-COLUMN-DARK">
    <p:bg>
      <p:bgPr>
        <a:gradFill>
          <a:gsLst>
            <a:gs pos="0">
              <a:schemeClr val="accent6"/>
            </a:gs>
            <a:gs pos="30000">
              <a:schemeClr val="accent6"/>
            </a:gs>
            <a:gs pos="100000">
              <a:srgbClr val="7030A0"/>
            </a:gs>
          </a:gsLst>
          <a:lin ang="10800000" scaled="0"/>
        </a:gradFill>
      </p:bgPr>
    </p:bg>
    <p:spTree>
      <p:nvGrpSpPr>
        <p:cNvPr id="114" name="Shape 114"/>
        <p:cNvGrpSpPr/>
        <p:nvPr/>
      </p:nvGrpSpPr>
      <p:grpSpPr>
        <a:xfrm>
          <a:off x="0" y="0"/>
          <a:ext cx="0" cy="0"/>
          <a:chOff x="0" y="0"/>
          <a:chExt cx="0" cy="0"/>
        </a:xfrm>
      </p:grpSpPr>
      <p:sp>
        <p:nvSpPr>
          <p:cNvPr id="115" name="Google Shape;115;p28"/>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16" name="Google Shape;116;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17" name="Google Shape;117;p28"/>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
        <p:nvSpPr>
          <p:cNvPr id="118" name="Google Shape;118;p2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562D7F"/>
            </a:gs>
            <a:gs pos="1000">
              <a:srgbClr val="562D7F"/>
            </a:gs>
            <a:gs pos="98000">
              <a:srgbClr val="00BCDE"/>
            </a:gs>
            <a:gs pos="100000">
              <a:srgbClr val="00BCDE"/>
            </a:gs>
          </a:gsLst>
          <a:lin ang="10800000" scaled="0"/>
        </a:gradFill>
      </p:bgPr>
    </p:bg>
    <p:spTree>
      <p:nvGrpSpPr>
        <p:cNvPr id="119" name="Shape 119"/>
        <p:cNvGrpSpPr/>
        <p:nvPr/>
      </p:nvGrpSpPr>
      <p:grpSpPr>
        <a:xfrm>
          <a:off x="0" y="0"/>
          <a:ext cx="0" cy="0"/>
          <a:chOff x="0" y="0"/>
          <a:chExt cx="0" cy="0"/>
        </a:xfrm>
      </p:grpSpPr>
      <p:sp>
        <p:nvSpPr>
          <p:cNvPr id="120" name="Google Shape;120;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2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22" name="Google Shape;122;p2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gradFill>
          <a:gsLst>
            <a:gs pos="0">
              <a:srgbClr val="562D7F"/>
            </a:gs>
            <a:gs pos="1000">
              <a:srgbClr val="562D7F"/>
            </a:gs>
            <a:gs pos="98000">
              <a:srgbClr val="00BCDE"/>
            </a:gs>
            <a:gs pos="100000">
              <a:srgbClr val="00BCDE"/>
            </a:gs>
          </a:gsLst>
          <a:lin ang="10800000" scaled="0"/>
        </a:gradFill>
      </p:bgPr>
    </p:bg>
    <p:spTree>
      <p:nvGrpSpPr>
        <p:cNvPr id="123" name="Shape 12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TWO-COLUMNS-GRADIENT">
  <p:cSld name="1_TEXT-TWO-COLUMNS-GRADIENT">
    <p:bg>
      <p:bgPr>
        <a:gradFill>
          <a:gsLst>
            <a:gs pos="0">
              <a:srgbClr val="562D7F"/>
            </a:gs>
            <a:gs pos="1000">
              <a:srgbClr val="562D7F"/>
            </a:gs>
            <a:gs pos="98000">
              <a:srgbClr val="00BCDE"/>
            </a:gs>
            <a:gs pos="100000">
              <a:srgbClr val="00BCDE"/>
            </a:gs>
          </a:gsLst>
          <a:lin ang="10800000" scaled="0"/>
        </a:gradFill>
      </p:bgPr>
    </p:bg>
    <p:spTree>
      <p:nvGrpSpPr>
        <p:cNvPr id="124" name="Shape 124"/>
        <p:cNvGrpSpPr/>
        <p:nvPr/>
      </p:nvGrpSpPr>
      <p:grpSpPr>
        <a:xfrm>
          <a:off x="0" y="0"/>
          <a:ext cx="0" cy="0"/>
          <a:chOff x="0" y="0"/>
          <a:chExt cx="0" cy="0"/>
        </a:xfrm>
      </p:grpSpPr>
      <p:sp>
        <p:nvSpPr>
          <p:cNvPr id="125" name="Google Shape;125;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31"/>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27" name="Google Shape;127;p31"/>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DARK-1">
  <p:cSld name="1_TITLE-SLIDE-DARK-1">
    <p:bg>
      <p:bgPr>
        <a:gradFill>
          <a:gsLst>
            <a:gs pos="0">
              <a:srgbClr val="562D7F"/>
            </a:gs>
            <a:gs pos="1000">
              <a:srgbClr val="562D7F"/>
            </a:gs>
            <a:gs pos="98000">
              <a:srgbClr val="00BCDE"/>
            </a:gs>
            <a:gs pos="100000">
              <a:srgbClr val="00BCDE"/>
            </a:gs>
          </a:gsLst>
          <a:lin ang="10800000" scaled="0"/>
        </a:gradFill>
      </p:bgPr>
    </p:bg>
    <p:spTree>
      <p:nvGrpSpPr>
        <p:cNvPr id="128" name="Shape 128"/>
        <p:cNvGrpSpPr/>
        <p:nvPr/>
      </p:nvGrpSpPr>
      <p:grpSpPr>
        <a:xfrm>
          <a:off x="0" y="0"/>
          <a:ext cx="0" cy="0"/>
          <a:chOff x="0" y="0"/>
          <a:chExt cx="0" cy="0"/>
        </a:xfrm>
      </p:grpSpPr>
      <p:sp>
        <p:nvSpPr>
          <p:cNvPr id="129" name="Google Shape;129;p32"/>
          <p:cNvSpPr txBox="1"/>
          <p:nvPr>
            <p:ph type="title"/>
          </p:nvPr>
        </p:nvSpPr>
        <p:spPr>
          <a:xfrm>
            <a:off x="-208308" y="174928"/>
            <a:ext cx="12390783" cy="5459753"/>
          </a:xfrm>
          <a:prstGeom prst="rect">
            <a:avLst/>
          </a:prstGeom>
          <a:noFill/>
          <a:ln>
            <a:noFill/>
          </a:ln>
        </p:spPr>
        <p:txBody>
          <a:bodyPr anchorCtr="0" anchor="t" bIns="45700" lIns="91425" spcFirstLastPara="1" rIns="91425" wrap="square" tIns="45700">
            <a:noAutofit/>
          </a:bodyPr>
          <a:lstStyle>
            <a:lvl1pPr lvl="0" marR="0" rtl="0" algn="l">
              <a:lnSpc>
                <a:spcPct val="70000"/>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3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1" name="Google Shape;131;p3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OR ICONS">
  <p:cSld name="2_FOR ICONS">
    <p:bg>
      <p:bgPr>
        <a:solidFill>
          <a:schemeClr val="dk1"/>
        </a:solidFill>
      </p:bgPr>
    </p:bg>
    <p:spTree>
      <p:nvGrpSpPr>
        <p:cNvPr id="132" name="Shape 132"/>
        <p:cNvGrpSpPr/>
        <p:nvPr/>
      </p:nvGrpSpPr>
      <p:grpSpPr>
        <a:xfrm>
          <a:off x="0" y="0"/>
          <a:ext cx="0" cy="0"/>
          <a:chOff x="0" y="0"/>
          <a:chExt cx="0" cy="0"/>
        </a:xfrm>
      </p:grpSpPr>
      <p:sp>
        <p:nvSpPr>
          <p:cNvPr id="133" name="Google Shape;133;p3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3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THREE-COLUMNS-GRADIENT">
  <p:cSld name="1_TEXT-THREE-COLUMNS-GRADIENT">
    <p:bg>
      <p:bgPr>
        <a:gradFill>
          <a:gsLst>
            <a:gs pos="0">
              <a:srgbClr val="562D7F"/>
            </a:gs>
            <a:gs pos="1000">
              <a:srgbClr val="562D7F"/>
            </a:gs>
            <a:gs pos="98000">
              <a:srgbClr val="00BCDE"/>
            </a:gs>
            <a:gs pos="100000">
              <a:srgbClr val="00BCDE"/>
            </a:gs>
          </a:gsLst>
          <a:lin ang="10800000" scaled="0"/>
        </a:gradFill>
      </p:bgPr>
    </p:bg>
    <p:spTree>
      <p:nvGrpSpPr>
        <p:cNvPr id="135" name="Shape 135"/>
        <p:cNvGrpSpPr/>
        <p:nvPr/>
      </p:nvGrpSpPr>
      <p:grpSpPr>
        <a:xfrm>
          <a:off x="0" y="0"/>
          <a:ext cx="0" cy="0"/>
          <a:chOff x="0" y="0"/>
          <a:chExt cx="0" cy="0"/>
        </a:xfrm>
      </p:grpSpPr>
      <p:sp>
        <p:nvSpPr>
          <p:cNvPr id="136" name="Google Shape;136;p3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3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8" name="Google Shape;138;p3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9" name="Google Shape;139;p3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DESCRIPTION-SIDETEXT-GRADIENT">
  <p:cSld name="1_TITLE-DESCRIPTION-SIDETEXT-GRADIENT">
    <p:bg>
      <p:bgPr>
        <a:gradFill>
          <a:gsLst>
            <a:gs pos="0">
              <a:srgbClr val="562D7F"/>
            </a:gs>
            <a:gs pos="1000">
              <a:srgbClr val="562D7F"/>
            </a:gs>
            <a:gs pos="98000">
              <a:srgbClr val="00BCDE"/>
            </a:gs>
            <a:gs pos="100000">
              <a:srgbClr val="00BCDE"/>
            </a:gs>
          </a:gsLst>
          <a:lin ang="10800000" scaled="0"/>
        </a:gradFill>
      </p:bgPr>
    </p:bg>
    <p:spTree>
      <p:nvGrpSpPr>
        <p:cNvPr id="140" name="Shape 140"/>
        <p:cNvGrpSpPr/>
        <p:nvPr/>
      </p:nvGrpSpPr>
      <p:grpSpPr>
        <a:xfrm>
          <a:off x="0" y="0"/>
          <a:ext cx="0" cy="0"/>
          <a:chOff x="0" y="0"/>
          <a:chExt cx="0" cy="0"/>
        </a:xfrm>
      </p:grpSpPr>
      <p:sp>
        <p:nvSpPr>
          <p:cNvPr id="141" name="Google Shape;141;p35"/>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2" name="Google Shape;142;p35"/>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35"/>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HOTO-LEFT-GRADIENT">
  <p:cSld name="1_PHOTO-LEFT-GRADIENT">
    <p:spTree>
      <p:nvGrpSpPr>
        <p:cNvPr id="144" name="Shape 144"/>
        <p:cNvGrpSpPr/>
        <p:nvPr/>
      </p:nvGrpSpPr>
      <p:grpSpPr>
        <a:xfrm>
          <a:off x="0" y="0"/>
          <a:ext cx="0" cy="0"/>
          <a:chOff x="0" y="0"/>
          <a:chExt cx="0" cy="0"/>
        </a:xfrm>
      </p:grpSpPr>
      <p:sp>
        <p:nvSpPr>
          <p:cNvPr id="145" name="Google Shape;145;p36"/>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6" name="Google Shape;146;p36"/>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36"/>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IMELINE-DARK">
  <p:cSld name="TITLE-TIMELINE-DARK">
    <p:bg>
      <p:bgPr>
        <a:gradFill>
          <a:gsLst>
            <a:gs pos="0">
              <a:srgbClr val="562D7F"/>
            </a:gs>
            <a:gs pos="1000">
              <a:srgbClr val="562D7F"/>
            </a:gs>
            <a:gs pos="98000">
              <a:srgbClr val="00BCDE"/>
            </a:gs>
            <a:gs pos="100000">
              <a:srgbClr val="00BCDE"/>
            </a:gs>
          </a:gsLst>
          <a:lin ang="10800000" scaled="0"/>
        </a:gradFill>
      </p:bgPr>
    </p:bg>
    <p:spTree>
      <p:nvGrpSpPr>
        <p:cNvPr id="148" name="Shape 148"/>
        <p:cNvGrpSpPr/>
        <p:nvPr/>
      </p:nvGrpSpPr>
      <p:grpSpPr>
        <a:xfrm>
          <a:off x="0" y="0"/>
          <a:ext cx="0" cy="0"/>
          <a:chOff x="0" y="0"/>
          <a:chExt cx="0" cy="0"/>
        </a:xfrm>
      </p:grpSpPr>
      <p:sp>
        <p:nvSpPr>
          <p:cNvPr id="149" name="Google Shape;149;p37"/>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0" name="Google Shape;150;p3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51" name="Google Shape;151;p37"/>
          <p:cNvCxnSpPr/>
          <p:nvPr/>
        </p:nvCxnSpPr>
        <p:spPr>
          <a:xfrm>
            <a:off x="-28575" y="2743200"/>
            <a:ext cx="12252960" cy="0"/>
          </a:xfrm>
          <a:prstGeom prst="straightConnector1">
            <a:avLst/>
          </a:prstGeom>
          <a:noFill/>
          <a:ln cap="flat" cmpd="sng" w="19050">
            <a:solidFill>
              <a:schemeClr val="lt1"/>
            </a:solidFill>
            <a:prstDash val="solid"/>
            <a:miter lim="800000"/>
            <a:headEnd len="sm" w="sm" type="none"/>
            <a:tailEnd len="sm" w="sm" type="none"/>
          </a:ln>
        </p:spPr>
      </p:cxnSp>
      <p:sp>
        <p:nvSpPr>
          <p:cNvPr id="152" name="Google Shape;152;p37"/>
          <p:cNvSpPr/>
          <p:nvPr/>
        </p:nvSpPr>
        <p:spPr>
          <a:xfrm>
            <a:off x="6172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3" name="Google Shape;153;p37"/>
          <p:cNvSpPr/>
          <p:nvPr/>
        </p:nvSpPr>
        <p:spPr>
          <a:xfrm>
            <a:off x="28270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4" name="Google Shape;154;p37"/>
          <p:cNvSpPr/>
          <p:nvPr/>
        </p:nvSpPr>
        <p:spPr>
          <a:xfrm>
            <a:off x="50368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5" name="Google Shape;155;p37"/>
          <p:cNvSpPr/>
          <p:nvPr/>
        </p:nvSpPr>
        <p:spPr>
          <a:xfrm>
            <a:off x="72466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6" name="Google Shape;156;p37"/>
          <p:cNvSpPr/>
          <p:nvPr/>
        </p:nvSpPr>
        <p:spPr>
          <a:xfrm>
            <a:off x="94564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7" name="Google Shape;157;p37"/>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8" name="Google Shape;158;p37"/>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9" name="Google Shape;159;p37"/>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0" name="Google Shape;160;p37"/>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1" name="Google Shape;161;p37"/>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2" name="Google Shape;162;p37"/>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3" name="Google Shape;163;p37"/>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4" name="Google Shape;164;p37"/>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5" name="Google Shape;165;p37"/>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66" name="Google Shape;166;p3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3.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26"/>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8"/>
          <p:cNvSpPr txBox="1"/>
          <p:nvPr>
            <p:ph type="title"/>
          </p:nvPr>
        </p:nvSpPr>
        <p:spPr>
          <a:xfrm>
            <a:off x="1" y="500049"/>
            <a:ext cx="10820400" cy="4800600"/>
          </a:xfrm>
          <a:prstGeom prst="rect">
            <a:avLst/>
          </a:prstGeom>
          <a:noFill/>
          <a:ln>
            <a:noFill/>
          </a:ln>
        </p:spPr>
        <p:txBody>
          <a:bodyPr anchorCtr="0" anchor="t" bIns="45700" lIns="0"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GB" sz="13900"/>
              <a:t>Functional Approach to write code</a:t>
            </a:r>
            <a:endParaRPr sz="11400"/>
          </a:p>
        </p:txBody>
      </p:sp>
      <p:sp>
        <p:nvSpPr>
          <p:cNvPr id="172" name="Google Shape;172;p38"/>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7"/>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Higher-order Functions</a:t>
            </a:r>
            <a:endParaRPr/>
          </a:p>
        </p:txBody>
      </p:sp>
      <p:sp>
        <p:nvSpPr>
          <p:cNvPr id="235" name="Google Shape;235;p47"/>
          <p:cNvSpPr txBox="1"/>
          <p:nvPr>
            <p:ph idx="1" type="body"/>
          </p:nvPr>
        </p:nvSpPr>
        <p:spPr>
          <a:xfrm>
            <a:off x="685800" y="2057400"/>
            <a:ext cx="54102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300"/>
              <a:t>Higher-order functions are functions that accept a function as an argument and return a function. Often, they are used to add to the functionality of a function</a:t>
            </a:r>
            <a:endParaRPr b="1" sz="2300"/>
          </a:p>
        </p:txBody>
      </p:sp>
      <p:pic>
        <p:nvPicPr>
          <p:cNvPr id="236" name="Google Shape;236;p47"/>
          <p:cNvPicPr preferRelativeResize="0"/>
          <p:nvPr/>
        </p:nvPicPr>
        <p:blipFill>
          <a:blip r:embed="rId3">
            <a:alphaModFix/>
          </a:blip>
          <a:stretch>
            <a:fillRect/>
          </a:stretch>
        </p:blipFill>
        <p:spPr>
          <a:xfrm>
            <a:off x="6096000" y="2060575"/>
            <a:ext cx="5857875" cy="22623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What is the advantage of functional programming?</a:t>
            </a:r>
            <a:endParaRPr/>
          </a:p>
        </p:txBody>
      </p:sp>
      <p:sp>
        <p:nvSpPr>
          <p:cNvPr id="179" name="Google Shape;179;p39"/>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500"/>
              <a:t>Functional programming ensures simpler flow control in our code and avoids any surprises in the form of variable and state changes. All this helps us avoid bugs and understand our code easily.</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What functional programming isn't</a:t>
            </a:r>
            <a:endParaRPr/>
          </a:p>
        </p:txBody>
      </p:sp>
      <p:sp>
        <p:nvSpPr>
          <p:cNvPr id="185" name="Google Shape;185;p4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a:t>Loops</a:t>
            </a:r>
            <a:endParaRPr/>
          </a:p>
          <a:p>
            <a:pPr indent="-355600" lvl="0" marL="457200" rtl="0" algn="l">
              <a:lnSpc>
                <a:spcPct val="100000"/>
              </a:lnSpc>
              <a:spcBef>
                <a:spcPts val="0"/>
              </a:spcBef>
              <a:spcAft>
                <a:spcPts val="0"/>
              </a:spcAft>
              <a:buSzPts val="2000"/>
              <a:buChar char="●"/>
            </a:pPr>
            <a:r>
              <a:rPr lang="en-GB"/>
              <a:t>while</a:t>
            </a:r>
            <a:endParaRPr/>
          </a:p>
          <a:p>
            <a:pPr indent="-355600" lvl="0" marL="457200" rtl="0" algn="l">
              <a:lnSpc>
                <a:spcPct val="100000"/>
              </a:lnSpc>
              <a:spcBef>
                <a:spcPts val="0"/>
              </a:spcBef>
              <a:spcAft>
                <a:spcPts val="0"/>
              </a:spcAft>
              <a:buSzPts val="2000"/>
              <a:buChar char="●"/>
            </a:pPr>
            <a:r>
              <a:rPr lang="en-GB"/>
              <a:t>do...while</a:t>
            </a:r>
            <a:endParaRPr/>
          </a:p>
          <a:p>
            <a:pPr indent="-355600" lvl="0" marL="457200" rtl="0" algn="l">
              <a:lnSpc>
                <a:spcPct val="100000"/>
              </a:lnSpc>
              <a:spcBef>
                <a:spcPts val="0"/>
              </a:spcBef>
              <a:spcAft>
                <a:spcPts val="0"/>
              </a:spcAft>
              <a:buSzPts val="2000"/>
              <a:buChar char="●"/>
            </a:pPr>
            <a:r>
              <a:rPr lang="en-GB"/>
              <a:t>for</a:t>
            </a:r>
            <a:endParaRPr/>
          </a:p>
          <a:p>
            <a:pPr indent="-355600" lvl="0" marL="457200" rtl="0" algn="l">
              <a:lnSpc>
                <a:spcPct val="100000"/>
              </a:lnSpc>
              <a:spcBef>
                <a:spcPts val="0"/>
              </a:spcBef>
              <a:spcAft>
                <a:spcPts val="0"/>
              </a:spcAft>
              <a:buSzPts val="2000"/>
              <a:buChar char="●"/>
            </a:pPr>
            <a:r>
              <a:rPr lang="en-GB"/>
              <a:t>for...of</a:t>
            </a:r>
            <a:endParaRPr/>
          </a:p>
          <a:p>
            <a:pPr indent="-355600" lvl="0" marL="457200" rtl="0" algn="l">
              <a:lnSpc>
                <a:spcPct val="100000"/>
              </a:lnSpc>
              <a:spcBef>
                <a:spcPts val="0"/>
              </a:spcBef>
              <a:spcAft>
                <a:spcPts val="0"/>
              </a:spcAft>
              <a:buSzPts val="2000"/>
              <a:buChar char="●"/>
            </a:pPr>
            <a:r>
              <a:rPr lang="en-GB"/>
              <a:t>for...in</a:t>
            </a:r>
            <a:endParaRPr/>
          </a:p>
          <a:p>
            <a:pPr indent="0" lvl="0" marL="0" rtl="0" algn="l">
              <a:lnSpc>
                <a:spcPct val="100000"/>
              </a:lnSpc>
              <a:spcBef>
                <a:spcPts val="0"/>
              </a:spcBef>
              <a:spcAft>
                <a:spcPts val="0"/>
              </a:spcAft>
              <a:buNone/>
            </a:pPr>
            <a:r>
              <a:rPr lang="en-GB"/>
              <a:t>Variable declarations with var or let</a:t>
            </a:r>
            <a:endParaRPr/>
          </a:p>
          <a:p>
            <a:pPr indent="0" lvl="0" marL="0" rtl="0" algn="l">
              <a:lnSpc>
                <a:spcPct val="100000"/>
              </a:lnSpc>
              <a:spcBef>
                <a:spcPts val="0"/>
              </a:spcBef>
              <a:spcAft>
                <a:spcPts val="0"/>
              </a:spcAft>
              <a:buNone/>
            </a:pPr>
            <a:r>
              <a:rPr lang="en-GB"/>
              <a:t>Void functions</a:t>
            </a:r>
            <a:endParaRPr/>
          </a:p>
          <a:p>
            <a:pPr indent="0" lvl="0" marL="0" rtl="0" algn="l">
              <a:lnSpc>
                <a:spcPct val="100000"/>
              </a:lnSpc>
              <a:spcBef>
                <a:spcPts val="0"/>
              </a:spcBef>
              <a:spcAft>
                <a:spcPts val="0"/>
              </a:spcAft>
              <a:buNone/>
            </a:pPr>
            <a:r>
              <a:rPr lang="en-GB"/>
              <a:t>Object mutation (for example: o.x = 5;)</a:t>
            </a:r>
            <a:endParaRPr/>
          </a:p>
          <a:p>
            <a:pPr indent="0" lvl="0" marL="0" rtl="0" algn="l">
              <a:lnSpc>
                <a:spcPct val="100000"/>
              </a:lnSpc>
              <a:spcBef>
                <a:spcPts val="0"/>
              </a:spcBef>
              <a:spcAft>
                <a:spcPts val="0"/>
              </a:spcAft>
              <a:buClr>
                <a:schemeClr val="dk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1"/>
          <p:cNvSpPr txBox="1"/>
          <p:nvPr>
            <p:ph idx="1" type="body"/>
          </p:nvPr>
        </p:nvSpPr>
        <p:spPr>
          <a:xfrm>
            <a:off x="1314450" y="600075"/>
            <a:ext cx="43053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en-GB" sz="2300"/>
              <a:t>Array mutator methods</a:t>
            </a:r>
            <a:endParaRPr sz="2300"/>
          </a:p>
          <a:p>
            <a:pPr indent="-374650" lvl="0" marL="457200" rtl="0" algn="l">
              <a:lnSpc>
                <a:spcPct val="100000"/>
              </a:lnSpc>
              <a:spcBef>
                <a:spcPts val="0"/>
              </a:spcBef>
              <a:spcAft>
                <a:spcPts val="0"/>
              </a:spcAft>
              <a:buSzPts val="2300"/>
              <a:buChar char="●"/>
            </a:pPr>
            <a:r>
              <a:rPr lang="en-GB" sz="2300"/>
              <a:t>copyWithin</a:t>
            </a:r>
            <a:endParaRPr sz="2300"/>
          </a:p>
          <a:p>
            <a:pPr indent="-374650" lvl="0" marL="457200" rtl="0" algn="l">
              <a:lnSpc>
                <a:spcPct val="100000"/>
              </a:lnSpc>
              <a:spcBef>
                <a:spcPts val="0"/>
              </a:spcBef>
              <a:spcAft>
                <a:spcPts val="0"/>
              </a:spcAft>
              <a:buSzPts val="2300"/>
              <a:buChar char="●"/>
            </a:pPr>
            <a:r>
              <a:rPr lang="en-GB" sz="2300"/>
              <a:t>fill</a:t>
            </a:r>
            <a:endParaRPr sz="2300"/>
          </a:p>
          <a:p>
            <a:pPr indent="-374650" lvl="0" marL="457200" rtl="0" algn="l">
              <a:lnSpc>
                <a:spcPct val="100000"/>
              </a:lnSpc>
              <a:spcBef>
                <a:spcPts val="0"/>
              </a:spcBef>
              <a:spcAft>
                <a:spcPts val="0"/>
              </a:spcAft>
              <a:buSzPts val="2300"/>
              <a:buChar char="●"/>
            </a:pPr>
            <a:r>
              <a:rPr lang="en-GB" sz="2300"/>
              <a:t>Pop</a:t>
            </a:r>
            <a:endParaRPr sz="2300"/>
          </a:p>
          <a:p>
            <a:pPr indent="-374650" lvl="0" marL="457200" rtl="0" algn="l">
              <a:lnSpc>
                <a:spcPct val="100000"/>
              </a:lnSpc>
              <a:spcBef>
                <a:spcPts val="0"/>
              </a:spcBef>
              <a:spcAft>
                <a:spcPts val="0"/>
              </a:spcAft>
              <a:buSzPts val="2300"/>
              <a:buChar char="●"/>
            </a:pPr>
            <a:r>
              <a:rPr lang="en-GB" sz="2300"/>
              <a:t>Push</a:t>
            </a:r>
            <a:endParaRPr sz="2300"/>
          </a:p>
          <a:p>
            <a:pPr indent="-374650" lvl="0" marL="457200" rtl="0" algn="l">
              <a:lnSpc>
                <a:spcPct val="100000"/>
              </a:lnSpc>
              <a:spcBef>
                <a:spcPts val="0"/>
              </a:spcBef>
              <a:spcAft>
                <a:spcPts val="0"/>
              </a:spcAft>
              <a:buSzPts val="2300"/>
              <a:buChar char="●"/>
            </a:pPr>
            <a:r>
              <a:rPr lang="en-GB" sz="2300"/>
              <a:t>Reverse</a:t>
            </a:r>
            <a:endParaRPr sz="2300"/>
          </a:p>
          <a:p>
            <a:pPr indent="-374650" lvl="0" marL="457200" rtl="0" algn="l">
              <a:lnSpc>
                <a:spcPct val="100000"/>
              </a:lnSpc>
              <a:spcBef>
                <a:spcPts val="0"/>
              </a:spcBef>
              <a:spcAft>
                <a:spcPts val="0"/>
              </a:spcAft>
              <a:buSzPts val="2300"/>
              <a:buChar char="●"/>
            </a:pPr>
            <a:r>
              <a:rPr lang="en-GB" sz="2300"/>
              <a:t>shift</a:t>
            </a:r>
            <a:endParaRPr sz="2300"/>
          </a:p>
          <a:p>
            <a:pPr indent="-374650" lvl="0" marL="457200" rtl="0" algn="l">
              <a:lnSpc>
                <a:spcPct val="100000"/>
              </a:lnSpc>
              <a:spcBef>
                <a:spcPts val="0"/>
              </a:spcBef>
              <a:spcAft>
                <a:spcPts val="0"/>
              </a:spcAft>
              <a:buSzPts val="2300"/>
              <a:buChar char="●"/>
            </a:pPr>
            <a:r>
              <a:rPr lang="en-GB" sz="2300"/>
              <a:t>Sort</a:t>
            </a:r>
            <a:endParaRPr sz="2300"/>
          </a:p>
          <a:p>
            <a:pPr indent="-374650" lvl="0" marL="457200" rtl="0" algn="l">
              <a:lnSpc>
                <a:spcPct val="100000"/>
              </a:lnSpc>
              <a:spcBef>
                <a:spcPts val="0"/>
              </a:spcBef>
              <a:spcAft>
                <a:spcPts val="0"/>
              </a:spcAft>
              <a:buSzPts val="2300"/>
              <a:buChar char="●"/>
            </a:pPr>
            <a:r>
              <a:rPr lang="en-GB" sz="2300"/>
              <a:t>Splice</a:t>
            </a:r>
            <a:endParaRPr sz="2300"/>
          </a:p>
          <a:p>
            <a:pPr indent="-374650" lvl="0" marL="457200" rtl="0" algn="l">
              <a:lnSpc>
                <a:spcPct val="100000"/>
              </a:lnSpc>
              <a:spcBef>
                <a:spcPts val="0"/>
              </a:spcBef>
              <a:spcAft>
                <a:spcPts val="0"/>
              </a:spcAft>
              <a:buSzPts val="2300"/>
              <a:buChar char="●"/>
            </a:pPr>
            <a:r>
              <a:rPr lang="en-GB" sz="2300"/>
              <a:t>Unshift</a:t>
            </a:r>
            <a:endParaRPr sz="2300"/>
          </a:p>
          <a:p>
            <a:pPr indent="0" lvl="0" marL="0" rtl="0" algn="l">
              <a:spcBef>
                <a:spcPts val="0"/>
              </a:spcBef>
              <a:spcAft>
                <a:spcPts val="0"/>
              </a:spcAft>
              <a:buNone/>
            </a:pPr>
            <a:r>
              <a:t/>
            </a:r>
            <a:endParaRPr/>
          </a:p>
        </p:txBody>
      </p:sp>
      <p:sp>
        <p:nvSpPr>
          <p:cNvPr id="191" name="Google Shape;191;p41"/>
          <p:cNvSpPr txBox="1"/>
          <p:nvPr/>
        </p:nvSpPr>
        <p:spPr>
          <a:xfrm>
            <a:off x="6096000" y="550125"/>
            <a:ext cx="4305300" cy="3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lt1"/>
                </a:solidFill>
                <a:latin typeface="Open Sans"/>
                <a:ea typeface="Open Sans"/>
                <a:cs typeface="Open Sans"/>
                <a:sym typeface="Open Sans"/>
              </a:rPr>
              <a:t>Map mutator methods</a:t>
            </a:r>
            <a:endParaRPr sz="2000">
              <a:solidFill>
                <a:schemeClr val="lt1"/>
              </a:solidFill>
              <a:latin typeface="Open Sans"/>
              <a:ea typeface="Open Sans"/>
              <a:cs typeface="Open Sans"/>
              <a:sym typeface="Open Sans"/>
            </a:endParaRPr>
          </a:p>
          <a:p>
            <a:pPr indent="-374650" lvl="0" marL="457200" rtl="0" algn="l">
              <a:spcBef>
                <a:spcPts val="0"/>
              </a:spcBef>
              <a:spcAft>
                <a:spcPts val="0"/>
              </a:spcAft>
              <a:buClr>
                <a:schemeClr val="lt1"/>
              </a:buClr>
              <a:buSzPts val="2300"/>
              <a:buChar char="●"/>
            </a:pPr>
            <a:r>
              <a:rPr lang="en-GB" sz="2000">
                <a:solidFill>
                  <a:schemeClr val="lt1"/>
                </a:solidFill>
                <a:latin typeface="Open Sans"/>
                <a:ea typeface="Open Sans"/>
                <a:cs typeface="Open Sans"/>
                <a:sym typeface="Open Sans"/>
              </a:rPr>
              <a:t>clear</a:t>
            </a:r>
            <a:endParaRPr sz="2000">
              <a:solidFill>
                <a:schemeClr val="lt1"/>
              </a:solidFill>
              <a:latin typeface="Open Sans"/>
              <a:ea typeface="Open Sans"/>
              <a:cs typeface="Open Sans"/>
              <a:sym typeface="Open Sans"/>
            </a:endParaRPr>
          </a:p>
          <a:p>
            <a:pPr indent="-374650" lvl="0" marL="457200" rtl="0" algn="l">
              <a:spcBef>
                <a:spcPts val="0"/>
              </a:spcBef>
              <a:spcAft>
                <a:spcPts val="0"/>
              </a:spcAft>
              <a:buClr>
                <a:schemeClr val="lt1"/>
              </a:buClr>
              <a:buSzPts val="2300"/>
              <a:buChar char="●"/>
            </a:pPr>
            <a:r>
              <a:rPr lang="en-GB" sz="2000">
                <a:solidFill>
                  <a:schemeClr val="lt1"/>
                </a:solidFill>
                <a:latin typeface="Open Sans"/>
                <a:ea typeface="Open Sans"/>
                <a:cs typeface="Open Sans"/>
                <a:sym typeface="Open Sans"/>
              </a:rPr>
              <a:t>delete</a:t>
            </a:r>
            <a:endParaRPr sz="2000">
              <a:solidFill>
                <a:schemeClr val="lt1"/>
              </a:solidFill>
              <a:latin typeface="Open Sans"/>
              <a:ea typeface="Open Sans"/>
              <a:cs typeface="Open Sans"/>
              <a:sym typeface="Open Sans"/>
            </a:endParaRPr>
          </a:p>
          <a:p>
            <a:pPr indent="-374650" lvl="0" marL="457200" rtl="0" algn="l">
              <a:spcBef>
                <a:spcPts val="0"/>
              </a:spcBef>
              <a:spcAft>
                <a:spcPts val="0"/>
              </a:spcAft>
              <a:buClr>
                <a:schemeClr val="lt1"/>
              </a:buClr>
              <a:buSzPts val="2300"/>
              <a:buChar char="●"/>
            </a:pPr>
            <a:r>
              <a:rPr lang="en-GB" sz="2000">
                <a:solidFill>
                  <a:schemeClr val="lt1"/>
                </a:solidFill>
                <a:latin typeface="Open Sans"/>
                <a:ea typeface="Open Sans"/>
                <a:cs typeface="Open Sans"/>
                <a:sym typeface="Open Sans"/>
              </a:rPr>
              <a:t>set</a:t>
            </a:r>
            <a:endParaRPr sz="2000">
              <a:solidFill>
                <a:schemeClr val="lt1"/>
              </a:solidFill>
              <a:latin typeface="Open Sans"/>
              <a:ea typeface="Open Sans"/>
              <a:cs typeface="Open Sans"/>
              <a:sym typeface="Open Sans"/>
            </a:endParaRPr>
          </a:p>
          <a:p>
            <a:pPr indent="-374650" lvl="0" marL="457200" rtl="0" algn="l">
              <a:spcBef>
                <a:spcPts val="0"/>
              </a:spcBef>
              <a:spcAft>
                <a:spcPts val="0"/>
              </a:spcAft>
              <a:buClr>
                <a:schemeClr val="lt1"/>
              </a:buClr>
              <a:buSzPts val="2300"/>
              <a:buChar char="●"/>
            </a:pPr>
            <a:r>
              <a:rPr lang="en-GB" sz="2000">
                <a:solidFill>
                  <a:schemeClr val="lt1"/>
                </a:solidFill>
                <a:latin typeface="Open Sans"/>
                <a:ea typeface="Open Sans"/>
                <a:cs typeface="Open Sans"/>
                <a:sym typeface="Open Sans"/>
              </a:rPr>
              <a:t>Set mutator methods</a:t>
            </a:r>
            <a:endParaRPr sz="2000">
              <a:solidFill>
                <a:schemeClr val="lt1"/>
              </a:solidFill>
              <a:latin typeface="Open Sans"/>
              <a:ea typeface="Open Sans"/>
              <a:cs typeface="Open Sans"/>
              <a:sym typeface="Open Sans"/>
            </a:endParaRPr>
          </a:p>
          <a:p>
            <a:pPr indent="-374650" lvl="0" marL="457200" rtl="0" algn="l">
              <a:spcBef>
                <a:spcPts val="0"/>
              </a:spcBef>
              <a:spcAft>
                <a:spcPts val="0"/>
              </a:spcAft>
              <a:buClr>
                <a:schemeClr val="lt1"/>
              </a:buClr>
              <a:buSzPts val="2300"/>
              <a:buChar char="●"/>
            </a:pPr>
            <a:r>
              <a:rPr lang="en-GB" sz="2000">
                <a:solidFill>
                  <a:schemeClr val="lt1"/>
                </a:solidFill>
                <a:latin typeface="Open Sans"/>
                <a:ea typeface="Open Sans"/>
                <a:cs typeface="Open Sans"/>
                <a:sym typeface="Open Sans"/>
              </a:rPr>
              <a:t>add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2"/>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Functional Programming in JavaScript</a:t>
            </a:r>
            <a:endParaRPr/>
          </a:p>
        </p:txBody>
      </p:sp>
      <p:sp>
        <p:nvSpPr>
          <p:cNvPr id="198" name="Google Shape;198;p42"/>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200"/>
              <a:t>JavaScript already has some functions that enable functional programming. Example: </a:t>
            </a:r>
            <a:endParaRPr b="1" sz="2200"/>
          </a:p>
          <a:p>
            <a:pPr indent="-368300" lvl="0" marL="457200" rtl="0" algn="l">
              <a:spcBef>
                <a:spcPts val="1000"/>
              </a:spcBef>
              <a:spcAft>
                <a:spcPts val="0"/>
              </a:spcAft>
              <a:buSzPts val="2200"/>
              <a:buChar char="●"/>
            </a:pPr>
            <a:r>
              <a:rPr b="1" lang="en-GB" sz="2200"/>
              <a:t>String.prototype.slice</a:t>
            </a:r>
            <a:endParaRPr b="1" sz="2200"/>
          </a:p>
          <a:p>
            <a:pPr indent="-368300" lvl="0" marL="457200" rtl="0" algn="l">
              <a:spcBef>
                <a:spcPts val="0"/>
              </a:spcBef>
              <a:spcAft>
                <a:spcPts val="0"/>
              </a:spcAft>
              <a:buSzPts val="2200"/>
              <a:buChar char="●"/>
            </a:pPr>
            <a:r>
              <a:rPr b="1" lang="en-GB" sz="2200"/>
              <a:t>Array.protoype.filter</a:t>
            </a:r>
            <a:endParaRPr b="1" sz="2200"/>
          </a:p>
          <a:p>
            <a:pPr indent="-368300" lvl="0" marL="457200" rtl="0" algn="l">
              <a:spcBef>
                <a:spcPts val="0"/>
              </a:spcBef>
              <a:spcAft>
                <a:spcPts val="0"/>
              </a:spcAft>
              <a:buSzPts val="2200"/>
              <a:buChar char="●"/>
            </a:pPr>
            <a:r>
              <a:rPr b="1" lang="en-GB" sz="2200"/>
              <a:t>Array.prototype.join</a:t>
            </a:r>
            <a:endParaRPr b="1" sz="2200"/>
          </a:p>
          <a:p>
            <a:pPr indent="-368300" lvl="0" marL="457200" rtl="0" algn="l">
              <a:spcBef>
                <a:spcPts val="0"/>
              </a:spcBef>
              <a:spcAft>
                <a:spcPts val="0"/>
              </a:spcAft>
              <a:buSzPts val="2200"/>
              <a:buChar char="●"/>
            </a:pPr>
            <a:r>
              <a:rPr b="1" lang="en-GB" sz="2200"/>
              <a:t>Const variables</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3"/>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Object.assign</a:t>
            </a:r>
            <a:endParaRPr/>
          </a:p>
        </p:txBody>
      </p:sp>
      <p:sp>
        <p:nvSpPr>
          <p:cNvPr id="205" name="Google Shape;205;p43"/>
          <p:cNvSpPr txBox="1"/>
          <p:nvPr>
            <p:ph idx="1" type="body"/>
          </p:nvPr>
        </p:nvSpPr>
        <p:spPr>
          <a:xfrm>
            <a:off x="5981700" y="2057400"/>
            <a:ext cx="55245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300"/>
              <a:t>Object.assign copies values from the provided object to a new object. Since functional programming is predicated on immutable data, we use it to make new objects based on existing objects</a:t>
            </a:r>
            <a:endParaRPr b="1" sz="2300"/>
          </a:p>
        </p:txBody>
      </p:sp>
      <p:pic>
        <p:nvPicPr>
          <p:cNvPr id="206" name="Google Shape;206;p43"/>
          <p:cNvPicPr preferRelativeResize="0"/>
          <p:nvPr/>
        </p:nvPicPr>
        <p:blipFill>
          <a:blip r:embed="rId3">
            <a:alphaModFix/>
          </a:blip>
          <a:stretch>
            <a:fillRect/>
          </a:stretch>
        </p:blipFill>
        <p:spPr>
          <a:xfrm>
            <a:off x="231300" y="2332837"/>
            <a:ext cx="5500096" cy="161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4"/>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Pure function</a:t>
            </a:r>
            <a:endParaRPr/>
          </a:p>
        </p:txBody>
      </p:sp>
      <p:sp>
        <p:nvSpPr>
          <p:cNvPr id="213" name="Google Shape;213;p44"/>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355600" lvl="0" marL="457200" rtl="0" algn="l">
              <a:lnSpc>
                <a:spcPct val="115000"/>
              </a:lnSpc>
              <a:spcBef>
                <a:spcPts val="1000"/>
              </a:spcBef>
              <a:spcAft>
                <a:spcPts val="0"/>
              </a:spcAft>
              <a:buSzPts val="2000"/>
              <a:buChar char="●"/>
            </a:pPr>
            <a:r>
              <a:rPr lang="en-GB"/>
              <a:t>Referential transparency: The function always gives the same return value for the same arguments. This means that the function cannot depend on any mutable state.</a:t>
            </a:r>
            <a:endParaRPr/>
          </a:p>
          <a:p>
            <a:pPr indent="0" lvl="0" marL="0" rtl="0" algn="l">
              <a:lnSpc>
                <a:spcPct val="115000"/>
              </a:lnSpc>
              <a:spcBef>
                <a:spcPts val="1000"/>
              </a:spcBef>
              <a:spcAft>
                <a:spcPts val="0"/>
              </a:spcAft>
              <a:buNone/>
            </a:pPr>
            <a:r>
              <a:t/>
            </a:r>
            <a:endParaRPr/>
          </a:p>
          <a:p>
            <a:pPr indent="-355600" lvl="0" marL="457200" rtl="0" algn="l">
              <a:lnSpc>
                <a:spcPct val="115000"/>
              </a:lnSpc>
              <a:spcBef>
                <a:spcPts val="1000"/>
              </a:spcBef>
              <a:spcAft>
                <a:spcPts val="0"/>
              </a:spcAft>
              <a:buSzPts val="2000"/>
              <a:buChar char="●"/>
            </a:pPr>
            <a:r>
              <a:rPr lang="en-GB"/>
              <a:t>Side-effect free: The function cannot cause any side effects. Side effects may include I/O, modifying a mutable object, reassigning a variable, etc.</a:t>
            </a:r>
            <a:endParaRPr/>
          </a:p>
          <a:p>
            <a:pPr indent="0" lvl="0" marL="0" rtl="0" algn="l">
              <a:lnSpc>
                <a:spcPct val="115000"/>
              </a:lnSpc>
              <a:spcBef>
                <a:spcPts val="1000"/>
              </a:spcBef>
              <a:spcAft>
                <a:spcPts val="0"/>
              </a:spcAft>
              <a:buNone/>
            </a:pPr>
            <a:r>
              <a:t/>
            </a:r>
            <a:endParaRPr/>
          </a:p>
        </p:txBody>
      </p:sp>
      <p:pic>
        <p:nvPicPr>
          <p:cNvPr id="214" name="Google Shape;214;p44"/>
          <p:cNvPicPr preferRelativeResize="0"/>
          <p:nvPr/>
        </p:nvPicPr>
        <p:blipFill>
          <a:blip r:embed="rId3">
            <a:alphaModFix/>
          </a:blip>
          <a:stretch>
            <a:fillRect/>
          </a:stretch>
        </p:blipFill>
        <p:spPr>
          <a:xfrm>
            <a:off x="3931868" y="4514850"/>
            <a:ext cx="4328275" cy="14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5"/>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Currying</a:t>
            </a:r>
            <a:endParaRPr/>
          </a:p>
        </p:txBody>
      </p:sp>
      <p:sp>
        <p:nvSpPr>
          <p:cNvPr id="221" name="Google Shape;221;p45"/>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500"/>
              <a:t>Informally, currying is the process of taking a function that accepts n arguments and turning it into n functions that each accepts a single argument. The arity of a function is the number of arguments that it accepts. A function that accepts a single argument is unary, two arguments binary, three arguments ternary, and n arguments is n-ary.</a:t>
            </a:r>
            <a:endParaRPr b="1"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Composition</a:t>
            </a:r>
            <a:endParaRPr/>
          </a:p>
        </p:txBody>
      </p:sp>
      <p:sp>
        <p:nvSpPr>
          <p:cNvPr id="227" name="Google Shape;227;p46"/>
          <p:cNvSpPr txBox="1"/>
          <p:nvPr>
            <p:ph idx="1" type="body"/>
          </p:nvPr>
        </p:nvSpPr>
        <p:spPr>
          <a:xfrm>
            <a:off x="685800" y="2057400"/>
            <a:ext cx="113586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b="1" lang="en-GB" sz="2300"/>
              <a:t>C</a:t>
            </a:r>
            <a:r>
              <a:rPr b="1" lang="en-GB" sz="2300"/>
              <a:t>omposition is defined as passing the output of one function into input of another so as to create a combined output</a:t>
            </a:r>
            <a:endParaRPr b="1" sz="2300"/>
          </a:p>
        </p:txBody>
      </p:sp>
      <p:pic>
        <p:nvPicPr>
          <p:cNvPr id="228" name="Google Shape;228;p46"/>
          <p:cNvPicPr preferRelativeResize="0"/>
          <p:nvPr/>
        </p:nvPicPr>
        <p:blipFill>
          <a:blip r:embed="rId3">
            <a:alphaModFix/>
          </a:blip>
          <a:stretch>
            <a:fillRect/>
          </a:stretch>
        </p:blipFill>
        <p:spPr>
          <a:xfrm>
            <a:off x="2805100" y="3309925"/>
            <a:ext cx="6581775"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