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0"/>
  </p:notesMasterIdLst>
  <p:handoutMasterIdLst>
    <p:handoutMasterId r:id="rId81"/>
  </p:handoutMasterIdLst>
  <p:sldIdLst>
    <p:sldId id="256" r:id="rId2"/>
    <p:sldId id="355" r:id="rId3"/>
    <p:sldId id="356" r:id="rId4"/>
    <p:sldId id="368" r:id="rId5"/>
    <p:sldId id="357" r:id="rId6"/>
    <p:sldId id="390" r:id="rId7"/>
    <p:sldId id="391" r:id="rId8"/>
    <p:sldId id="389" r:id="rId9"/>
    <p:sldId id="369" r:id="rId10"/>
    <p:sldId id="358" r:id="rId11"/>
    <p:sldId id="359" r:id="rId12"/>
    <p:sldId id="396" r:id="rId13"/>
    <p:sldId id="360" r:id="rId14"/>
    <p:sldId id="361" r:id="rId15"/>
    <p:sldId id="362" r:id="rId16"/>
    <p:sldId id="363" r:id="rId17"/>
    <p:sldId id="364" r:id="rId18"/>
    <p:sldId id="365" r:id="rId19"/>
    <p:sldId id="366" r:id="rId20"/>
    <p:sldId id="367" r:id="rId21"/>
    <p:sldId id="319" r:id="rId22"/>
    <p:sldId id="371" r:id="rId23"/>
    <p:sldId id="320" r:id="rId24"/>
    <p:sldId id="372" r:id="rId25"/>
    <p:sldId id="321" r:id="rId26"/>
    <p:sldId id="373" r:id="rId27"/>
    <p:sldId id="322" r:id="rId28"/>
    <p:sldId id="374" r:id="rId29"/>
    <p:sldId id="323" r:id="rId30"/>
    <p:sldId id="370" r:id="rId31"/>
    <p:sldId id="324" r:id="rId32"/>
    <p:sldId id="375" r:id="rId33"/>
    <p:sldId id="325" r:id="rId34"/>
    <p:sldId id="326" r:id="rId35"/>
    <p:sldId id="327" r:id="rId36"/>
    <p:sldId id="376" r:id="rId37"/>
    <p:sldId id="328" r:id="rId38"/>
    <p:sldId id="317" r:id="rId39"/>
    <p:sldId id="329" r:id="rId40"/>
    <p:sldId id="377" r:id="rId41"/>
    <p:sldId id="330" r:id="rId42"/>
    <p:sldId id="378" r:id="rId43"/>
    <p:sldId id="379" r:id="rId44"/>
    <p:sldId id="331" r:id="rId45"/>
    <p:sldId id="332" r:id="rId46"/>
    <p:sldId id="333" r:id="rId47"/>
    <p:sldId id="334" r:id="rId48"/>
    <p:sldId id="380" r:id="rId49"/>
    <p:sldId id="336" r:id="rId50"/>
    <p:sldId id="337" r:id="rId51"/>
    <p:sldId id="381" r:id="rId52"/>
    <p:sldId id="338" r:id="rId53"/>
    <p:sldId id="382" r:id="rId54"/>
    <p:sldId id="339" r:id="rId55"/>
    <p:sldId id="383" r:id="rId56"/>
    <p:sldId id="341" r:id="rId57"/>
    <p:sldId id="318" r:id="rId58"/>
    <p:sldId id="384" r:id="rId59"/>
    <p:sldId id="340" r:id="rId60"/>
    <p:sldId id="342" r:id="rId61"/>
    <p:sldId id="343" r:id="rId62"/>
    <p:sldId id="346" r:id="rId63"/>
    <p:sldId id="385" r:id="rId64"/>
    <p:sldId id="345" r:id="rId65"/>
    <p:sldId id="344" r:id="rId66"/>
    <p:sldId id="386" r:id="rId67"/>
    <p:sldId id="347" r:id="rId68"/>
    <p:sldId id="387" r:id="rId69"/>
    <p:sldId id="348" r:id="rId70"/>
    <p:sldId id="388" r:id="rId71"/>
    <p:sldId id="349" r:id="rId72"/>
    <p:sldId id="259" r:id="rId73"/>
    <p:sldId id="397" r:id="rId74"/>
    <p:sldId id="392" r:id="rId75"/>
    <p:sldId id="393" r:id="rId76"/>
    <p:sldId id="394" r:id="rId77"/>
    <p:sldId id="395" r:id="rId78"/>
    <p:sldId id="277" r:id="rId7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90" autoAdjust="0"/>
    <p:restoredTop sz="94686" autoAdjust="0"/>
  </p:normalViewPr>
  <p:slideViewPr>
    <p:cSldViewPr>
      <p:cViewPr>
        <p:scale>
          <a:sx n="76" d="100"/>
          <a:sy n="76" d="100"/>
        </p:scale>
        <p:origin x="-1406" y="-4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2/27/2017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2/27/2017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10</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13</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2/27/2017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2/27/2017</a:t>
            </a:fld>
            <a:endParaRPr lang="en-US"/>
          </a:p>
        </p:txBody>
      </p:sp>
      <p:sp>
        <p:nvSpPr>
          <p:cNvPr id="5" name="Footer Placeholder 4"/>
          <p:cNvSpPr>
            <a:spLocks noGrp="1"/>
          </p:cNvSpPr>
          <p:nvPr>
            <p:ph type="ftr" sz="quarter" idx="11"/>
          </p:nvPr>
        </p:nvSpPr>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2/27/2017</a:t>
            </a:fld>
            <a:endParaRPr lang="en-US"/>
          </a:p>
        </p:txBody>
      </p:sp>
      <p:sp>
        <p:nvSpPr>
          <p:cNvPr id="5" name="Footer Placeholder 4"/>
          <p:cNvSpPr>
            <a:spLocks noGrp="1"/>
          </p:cNvSpPr>
          <p:nvPr>
            <p:ph type="ftr" sz="quarter" idx="11"/>
          </p:nvPr>
        </p:nvSpPr>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smtClean="0"/>
              <a:t>How my ideal tool supporting OCL must look like?</a:t>
            </a:r>
            <a:endParaRPr lang="en-US" dirty="0"/>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smtClean="0">
                <a:latin typeface="Arial" charset="0"/>
              </a:rPr>
              <a:t>Dan CHIOREAN, Vladiela PETRASCU, Dragos</a:t>
            </a:r>
            <a:r>
              <a:rPr lang="en-US" sz="1600" b="1" baseline="0" dirty="0" smtClean="0">
                <a:latin typeface="Arial" charset="0"/>
              </a:rPr>
              <a:t> PETRASCU</a:t>
            </a:r>
            <a:r>
              <a:rPr lang="en-US" sz="1600" dirty="0">
                <a:latin typeface="Arial" charset="0"/>
              </a:rPr>
              <a:t/>
            </a:r>
            <a:br>
              <a:rPr lang="en-US" sz="1600" dirty="0">
                <a:latin typeface="Arial" charset="0"/>
              </a:rPr>
            </a:br>
            <a:r>
              <a:rPr lang="en-US" sz="1800" noProof="1" smtClean="0">
                <a:latin typeface="Arial" charset="0"/>
              </a:rPr>
              <a:t>chiorean@cs.ubbcluj.ro</a:t>
            </a:r>
            <a:r>
              <a:rPr lang="en-US" sz="1800" dirty="0">
                <a:latin typeface="Arial" charset="0"/>
              </a:rPr>
              <a:t/>
            </a:r>
            <a:br>
              <a:rPr lang="en-US" sz="1800" dirty="0">
                <a:latin typeface="Arial" charset="0"/>
              </a:rPr>
            </a:br>
            <a:r>
              <a:rPr lang="en-US" sz="1600" dirty="0">
                <a:latin typeface="Arial" charset="0"/>
              </a:rPr>
              <a:t/>
            </a:r>
            <a:br>
              <a:rPr lang="en-US" sz="1600" dirty="0">
                <a:latin typeface="Arial" charset="0"/>
              </a:rPr>
            </a:br>
            <a:r>
              <a:rPr lang="en-US" sz="1600" b="1" dirty="0" smtClean="0">
                <a:solidFill>
                  <a:schemeClr val="tx2"/>
                </a:solidFill>
                <a:latin typeface="Arial" charset="0"/>
              </a:rPr>
              <a:t>BABES-BOLYAI UNIVERSITY – CLUJ-NAPOCA</a:t>
            </a:r>
            <a:r>
              <a:rPr lang="en-US" sz="1600" dirty="0">
                <a:solidFill>
                  <a:schemeClr val="tx2"/>
                </a:solidFill>
                <a:latin typeface="Arial" charset="0"/>
              </a:rPr>
              <a:t/>
            </a:r>
            <a:br>
              <a:rPr lang="en-US" sz="1600" dirty="0">
                <a:solidFill>
                  <a:schemeClr val="tx2"/>
                </a:solidFill>
                <a:latin typeface="Arial" charset="0"/>
              </a:rPr>
            </a:br>
            <a:r>
              <a:rPr lang="en-US" sz="1800" dirty="0">
                <a:solidFill>
                  <a:schemeClr val="tx2"/>
                </a:solidFill>
                <a:latin typeface="Arial" charset="0"/>
              </a:rPr>
              <a:t>Faculty of Mathematics and </a:t>
            </a:r>
            <a:r>
              <a:rPr lang="en-US" sz="1800" dirty="0" smtClean="0">
                <a:solidFill>
                  <a:schemeClr val="tx2"/>
                </a:solidFill>
                <a:latin typeface="Arial" charset="0"/>
              </a:rPr>
              <a:t>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BA21C9-16DC-4646-894B-96DBF7369433}" type="datetime1">
              <a:rPr lang="en-US" smtClean="0"/>
              <a:pPr/>
              <a:t>2/27/2017</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2/27/2017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7AD0DF-5C10-4109-BD82-E8AB31D4B714}" type="datetime1">
              <a:rPr lang="en-US" smtClean="0"/>
              <a:pPr/>
              <a:t>2/27/2017</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2/27/2017</a:t>
            </a:fld>
            <a:endParaRPr lang="en-US"/>
          </a:p>
        </p:txBody>
      </p:sp>
      <p:sp>
        <p:nvSpPr>
          <p:cNvPr id="8" name="Footer Placeholder 7"/>
          <p:cNvSpPr>
            <a:spLocks noGrp="1"/>
          </p:cNvSpPr>
          <p:nvPr>
            <p:ph type="ftr" sz="quarter" idx="11"/>
          </p:nvPr>
        </p:nvSpPr>
        <p:spPr/>
        <p:txBody>
          <a:bodyPr/>
          <a:lstStyle/>
          <a:p>
            <a:r>
              <a:rPr lang="en-US" smtClean="0"/>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2/27/2017</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smtClean="0"/>
              <a:t>Software </a:t>
            </a:r>
            <a:r>
              <a:rPr lang="en-US" dirty="0" err="1" smtClean="0"/>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2/27/2017</a:t>
            </a:fld>
            <a:endParaRPr lang="en-US"/>
          </a:p>
        </p:txBody>
      </p:sp>
      <p:sp>
        <p:nvSpPr>
          <p:cNvPr id="3" name="Footer Placeholder 2"/>
          <p:cNvSpPr>
            <a:spLocks noGrp="1"/>
          </p:cNvSpPr>
          <p:nvPr>
            <p:ph type="ftr" sz="quarter" idx="11"/>
          </p:nvPr>
        </p:nvSpPr>
        <p:spPr/>
        <p:txBody>
          <a:bodyPr/>
          <a:lstStyle/>
          <a:p>
            <a:r>
              <a:rPr lang="en-US" smtClean="0"/>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2/27/2017</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2/27/2017</a:t>
            </a:fld>
            <a:endParaRPr lang="en-US"/>
          </a:p>
        </p:txBody>
      </p:sp>
      <p:sp>
        <p:nvSpPr>
          <p:cNvPr id="6" name="Footer Placeholder 5"/>
          <p:cNvSpPr>
            <a:spLocks noGrp="1"/>
          </p:cNvSpPr>
          <p:nvPr>
            <p:ph type="ftr" sz="quarter" idx="11"/>
          </p:nvPr>
        </p:nvSpPr>
        <p:spPr/>
        <p:txBody>
          <a:bodyPr/>
          <a:lstStyle/>
          <a:p>
            <a:r>
              <a:rPr lang="en-US" smtClean="0"/>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2/27/2017</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smtClean="0"/>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normAutofit/>
          </a:bodyPr>
          <a:lstStyle/>
          <a:p>
            <a:pPr algn="ctr"/>
            <a:r>
              <a:rPr lang="en-US" sz="3600" dirty="0" smtClean="0"/>
              <a:t>Software Engineering</a:t>
            </a:r>
            <a:br>
              <a:rPr lang="en-US" sz="3600" dirty="0" smtClean="0"/>
            </a:br>
            <a:r>
              <a:rPr lang="en-US" sz="3600" dirty="0" smtClean="0"/>
              <a:t/>
            </a:r>
            <a:br>
              <a:rPr lang="en-US" sz="3600" dirty="0" smtClean="0"/>
            </a:br>
            <a:r>
              <a:rPr lang="en-US" sz="2000" dirty="0" smtClean="0"/>
              <a:t>mainly based </a:t>
            </a:r>
            <a:r>
              <a:rPr lang="en-US" sz="2000" dirty="0" smtClean="0"/>
              <a:t>on </a:t>
            </a:r>
            <a:r>
              <a:rPr lang="en-US" sz="2000" b="1" dirty="0" smtClean="0"/>
              <a:t>Bernd </a:t>
            </a:r>
            <a:r>
              <a:rPr lang="en-US" sz="2000" b="1" dirty="0" err="1" smtClean="0"/>
              <a:t>Bruegge’s</a:t>
            </a:r>
            <a:r>
              <a:rPr lang="en-US" sz="2000" b="1" dirty="0" smtClean="0"/>
              <a:t> </a:t>
            </a:r>
            <a:r>
              <a:rPr lang="en-US" sz="2000" dirty="0" smtClean="0"/>
              <a:t>book</a:t>
            </a:r>
            <a:br>
              <a:rPr lang="en-US" sz="2000" dirty="0" smtClean="0"/>
            </a:br>
            <a:r>
              <a:rPr lang="en-US" sz="2000" b="1" dirty="0" smtClean="0"/>
              <a:t>Object-Oriented Software Engineering</a:t>
            </a:r>
            <a:br>
              <a:rPr lang="en-US" sz="2000" b="1" dirty="0" smtClean="0"/>
            </a:br>
            <a:r>
              <a:rPr lang="en-US" sz="2000" b="1" dirty="0" smtClean="0"/>
              <a:t>using UML, Patterns and Java</a:t>
            </a:r>
            <a:endParaRPr lang="en-US" sz="2000" b="1" dirty="0"/>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smtClean="0"/>
              <a:t>Dan CHIOREAN</a:t>
            </a:r>
          </a:p>
          <a:p>
            <a:pPr algn="ctr"/>
            <a:r>
              <a:rPr lang="en-US" dirty="0" err="1" smtClean="0"/>
              <a:t>Babeş-Bolyai</a:t>
            </a:r>
            <a:r>
              <a:rPr lang="en-US" dirty="0" smtClean="0"/>
              <a:t> University</a:t>
            </a:r>
          </a:p>
          <a:p>
            <a:pPr algn="ctr"/>
            <a:r>
              <a:rPr lang="en-US" sz="1600" b="1" dirty="0" smtClean="0">
                <a:latin typeface="Courier New" pitchFamily="49" charset="0"/>
                <a:ea typeface="Tahoma" pitchFamily="34" charset="0"/>
                <a:cs typeface="Courier New" pitchFamily="49" charset="0"/>
              </a:rPr>
              <a:t>chiorean@cs.ubbcluj.ro</a:t>
            </a:r>
            <a:endParaRPr lang="en-US" sz="1600" b="1" dirty="0">
              <a:latin typeface="Courier New" pitchFamily="49" charset="0"/>
              <a:ea typeface="Tahoma" pitchFamily="34" charset="0"/>
              <a:cs typeface="Courier New" pitchFamily="49" charset="0"/>
            </a:endParaRPr>
          </a:p>
        </p:txBody>
      </p:sp>
      <p:sp>
        <p:nvSpPr>
          <p:cNvPr id="5" name="Date Placeholder 4"/>
          <p:cNvSpPr>
            <a:spLocks noGrp="1"/>
          </p:cNvSpPr>
          <p:nvPr>
            <p:ph type="dt" sz="half" idx="10"/>
          </p:nvPr>
        </p:nvSpPr>
        <p:spPr/>
        <p:txBody>
          <a:bodyPr/>
          <a:lstStyle/>
          <a:p>
            <a:fld id="{0E46CE7C-2AA7-4DAE-BCEE-ABADD108B543}" type="datetime1">
              <a:rPr lang="en-US" smtClean="0"/>
              <a:pPr/>
              <a:t>2/27/2017</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Principles_3</a:t>
            </a:r>
            <a:endParaRPr lang="en-US" b="1" dirty="0"/>
          </a:p>
        </p:txBody>
      </p:sp>
      <p:sp>
        <p:nvSpPr>
          <p:cNvPr id="3" name="Date Placeholder 2"/>
          <p:cNvSpPr>
            <a:spLocks noGrp="1"/>
          </p:cNvSpPr>
          <p:nvPr>
            <p:ph type="dt" sz="half" idx="10"/>
          </p:nvPr>
        </p:nvSpPr>
        <p:spPr/>
        <p:txBody>
          <a:bodyPr/>
          <a:lstStyle/>
          <a:p>
            <a:fld id="{6801F127-2BA9-456A-9013-84B0BE10078F}"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dirty="0" smtClean="0"/>
              <a:t>Software </a:t>
            </a:r>
            <a:r>
              <a:rPr lang="en-US" dirty="0" err="1" smtClean="0"/>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Principles_4</a:t>
            </a:r>
            <a:endParaRPr lang="en-US" b="1" dirty="0"/>
          </a:p>
        </p:txBody>
      </p:sp>
      <p:sp>
        <p:nvSpPr>
          <p:cNvPr id="3" name="Date Placeholder 2"/>
          <p:cNvSpPr>
            <a:spLocks noGrp="1"/>
          </p:cNvSpPr>
          <p:nvPr>
            <p:ph type="dt" sz="half" idx="10"/>
          </p:nvPr>
        </p:nvSpPr>
        <p:spPr/>
        <p:txBody>
          <a:bodyPr/>
          <a:lstStyle/>
          <a:p>
            <a:fld id="{3173D406-8E58-4882-A6A9-2D08C92BEF0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11</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Principles_5</a:t>
            </a:r>
            <a:endParaRPr lang="en-US" b="1" dirty="0"/>
          </a:p>
        </p:txBody>
      </p:sp>
      <p:sp>
        <p:nvSpPr>
          <p:cNvPr id="3" name="Date Placeholder 2"/>
          <p:cNvSpPr>
            <a:spLocks noGrp="1"/>
          </p:cNvSpPr>
          <p:nvPr>
            <p:ph type="dt" sz="half" idx="10"/>
          </p:nvPr>
        </p:nvSpPr>
        <p:spPr/>
        <p:txBody>
          <a:bodyPr/>
          <a:lstStyle/>
          <a:p>
            <a:fld id="{3173D406-8E58-4882-A6A9-2D08C92BEF0A}" type="datetime1">
              <a:rPr lang="en-US" smtClean="0"/>
              <a:pPr/>
              <a:t>2/28/2017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12</a:t>
            </a:fld>
            <a:endParaRPr lang="en-US" dirty="0"/>
          </a:p>
        </p:txBody>
      </p:sp>
      <p:sp>
        <p:nvSpPr>
          <p:cNvPr id="8" name="TextBox 7"/>
          <p:cNvSpPr txBox="1"/>
          <p:nvPr/>
        </p:nvSpPr>
        <p:spPr>
          <a:xfrm>
            <a:off x="539552" y="5805264"/>
            <a:ext cx="7128792" cy="369332"/>
          </a:xfrm>
          <a:prstGeom prst="rect">
            <a:avLst/>
          </a:prstGeom>
          <a:noFill/>
        </p:spPr>
        <p:txBody>
          <a:bodyPr wrap="square" rtlCol="0">
            <a:spAutoFit/>
          </a:bodyPr>
          <a:lstStyle/>
          <a:p>
            <a:r>
              <a:rPr lang="en-US" sz="1800" dirty="0" smtClean="0"/>
              <a:t>When model specification process </a:t>
            </a:r>
            <a:r>
              <a:rPr lang="en-US" sz="1800" dirty="0" smtClean="0"/>
              <a:t>is hasty ... rationales: </a:t>
            </a:r>
            <a:endParaRPr lang="en-US" sz="1800"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1524000" y="1143000"/>
            <a:ext cx="6096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Principles_6</a:t>
            </a:r>
            <a:endParaRPr lang="en-US" b="1" dirty="0"/>
          </a:p>
        </p:txBody>
      </p:sp>
      <p:sp>
        <p:nvSpPr>
          <p:cNvPr id="3" name="Date Placeholder 2"/>
          <p:cNvSpPr>
            <a:spLocks noGrp="1"/>
          </p:cNvSpPr>
          <p:nvPr>
            <p:ph type="dt" sz="half" idx="10"/>
          </p:nvPr>
        </p:nvSpPr>
        <p:spPr/>
        <p:txBody>
          <a:bodyPr/>
          <a:lstStyle/>
          <a:p>
            <a:fld id="{3C1146CC-F65E-40B5-AF94-C2B4BC5A72E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13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Principles_7</a:t>
            </a:r>
            <a:endParaRPr lang="en-US" b="1" dirty="0"/>
          </a:p>
        </p:txBody>
      </p:sp>
      <p:sp>
        <p:nvSpPr>
          <p:cNvPr id="3" name="Date Placeholder 2"/>
          <p:cNvSpPr>
            <a:spLocks noGrp="1"/>
          </p:cNvSpPr>
          <p:nvPr>
            <p:ph type="dt" sz="half" idx="10"/>
          </p:nvPr>
        </p:nvSpPr>
        <p:spPr/>
        <p:txBody>
          <a:bodyPr/>
          <a:lstStyle/>
          <a:p>
            <a:fld id="{AEEC8AFC-155E-45E4-B3E5-557694867038}"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14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SOC.png"/>
          <p:cNvPicPr>
            <a:picLocks noChangeAspect="1"/>
          </p:cNvPicPr>
          <p:nvPr/>
        </p:nvPicPr>
        <p:blipFill>
          <a:blip r:embed="rId2" cstate="print"/>
          <a:stretch>
            <a:fillRect/>
          </a:stretch>
        </p:blipFill>
        <p:spPr>
          <a:xfrm>
            <a:off x="827584" y="1268760"/>
            <a:ext cx="6833555" cy="454684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Principles_8</a:t>
            </a:r>
            <a:endParaRPr lang="en-US" b="1" dirty="0"/>
          </a:p>
        </p:txBody>
      </p:sp>
      <p:sp>
        <p:nvSpPr>
          <p:cNvPr id="3" name="Date Placeholder 2"/>
          <p:cNvSpPr>
            <a:spLocks noGrp="1"/>
          </p:cNvSpPr>
          <p:nvPr>
            <p:ph type="dt" sz="half" idx="10"/>
          </p:nvPr>
        </p:nvSpPr>
        <p:spPr/>
        <p:txBody>
          <a:bodyPr/>
          <a:lstStyle/>
          <a:p>
            <a:fld id="{A6CC0B1F-C4B9-453D-AD18-366D3B2A14E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15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Principles_9</a:t>
            </a:r>
            <a:endParaRPr lang="en-US" b="1" dirty="0"/>
          </a:p>
        </p:txBody>
      </p:sp>
      <p:sp>
        <p:nvSpPr>
          <p:cNvPr id="3" name="Date Placeholder 2"/>
          <p:cNvSpPr>
            <a:spLocks noGrp="1"/>
          </p:cNvSpPr>
          <p:nvPr>
            <p:ph type="dt" sz="half" idx="10"/>
          </p:nvPr>
        </p:nvSpPr>
        <p:spPr/>
        <p:txBody>
          <a:bodyPr/>
          <a:lstStyle/>
          <a:p>
            <a:fld id="{3C17D09F-1481-4189-BE75-A6273E64367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16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Principles_10</a:t>
            </a:r>
            <a:endParaRPr lang="en-US" b="1" dirty="0"/>
          </a:p>
        </p:txBody>
      </p:sp>
      <p:sp>
        <p:nvSpPr>
          <p:cNvPr id="3" name="Date Placeholder 2"/>
          <p:cNvSpPr>
            <a:spLocks noGrp="1"/>
          </p:cNvSpPr>
          <p:nvPr>
            <p:ph type="dt" sz="half" idx="10"/>
          </p:nvPr>
        </p:nvSpPr>
        <p:spPr/>
        <p:txBody>
          <a:bodyPr/>
          <a:lstStyle/>
          <a:p>
            <a:fld id="{B193EE1C-7DE6-47CC-9AD5-907590A77794}"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Principles_11</a:t>
            </a:r>
            <a:endParaRPr lang="en-US" b="1" dirty="0"/>
          </a:p>
        </p:txBody>
      </p:sp>
      <p:sp>
        <p:nvSpPr>
          <p:cNvPr id="3" name="Date Placeholder 2"/>
          <p:cNvSpPr>
            <a:spLocks noGrp="1"/>
          </p:cNvSpPr>
          <p:nvPr>
            <p:ph type="dt" sz="half" idx="10"/>
          </p:nvPr>
        </p:nvSpPr>
        <p:spPr/>
        <p:txBody>
          <a:bodyPr/>
          <a:lstStyle/>
          <a:p>
            <a:fld id="{C0814825-FE37-48CE-9F92-B47EE1AF434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18</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Principles_12</a:t>
            </a:r>
            <a:endParaRPr lang="en-US" b="1" dirty="0"/>
          </a:p>
        </p:txBody>
      </p:sp>
      <p:sp>
        <p:nvSpPr>
          <p:cNvPr id="3" name="Date Placeholder 2"/>
          <p:cNvSpPr>
            <a:spLocks noGrp="1"/>
          </p:cNvSpPr>
          <p:nvPr>
            <p:ph type="dt" sz="half" idx="10"/>
          </p:nvPr>
        </p:nvSpPr>
        <p:spPr/>
        <p:txBody>
          <a:bodyPr/>
          <a:lstStyle/>
          <a:p>
            <a:fld id="{DA7A62C8-4D6C-4735-8FF0-92DF682F52BE}"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a:t>
            </a:r>
            <a:r>
              <a:rPr lang="en-US" b="1" dirty="0" err="1" smtClean="0"/>
              <a:t>Engineering_Def_Bruegge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pic>
        <p:nvPicPr>
          <p:cNvPr id="7" name="Picture 6" descr="SE_Def1.png"/>
          <p:cNvPicPr>
            <a:picLocks noChangeAspect="1"/>
          </p:cNvPicPr>
          <p:nvPr/>
        </p:nvPicPr>
        <p:blipFill>
          <a:blip r:embed="rId3" cstate="print"/>
          <a:stretch>
            <a:fillRect/>
          </a:stretch>
        </p:blipFill>
        <p:spPr>
          <a:xfrm>
            <a:off x="539552" y="1196752"/>
            <a:ext cx="7559721" cy="4580134"/>
          </a:xfrm>
          <a:prstGeom prst="rect">
            <a:avLst/>
          </a:prstGeom>
        </p:spPr>
      </p:pic>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smtClean="0"/>
              <a:t>Principles_13</a:t>
            </a:r>
            <a:endParaRPr lang="en-US" b="1" dirty="0"/>
          </a:p>
        </p:txBody>
      </p:sp>
      <p:sp>
        <p:nvSpPr>
          <p:cNvPr id="3" name="Date Placeholder 2"/>
          <p:cNvSpPr>
            <a:spLocks noGrp="1"/>
          </p:cNvSpPr>
          <p:nvPr>
            <p:ph type="dt" sz="half" idx="10"/>
          </p:nvPr>
        </p:nvSpPr>
        <p:spPr/>
        <p:txBody>
          <a:bodyPr/>
          <a:lstStyle/>
          <a:p>
            <a:fld id="{8990AF0F-93E1-44F3-A7E8-FE5007383AD8}"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20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a:t>
            </a:r>
            <a:endParaRPr lang="en-US" b="1" dirty="0"/>
          </a:p>
        </p:txBody>
      </p:sp>
      <p:sp>
        <p:nvSpPr>
          <p:cNvPr id="3" name="Date Placeholder 2"/>
          <p:cNvSpPr>
            <a:spLocks noGrp="1"/>
          </p:cNvSpPr>
          <p:nvPr>
            <p:ph type="dt" sz="half" idx="10"/>
          </p:nvPr>
        </p:nvSpPr>
        <p:spPr/>
        <p:txBody>
          <a:bodyPr/>
          <a:lstStyle/>
          <a:p>
            <a:fld id="{37DE81FD-F1D3-4FFA-83A8-020EA4A1DB9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21</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smtClean="0">
                <a:solidFill>
                  <a:schemeClr val="accent2">
                    <a:lumMod val="50000"/>
                  </a:schemeClr>
                </a:solidFill>
                <a:latin typeface="Arial Rounded MT Bold" pitchFamily="34" charset="0"/>
              </a:rPr>
              <a:t>Software engineering </a:t>
            </a:r>
            <a:r>
              <a:rPr lang="en-US" dirty="0" smtClean="0">
                <a:latin typeface="Arial Rounded MT Bold" pitchFamily="34" charset="0"/>
              </a:rPr>
              <a:t>is </a:t>
            </a:r>
            <a:r>
              <a:rPr lang="en-US" dirty="0" smtClean="0">
                <a:solidFill>
                  <a:srgbClr val="C00000"/>
                </a:solidFill>
                <a:latin typeface="Arial Rounded MT Bold" pitchFamily="34" charset="0"/>
              </a:rPr>
              <a:t>a modeling activity</a:t>
            </a:r>
            <a:r>
              <a:rPr lang="en-US" dirty="0" smtClean="0">
                <a:latin typeface="Arial Rounded MT Bold" pitchFamily="34" charset="0"/>
              </a:rPr>
              <a:t>.</a:t>
            </a:r>
          </a:p>
          <a:p>
            <a:pPr>
              <a:lnSpc>
                <a:spcPct val="150000"/>
              </a:lnSpc>
            </a:pPr>
            <a:endParaRPr lang="en-US" dirty="0" smtClean="0">
              <a:latin typeface="Arial Rounded MT Bold" pitchFamily="34" charset="0"/>
            </a:endParaRPr>
          </a:p>
          <a:p>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deal with </a:t>
            </a:r>
            <a:r>
              <a:rPr lang="en-US" dirty="0" smtClean="0">
                <a:solidFill>
                  <a:schemeClr val="accent2">
                    <a:lumMod val="50000"/>
                  </a:schemeClr>
                </a:solidFill>
                <a:latin typeface="Arial Rounded MT Bold" pitchFamily="34" charset="0"/>
              </a:rPr>
              <a:t>complexity</a:t>
            </a:r>
            <a:r>
              <a:rPr lang="en-US" dirty="0" smtClean="0">
                <a:latin typeface="Arial Rounded MT Bold" pitchFamily="34" charset="0"/>
              </a:rPr>
              <a:t> </a:t>
            </a:r>
            <a:r>
              <a:rPr lang="en-US" dirty="0" smtClean="0">
                <a:solidFill>
                  <a:srgbClr val="C00000"/>
                </a:solidFill>
                <a:latin typeface="Arial Rounded MT Bold" pitchFamily="34" charset="0"/>
              </a:rPr>
              <a:t>through modeling, by </a:t>
            </a:r>
            <a:r>
              <a:rPr lang="en-US" dirty="0" smtClean="0">
                <a:solidFill>
                  <a:schemeClr val="accent3">
                    <a:lumMod val="50000"/>
                  </a:schemeClr>
                </a:solidFill>
                <a:latin typeface="Arial Rounded MT Bold" pitchFamily="34" charset="0"/>
              </a:rPr>
              <a:t>focusing at any one time </a:t>
            </a:r>
            <a:r>
              <a:rPr lang="en-US" dirty="0" smtClean="0">
                <a:solidFill>
                  <a:srgbClr val="C00000"/>
                </a:solidFill>
                <a:latin typeface="Arial Rounded MT Bold" pitchFamily="34" charset="0"/>
              </a:rPr>
              <a:t>on only the relevant details </a:t>
            </a:r>
            <a:r>
              <a:rPr lang="en-US" dirty="0" smtClean="0">
                <a:latin typeface="Arial Rounded MT Bold" pitchFamily="34" charset="0"/>
              </a:rPr>
              <a:t>and</a:t>
            </a:r>
            <a:r>
              <a:rPr lang="en-US" dirty="0" smtClean="0">
                <a:solidFill>
                  <a:srgbClr val="C00000"/>
                </a:solidFill>
                <a:latin typeface="Arial Rounded MT Bold" pitchFamily="34" charset="0"/>
              </a:rPr>
              <a:t> ignoring everything else</a:t>
            </a:r>
            <a:r>
              <a:rPr lang="en-US" dirty="0" smtClean="0">
                <a:latin typeface="Arial Rounded MT Bold" pitchFamily="34" charset="0"/>
              </a:rPr>
              <a:t>.</a:t>
            </a:r>
          </a:p>
          <a:p>
            <a:pPr>
              <a:lnSpc>
                <a:spcPct val="150000"/>
              </a:lnSpc>
            </a:pPr>
            <a:endParaRPr lang="en-US" dirty="0" smtClean="0">
              <a:latin typeface="Arial Rounded MT Bold" pitchFamily="34" charset="0"/>
            </a:endParaRPr>
          </a:p>
          <a:p>
            <a:r>
              <a:rPr lang="en-US" dirty="0" smtClean="0">
                <a:latin typeface="Arial Rounded MT Bold" pitchFamily="34" charset="0"/>
              </a:rPr>
              <a:t>In the course of </a:t>
            </a:r>
            <a:r>
              <a:rPr lang="en-US" dirty="0" smtClean="0">
                <a:solidFill>
                  <a:schemeClr val="accent2">
                    <a:lumMod val="50000"/>
                  </a:schemeClr>
                </a:solidFill>
                <a:latin typeface="Arial Rounded MT Bold" pitchFamily="34" charset="0"/>
              </a:rPr>
              <a:t>development, software engineers </a:t>
            </a:r>
            <a:r>
              <a:rPr lang="en-US" dirty="0" smtClean="0">
                <a:solidFill>
                  <a:schemeClr val="accent3">
                    <a:lumMod val="50000"/>
                  </a:schemeClr>
                </a:solidFill>
                <a:latin typeface="Arial Rounded MT Bold" pitchFamily="34" charset="0"/>
              </a:rPr>
              <a:t>build</a:t>
            </a:r>
            <a:r>
              <a:rPr lang="en-US" dirty="0" smtClean="0">
                <a:latin typeface="Arial Rounded MT Bold" pitchFamily="34" charset="0"/>
              </a:rPr>
              <a:t> </a:t>
            </a:r>
            <a:r>
              <a:rPr lang="en-US" dirty="0" smtClean="0">
                <a:solidFill>
                  <a:srgbClr val="C00000"/>
                </a:solidFill>
                <a:latin typeface="Arial Rounded MT Bold" pitchFamily="34" charset="0"/>
              </a:rPr>
              <a:t>many different models of the system </a:t>
            </a:r>
            <a:r>
              <a:rPr lang="en-US" dirty="0" smtClean="0">
                <a:latin typeface="Arial Rounded MT Bold" pitchFamily="34" charset="0"/>
              </a:rPr>
              <a:t>and </a:t>
            </a:r>
            <a:r>
              <a:rPr lang="en-US" dirty="0" smtClean="0">
                <a:solidFill>
                  <a:schemeClr val="accent2">
                    <a:lumMod val="50000"/>
                  </a:schemeClr>
                </a:solidFill>
                <a:latin typeface="Arial Rounded MT Bold" pitchFamily="34" charset="0"/>
              </a:rPr>
              <a:t>of the application domain</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Engineering?_2</a:t>
            </a:r>
            <a:endParaRPr lang="en-US" b="1" dirty="0"/>
          </a:p>
        </p:txBody>
      </p:sp>
      <p:sp>
        <p:nvSpPr>
          <p:cNvPr id="3" name="Date Placeholder 2"/>
          <p:cNvSpPr>
            <a:spLocks noGrp="1"/>
          </p:cNvSpPr>
          <p:nvPr>
            <p:ph type="dt" sz="half" idx="10"/>
          </p:nvPr>
        </p:nvSpPr>
        <p:spPr/>
        <p:txBody>
          <a:bodyPr/>
          <a:lstStyle/>
          <a:p>
            <a:fld id="{37DE81FD-F1D3-4FFA-83A8-020EA4A1DB9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22</a:t>
            </a:fld>
            <a:endParaRPr lang="en-US" dirty="0"/>
          </a:p>
        </p:txBody>
      </p:sp>
      <p:sp>
        <p:nvSpPr>
          <p:cNvPr id="6" name="TextBox 5"/>
          <p:cNvSpPr txBox="1"/>
          <p:nvPr/>
        </p:nvSpPr>
        <p:spPr>
          <a:xfrm>
            <a:off x="755576" y="1412776"/>
            <a:ext cx="7416824" cy="3785652"/>
          </a:xfrm>
          <a:prstGeom prst="rect">
            <a:avLst/>
          </a:prstGeom>
          <a:noFill/>
        </p:spPr>
        <p:txBody>
          <a:bodyPr wrap="square" rtlCol="0">
            <a:spAutoFit/>
          </a:bodyPr>
          <a:lstStyle/>
          <a:p>
            <a:pPr marL="0" lvl="1" algn="just"/>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problem-solving activity</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are </a:t>
            </a:r>
            <a:r>
              <a:rPr lang="en-US" dirty="0" smtClean="0">
                <a:solidFill>
                  <a:srgbClr val="C00000"/>
                </a:solidFill>
                <a:latin typeface="Arial Rounded MT Bold" pitchFamily="34" charset="0"/>
              </a:rPr>
              <a:t>used</a:t>
            </a:r>
            <a:r>
              <a:rPr lang="en-US" dirty="0" smtClean="0">
                <a:latin typeface="Arial Rounded MT Bold" pitchFamily="34" charset="0"/>
              </a:rPr>
              <a:t> to</a:t>
            </a:r>
            <a:r>
              <a:rPr lang="en-US" dirty="0" smtClean="0">
                <a:solidFill>
                  <a:srgbClr val="C00000"/>
                </a:solidFill>
                <a:latin typeface="Arial Rounded MT Bold" pitchFamily="34" charset="0"/>
              </a:rPr>
              <a:t> search</a:t>
            </a:r>
            <a:r>
              <a:rPr lang="en-US" dirty="0" smtClean="0">
                <a:latin typeface="Arial Rounded MT Bold" pitchFamily="34" charset="0"/>
              </a:rPr>
              <a:t> for an </a:t>
            </a:r>
            <a:r>
              <a:rPr lang="en-US" dirty="0" smtClean="0">
                <a:solidFill>
                  <a:srgbClr val="C00000"/>
                </a:solidFill>
                <a:latin typeface="Arial Rounded MT Bold" pitchFamily="34" charset="0"/>
              </a:rPr>
              <a:t>acceptable solution</a:t>
            </a:r>
            <a:r>
              <a:rPr lang="en-US" dirty="0" smtClean="0">
                <a:latin typeface="Arial Rounded MT Bold" pitchFamily="34" charset="0"/>
              </a:rPr>
              <a:t>.  This </a:t>
            </a:r>
            <a:r>
              <a:rPr lang="en-US" dirty="0" smtClean="0">
                <a:solidFill>
                  <a:srgbClr val="C00000"/>
                </a:solidFill>
                <a:latin typeface="Arial Rounded MT Bold" pitchFamily="34" charset="0"/>
              </a:rPr>
              <a:t>search</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driven by experimentation</a:t>
            </a:r>
            <a:r>
              <a:rPr lang="en-US" dirty="0" smtClean="0">
                <a:latin typeface="Arial Rounded MT Bold" pitchFamily="34" charset="0"/>
              </a:rPr>
              <a:t>.</a:t>
            </a:r>
          </a:p>
          <a:p>
            <a:pPr marL="0" lvl="1" algn="just"/>
            <a:endParaRPr lang="en-US" dirty="0" smtClean="0">
              <a:latin typeface="Arial Rounded MT Bold" pitchFamily="34" charset="0"/>
            </a:endParaRPr>
          </a:p>
          <a:p>
            <a:pPr marL="0" lvl="1" algn="just"/>
            <a:r>
              <a:rPr lang="en-US" dirty="0" smtClean="0">
                <a:solidFill>
                  <a:schemeClr val="accent2">
                    <a:lumMod val="50000"/>
                  </a:schemeClr>
                </a:solidFill>
                <a:latin typeface="Arial Rounded MT Bold" pitchFamily="34" charset="0"/>
              </a:rPr>
              <a:t>Software engineers </a:t>
            </a:r>
            <a:r>
              <a:rPr lang="en-US" dirty="0" smtClean="0">
                <a:solidFill>
                  <a:srgbClr val="C00000"/>
                </a:solidFill>
                <a:latin typeface="Arial Rounded MT Bold" pitchFamily="34" charset="0"/>
              </a:rPr>
              <a:t>do not have infinite resources </a:t>
            </a:r>
            <a:r>
              <a:rPr lang="en-US" dirty="0" smtClean="0">
                <a:latin typeface="Arial Rounded MT Bold" pitchFamily="34" charset="0"/>
              </a:rPr>
              <a:t>and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constrained by budget and deadlines</a:t>
            </a:r>
            <a:r>
              <a:rPr lang="en-US" dirty="0" smtClean="0">
                <a:latin typeface="Arial Rounded MT Bold" pitchFamily="34" charset="0"/>
              </a:rPr>
              <a:t>. Given the </a:t>
            </a:r>
            <a:r>
              <a:rPr lang="en-US" dirty="0" smtClean="0">
                <a:solidFill>
                  <a:srgbClr val="C00000"/>
                </a:solidFill>
                <a:latin typeface="Arial Rounded MT Bold" pitchFamily="34" charset="0"/>
              </a:rPr>
              <a:t>lack of a fundamental theory</a:t>
            </a:r>
            <a:r>
              <a:rPr lang="en-US" dirty="0" smtClean="0">
                <a:latin typeface="Arial Rounded MT Bold" pitchFamily="34" charset="0"/>
              </a:rPr>
              <a:t>, they </a:t>
            </a:r>
            <a:r>
              <a:rPr lang="en-US" dirty="0" smtClean="0">
                <a:solidFill>
                  <a:schemeClr val="accent3">
                    <a:lumMod val="50000"/>
                  </a:schemeClr>
                </a:solidFill>
                <a:latin typeface="Arial Rounded MT Bold" pitchFamily="34" charset="0"/>
              </a:rPr>
              <a:t>often have to rely on </a:t>
            </a:r>
            <a:r>
              <a:rPr lang="en-US" dirty="0" smtClean="0">
                <a:solidFill>
                  <a:srgbClr val="C00000"/>
                </a:solidFill>
                <a:latin typeface="Arial Rounded MT Bold" pitchFamily="34" charset="0"/>
              </a:rPr>
              <a:t>empirical methods</a:t>
            </a:r>
            <a:r>
              <a:rPr lang="en-US" dirty="0" smtClean="0">
                <a:latin typeface="Arial Rounded MT Bold" pitchFamily="34" charset="0"/>
              </a:rPr>
              <a:t> to </a:t>
            </a:r>
            <a:r>
              <a:rPr lang="en-US" dirty="0" smtClean="0">
                <a:solidFill>
                  <a:schemeClr val="accent3">
                    <a:lumMod val="50000"/>
                  </a:schemeClr>
                </a:solidFill>
                <a:latin typeface="Arial Rounded MT Bold" pitchFamily="34" charset="0"/>
              </a:rPr>
              <a:t>evaluate</a:t>
            </a:r>
            <a:r>
              <a:rPr lang="en-US" dirty="0" smtClean="0">
                <a:latin typeface="Arial Rounded MT Bold" pitchFamily="34" charset="0"/>
              </a:rPr>
              <a:t> the </a:t>
            </a:r>
            <a:r>
              <a:rPr lang="en-US" dirty="0" smtClean="0">
                <a:solidFill>
                  <a:srgbClr val="C00000"/>
                </a:solidFill>
                <a:latin typeface="Arial Rounded MT Bold" pitchFamily="34" charset="0"/>
              </a:rPr>
              <a:t>benefits of different alternatives</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Engineering?_3</a:t>
            </a:r>
            <a:endParaRPr lang="en-US" b="1" dirty="0"/>
          </a:p>
        </p:txBody>
      </p:sp>
      <p:sp>
        <p:nvSpPr>
          <p:cNvPr id="3" name="Date Placeholder 2"/>
          <p:cNvSpPr>
            <a:spLocks noGrp="1"/>
          </p:cNvSpPr>
          <p:nvPr>
            <p:ph type="dt" sz="half" idx="10"/>
          </p:nvPr>
        </p:nvSpPr>
        <p:spPr/>
        <p:txBody>
          <a:bodyPr/>
          <a:lstStyle/>
          <a:p>
            <a:fld id="{96D2C475-8AE5-44D4-AE26-3E9430AF216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23</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smtClean="0">
                <a:solidFill>
                  <a:schemeClr val="accent2">
                    <a:lumMod val="50000"/>
                  </a:schemeClr>
                </a:solidFill>
                <a:latin typeface="Arial Rounded MT Bold" pitchFamily="34" charset="0"/>
              </a:rPr>
              <a:t>SE</a:t>
            </a:r>
            <a:r>
              <a:rPr lang="en-US" sz="2800" dirty="0" smtClean="0">
                <a:latin typeface="Arial Rounded MT Bold" pitchFamily="34" charset="0"/>
              </a:rPr>
              <a:t> is a </a:t>
            </a:r>
            <a:r>
              <a:rPr lang="en-US" sz="2800" dirty="0" smtClean="0">
                <a:solidFill>
                  <a:srgbClr val="C00000"/>
                </a:solidFill>
                <a:latin typeface="Arial Rounded MT Bold" pitchFamily="34" charset="0"/>
              </a:rPr>
              <a:t>knowledge acquisition activity</a:t>
            </a:r>
            <a:r>
              <a:rPr lang="en-US" sz="2800" dirty="0" smtClean="0">
                <a:latin typeface="Arial Rounded MT Bold" pitchFamily="34" charset="0"/>
              </a:rPr>
              <a:t>.</a:t>
            </a:r>
          </a:p>
          <a:p>
            <a:pPr marL="0" lvl="1" indent="9525" algn="just"/>
            <a:endParaRPr lang="en-US" sz="2800" dirty="0" smtClean="0">
              <a:latin typeface="Arial Rounded MT Bold" pitchFamily="34" charset="0"/>
            </a:endParaRPr>
          </a:p>
          <a:p>
            <a:pPr marL="0" lvl="1" indent="9525" algn="just"/>
            <a:r>
              <a:rPr lang="en-US" sz="2800" dirty="0" smtClean="0">
                <a:latin typeface="Arial Rounded MT Bold" pitchFamily="34" charset="0"/>
              </a:rPr>
              <a:t>In </a:t>
            </a:r>
            <a:r>
              <a:rPr lang="en-US" sz="2800" dirty="0" smtClean="0">
                <a:solidFill>
                  <a:schemeClr val="accent2">
                    <a:lumMod val="50000"/>
                  </a:schemeClr>
                </a:solidFill>
                <a:latin typeface="Arial Rounded MT Bold" pitchFamily="34" charset="0"/>
              </a:rPr>
              <a:t>modeling</a:t>
            </a:r>
            <a:r>
              <a:rPr lang="en-US" sz="2800" dirty="0" smtClean="0">
                <a:latin typeface="Arial Rounded MT Bold" pitchFamily="34" charset="0"/>
              </a:rPr>
              <a:t> the </a:t>
            </a:r>
            <a:r>
              <a:rPr lang="en-US" sz="2800" dirty="0" smtClean="0">
                <a:solidFill>
                  <a:schemeClr val="accent2">
                    <a:lumMod val="50000"/>
                  </a:schemeClr>
                </a:solidFill>
                <a:latin typeface="Arial Rounded MT Bold" pitchFamily="34" charset="0"/>
              </a:rPr>
              <a:t>application and solution domain</a:t>
            </a:r>
            <a:r>
              <a:rPr lang="en-US" sz="2800" dirty="0" smtClean="0">
                <a:latin typeface="Arial Rounded MT Bold" pitchFamily="34" charset="0"/>
              </a:rPr>
              <a:t>, </a:t>
            </a:r>
            <a:r>
              <a:rPr lang="en-US" sz="2800" dirty="0" smtClean="0">
                <a:solidFill>
                  <a:srgbClr val="C00000"/>
                </a:solidFill>
                <a:latin typeface="Arial Rounded MT Bold" pitchFamily="34" charset="0"/>
              </a:rPr>
              <a:t>software engineers collect data, organize it into information, and formalize it into knowledge</a:t>
            </a:r>
            <a:r>
              <a:rPr lang="en-US" sz="2800" dirty="0" smtClean="0">
                <a:latin typeface="Arial Rounded MT Bold" pitchFamily="34" charset="0"/>
              </a:rPr>
              <a:t>.</a:t>
            </a:r>
          </a:p>
          <a:p>
            <a:pPr marL="0" lvl="1" indent="9525" algn="just"/>
            <a:endParaRPr lang="en-US" sz="2800" dirty="0" smtClean="0">
              <a:latin typeface="Arial Rounded MT Bold" pitchFamily="34" charset="0"/>
            </a:endParaRPr>
          </a:p>
          <a:p>
            <a:pPr marL="0" lvl="1" indent="9525" algn="just"/>
            <a:r>
              <a:rPr lang="en-US" sz="2800" dirty="0" smtClean="0">
                <a:solidFill>
                  <a:srgbClr val="C00000"/>
                </a:solidFill>
                <a:latin typeface="Arial Rounded MT Bold" pitchFamily="34" charset="0"/>
              </a:rPr>
              <a:t>Knowledge acquisition is not sequential</a:t>
            </a:r>
            <a:r>
              <a:rPr lang="en-US" sz="2800" dirty="0" smtClean="0">
                <a:latin typeface="Arial Rounded MT Bold" pitchFamily="34" charset="0"/>
              </a:rPr>
              <a:t>, as </a:t>
            </a:r>
            <a:r>
              <a:rPr lang="en-US" sz="2800" dirty="0" smtClean="0">
                <a:solidFill>
                  <a:srgbClr val="C00000"/>
                </a:solidFill>
                <a:latin typeface="Arial Rounded MT Bold" pitchFamily="34" charset="0"/>
              </a:rPr>
              <a:t>a single piece of additional data can invalidate complete models</a:t>
            </a:r>
            <a:r>
              <a:rPr lang="en-US" sz="2800" dirty="0" smtClean="0">
                <a:latin typeface="Arial Rounded MT Bold" pitchFamily="34" charset="0"/>
              </a:rPr>
              <a:t>.</a:t>
            </a:r>
          </a:p>
          <a:p>
            <a:pPr marL="800100" lvl="1" indent="-342900" algn="just">
              <a:buFont typeface="Arial" pitchFamily="34" charset="0"/>
              <a:buChar char="•"/>
            </a:pPr>
            <a:endParaRPr lang="en-US" sz="1800" dirty="0" smtClean="0">
              <a:latin typeface="+mj-lt"/>
            </a:endParaRPr>
          </a:p>
          <a:p>
            <a:pPr marL="800100" lvl="1" indent="-342900" algn="just">
              <a:buFont typeface="Arial" pitchFamily="34" charset="0"/>
              <a:buChar char="•"/>
            </a:pPr>
            <a:endParaRPr lang="en-US" sz="1800" b="1" dirty="0" smtClean="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Software Engineering?_4</a:t>
            </a:r>
            <a:endParaRPr lang="en-US" b="1" dirty="0"/>
          </a:p>
        </p:txBody>
      </p:sp>
      <p:sp>
        <p:nvSpPr>
          <p:cNvPr id="3" name="Date Placeholder 2"/>
          <p:cNvSpPr>
            <a:spLocks noGrp="1"/>
          </p:cNvSpPr>
          <p:nvPr>
            <p:ph type="dt" sz="half" idx="10"/>
          </p:nvPr>
        </p:nvSpPr>
        <p:spPr/>
        <p:txBody>
          <a:bodyPr/>
          <a:lstStyle/>
          <a:p>
            <a:fld id="{96D2C475-8AE5-44D4-AE26-3E9430AF216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24</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rationale-driven activity</a:t>
            </a:r>
            <a:r>
              <a:rPr lang="en-US" i="1" dirty="0" smtClean="0">
                <a:latin typeface="Arial Rounded MT Bold" pitchFamily="34" charset="0"/>
              </a:rPr>
              <a:t>. </a:t>
            </a:r>
          </a:p>
          <a:p>
            <a:pPr marL="9525" lvl="1" indent="-9525" algn="just"/>
            <a:endParaRPr lang="en-US" i="1" dirty="0" smtClean="0">
              <a:latin typeface="Arial Rounded MT Bold" pitchFamily="34" charset="0"/>
            </a:endParaRPr>
          </a:p>
          <a:p>
            <a:pPr marL="9525" lvl="1" indent="-9525" algn="just"/>
            <a:r>
              <a:rPr lang="en-US" dirty="0" smtClean="0">
                <a:latin typeface="Arial Rounded MT Bold" pitchFamily="34" charset="0"/>
              </a:rPr>
              <a:t>When </a:t>
            </a:r>
            <a:r>
              <a:rPr lang="en-US" dirty="0" smtClean="0">
                <a:solidFill>
                  <a:schemeClr val="accent3">
                    <a:lumMod val="50000"/>
                  </a:schemeClr>
                </a:solidFill>
                <a:latin typeface="Arial Rounded MT Bold" pitchFamily="34" charset="0"/>
              </a:rPr>
              <a:t>acquiring knowledge and making decisions about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or its </a:t>
            </a:r>
            <a:r>
              <a:rPr lang="en-US" dirty="0" smtClean="0">
                <a:solidFill>
                  <a:schemeClr val="accent2">
                    <a:lumMod val="50000"/>
                  </a:schemeClr>
                </a:solidFill>
                <a:latin typeface="Arial Rounded MT Bold" pitchFamily="34" charset="0"/>
              </a:rPr>
              <a:t>application domain</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software engineers </a:t>
            </a:r>
            <a:r>
              <a:rPr lang="en-US" dirty="0" smtClean="0">
                <a:latin typeface="Arial Rounded MT Bold" pitchFamily="34" charset="0"/>
              </a:rPr>
              <a:t>also </a:t>
            </a:r>
            <a:r>
              <a:rPr lang="en-US" dirty="0" smtClean="0">
                <a:solidFill>
                  <a:schemeClr val="accent3">
                    <a:lumMod val="50000"/>
                  </a:schemeClr>
                </a:solidFill>
                <a:latin typeface="Arial Rounded MT Bold" pitchFamily="34" charset="0"/>
              </a:rPr>
              <a:t>need to capture the context in which decisions were made and the rationale behind these decisions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Rationale information</a:t>
            </a:r>
            <a:r>
              <a:rPr lang="en-US" dirty="0" smtClean="0">
                <a:latin typeface="Arial Rounded MT Bold" pitchFamily="34" charset="0"/>
              </a:rPr>
              <a:t>, represented as a set of issue models, </a:t>
            </a:r>
            <a:r>
              <a:rPr lang="en-US" dirty="0" smtClean="0">
                <a:solidFill>
                  <a:srgbClr val="C00000"/>
                </a:solidFill>
                <a:latin typeface="Arial Rounded MT Bold" pitchFamily="34" charset="0"/>
              </a:rPr>
              <a:t>enables software engineers to understand the implication of a proposed change when revisiting a decision</a:t>
            </a:r>
            <a:r>
              <a:rPr lang="en-US" dirty="0" smtClean="0">
                <a:latin typeface="Arial Rounded MT Bold" pitchFamily="34" charset="0"/>
              </a:rPr>
              <a:t>.  We assume that </a:t>
            </a:r>
            <a:r>
              <a:rPr lang="en-US" dirty="0" smtClean="0">
                <a:solidFill>
                  <a:srgbClr val="C00000"/>
                </a:solidFill>
                <a:latin typeface="Arial Rounded MT Bold" pitchFamily="34" charset="0"/>
              </a:rPr>
              <a:t>change can occur at any time</a:t>
            </a:r>
            <a:r>
              <a:rPr lang="en-US" dirty="0" smtClean="0">
                <a:latin typeface="Arial Rounded MT Bold" pitchFamily="34" charset="0"/>
              </a:rPr>
              <a:t>.</a:t>
            </a:r>
          </a:p>
          <a:p>
            <a:pPr marL="800100" lvl="1" indent="-342900" algn="just">
              <a:buFont typeface="Arial" pitchFamily="34" charset="0"/>
              <a:buChar char="•"/>
            </a:pPr>
            <a:endParaRPr lang="en-US" sz="1800" b="1" dirty="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US" b="1" dirty="0"/>
          </a:p>
        </p:txBody>
      </p:sp>
      <p:sp>
        <p:nvSpPr>
          <p:cNvPr id="3" name="Date Placeholder 2"/>
          <p:cNvSpPr>
            <a:spLocks noGrp="1"/>
          </p:cNvSpPr>
          <p:nvPr>
            <p:ph type="dt" sz="half" idx="10"/>
          </p:nvPr>
        </p:nvSpPr>
        <p:spPr/>
        <p:txBody>
          <a:bodyPr/>
          <a:lstStyle/>
          <a:p>
            <a:fld id="{DB0BAD9A-E605-4A13-AAAB-65E197F071A1}"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25</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smtClean="0">
                <a:solidFill>
                  <a:srgbClr val="C00000"/>
                </a:solidFill>
                <a:latin typeface="Arial Rounded MT Bold" pitchFamily="34" charset="0"/>
              </a:rPr>
              <a:t>One of the basic methods of science</a:t>
            </a:r>
            <a:r>
              <a:rPr lang="en-US" dirty="0" smtClean="0">
                <a:solidFill>
                  <a:schemeClr val="bg2">
                    <a:lumMod val="25000"/>
                  </a:schemeClr>
                </a:solidFill>
                <a:latin typeface="Arial Rounded MT Bold" pitchFamily="34" charset="0"/>
              </a:rPr>
              <a:t>.</a:t>
            </a:r>
          </a:p>
          <a:p>
            <a:pPr marL="461963" indent="-461963" algn="just">
              <a:buFont typeface="Arial" pitchFamily="34" charset="0"/>
              <a:buChar char="•"/>
            </a:pPr>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A model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an abstract representation of a system that enables us to answer questions about the system</a:t>
            </a:r>
            <a:r>
              <a:rPr lang="en-US" dirty="0" smtClean="0">
                <a:latin typeface="Arial Rounded MT Bold" pitchFamily="34" charset="0"/>
              </a:rPr>
              <a:t>.</a:t>
            </a:r>
          </a:p>
          <a:p>
            <a:pPr marL="461963" indent="-461963" algn="just"/>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useful when dealing with systems that are too large, too small, too complicated, or too expensive to experience firsthand, but not only. </a:t>
            </a:r>
            <a:r>
              <a:rPr lang="en-US" b="1" dirty="0" smtClean="0">
                <a:solidFill>
                  <a:srgbClr val="C00000"/>
                </a:solidFill>
                <a:latin typeface="Arial Rounded MT Bold" pitchFamily="34" charset="0"/>
                <a:sym typeface="Wingdings" pitchFamily="2" charset="2"/>
              </a:rPr>
              <a:t></a:t>
            </a:r>
            <a:endParaRPr lang="en-US" dirty="0" smtClean="0">
              <a:solidFill>
                <a:srgbClr val="C00000"/>
              </a:solidFill>
              <a:latin typeface="Arial Rounded MT Bold" pitchFamily="34" charset="0"/>
            </a:endParaRPr>
          </a:p>
          <a:p>
            <a:pPr marL="461963" indent="-461963" algn="just">
              <a:buFont typeface="Wingdings" pitchFamily="2" charset="2"/>
              <a:buChar char="Ø"/>
            </a:pPr>
            <a:endParaRPr lang="en-US" dirty="0" smtClean="0">
              <a:latin typeface="Arial Rounded MT Bold" pitchFamily="34" charset="0"/>
            </a:endParaRPr>
          </a:p>
          <a:p>
            <a:pPr marL="919163" lvl="1" indent="-461963" algn="just">
              <a:buFont typeface="Wingdings" pitchFamily="2" charset="2"/>
              <a:buChar char="ü"/>
            </a:pP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also </a:t>
            </a:r>
            <a:r>
              <a:rPr lang="en-US" dirty="0" smtClean="0">
                <a:solidFill>
                  <a:schemeClr val="accent3">
                    <a:lumMod val="50000"/>
                  </a:schemeClr>
                </a:solidFill>
                <a:latin typeface="Arial Rounded MT Bold" pitchFamily="34" charset="0"/>
              </a:rPr>
              <a:t>allow us to visualize and understand </a:t>
            </a:r>
            <a:r>
              <a:rPr lang="en-US" dirty="0" smtClean="0">
                <a:solidFill>
                  <a:srgbClr val="C00000"/>
                </a:solidFill>
                <a:latin typeface="Arial Rounded MT Bold" pitchFamily="34" charset="0"/>
              </a:rPr>
              <a:t>systems that either no longer exist or that are only claimed to exist</a:t>
            </a:r>
            <a:r>
              <a:rPr lang="en-US" dirty="0" smtClean="0">
                <a:latin typeface="Arial Rounded MT Bold" pitchFamily="34" charset="0"/>
              </a:rPr>
              <a:t>.</a:t>
            </a:r>
          </a:p>
          <a:p>
            <a:pPr marL="466725" indent="-466725" algn="just">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Modeling_2</a:t>
            </a:r>
            <a:endParaRPr lang="en-US" b="1" dirty="0"/>
          </a:p>
        </p:txBody>
      </p:sp>
      <p:sp>
        <p:nvSpPr>
          <p:cNvPr id="3" name="Date Placeholder 2"/>
          <p:cNvSpPr>
            <a:spLocks noGrp="1"/>
          </p:cNvSpPr>
          <p:nvPr>
            <p:ph type="dt" sz="half" idx="10"/>
          </p:nvPr>
        </p:nvSpPr>
        <p:spPr/>
        <p:txBody>
          <a:bodyPr/>
          <a:lstStyle/>
          <a:p>
            <a:fld id="{DB0BAD9A-E605-4A13-AAAB-65E197F071A1}"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26</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need to</a:t>
            </a:r>
            <a:r>
              <a:rPr lang="en-US" dirty="0" smtClean="0">
                <a:latin typeface="Arial Rounded MT Bold" pitchFamily="34" charset="0"/>
              </a:rPr>
              <a:t>:</a:t>
            </a:r>
          </a:p>
          <a:p>
            <a:pPr marL="904875" lvl="1" indent="-447675" algn="just">
              <a:buFont typeface="Arial" pitchFamily="34" charset="0"/>
              <a:buChar char="•"/>
            </a:pPr>
            <a:r>
              <a:rPr lang="en-US" dirty="0" smtClean="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smtClean="0">
                <a:solidFill>
                  <a:srgbClr val="C00000"/>
                </a:solidFill>
                <a:latin typeface="Arial Rounded MT Bold" pitchFamily="34" charset="0"/>
              </a:rPr>
              <a:t>evaluate different solutions and trade-offs</a:t>
            </a:r>
            <a:r>
              <a:rPr lang="en-US" dirty="0" smtClean="0">
                <a:latin typeface="Arial Rounded MT Bold" pitchFamily="34" charset="0"/>
              </a:rPr>
              <a:t>.</a:t>
            </a:r>
          </a:p>
          <a:p>
            <a:pPr marL="904875" lvl="1" indent="-447675" algn="just">
              <a:buFont typeface="Arial" pitchFamily="34" charset="0"/>
              <a:buChar char="•"/>
            </a:pPr>
            <a:endParaRPr lang="en-US" dirty="0" smtClean="0">
              <a:latin typeface="Arial Rounded MT Bold" pitchFamily="34" charset="0"/>
            </a:endParaRPr>
          </a:p>
          <a:p>
            <a:pPr marL="0" lvl="1" algn="just"/>
            <a:r>
              <a:rPr lang="en-US" dirty="0" smtClean="0">
                <a:solidFill>
                  <a:schemeClr val="accent2">
                    <a:lumMod val="50000"/>
                  </a:schemeClr>
                </a:solidFill>
                <a:latin typeface="Arial Rounded MT Bold" pitchFamily="34" charset="0"/>
              </a:rPr>
              <a:t>Most systems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too complex to be understood by any one person</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most systems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expensive to build</a:t>
            </a:r>
            <a:r>
              <a:rPr lang="en-US" dirty="0" smtClean="0">
                <a:latin typeface="Arial Rounded MT Bold" pitchFamily="34" charset="0"/>
              </a:rPr>
              <a:t>.</a:t>
            </a:r>
          </a:p>
          <a:p>
            <a:pPr marL="0" lvl="1" algn="just"/>
            <a:endParaRPr lang="en-US" dirty="0" smtClean="0">
              <a:latin typeface="Arial Rounded MT Bold" pitchFamily="34" charset="0"/>
            </a:endParaRPr>
          </a:p>
          <a:p>
            <a:pPr marL="0" lvl="1" algn="just"/>
            <a:r>
              <a:rPr lang="en-US" dirty="0" smtClean="0">
                <a:latin typeface="Arial Rounded MT Bold" pitchFamily="34" charset="0"/>
              </a:rPr>
              <a:t>To address these challenges, </a:t>
            </a:r>
            <a:r>
              <a:rPr lang="en-US" dirty="0" smtClean="0">
                <a:solidFill>
                  <a:schemeClr val="accent2">
                    <a:lumMod val="50000"/>
                  </a:schemeClr>
                </a:solidFill>
                <a:latin typeface="Arial Rounded MT Bold" pitchFamily="34" charset="0"/>
              </a:rPr>
              <a:t>software engineers </a:t>
            </a:r>
            <a:r>
              <a:rPr lang="en-US" dirty="0" smtClean="0">
                <a:solidFill>
                  <a:schemeClr val="accent3">
                    <a:lumMod val="50000"/>
                  </a:schemeClr>
                </a:solidFill>
                <a:latin typeface="Arial Rounded MT Bold" pitchFamily="34" charset="0"/>
              </a:rPr>
              <a:t>describe</a:t>
            </a:r>
            <a:r>
              <a:rPr lang="en-US" dirty="0" smtClean="0">
                <a:latin typeface="Arial Rounded MT Bold" pitchFamily="34" charset="0"/>
              </a:rPr>
              <a:t> </a:t>
            </a:r>
            <a:r>
              <a:rPr lang="en-US" dirty="0" smtClean="0">
                <a:solidFill>
                  <a:srgbClr val="C00000"/>
                </a:solidFill>
                <a:latin typeface="Arial Rounded MT Bold" pitchFamily="34" charset="0"/>
              </a:rPr>
              <a:t>important aspects of the alternative systems they investigate</a:t>
            </a:r>
            <a:r>
              <a:rPr lang="en-US" dirty="0" smtClean="0">
                <a:latin typeface="Arial Rounded MT Bold" pitchFamily="34" charset="0"/>
              </a:rPr>
              <a:t>. In other terms, they </a:t>
            </a:r>
            <a:r>
              <a:rPr lang="en-US" dirty="0" smtClean="0">
                <a:solidFill>
                  <a:schemeClr val="accent3">
                    <a:lumMod val="50000"/>
                  </a:schemeClr>
                </a:solidFill>
                <a:latin typeface="Arial Rounded MT Bold" pitchFamily="34" charset="0"/>
              </a:rPr>
              <a:t>need to build a </a:t>
            </a:r>
            <a:r>
              <a:rPr lang="en-US" dirty="0" smtClean="0">
                <a:solidFill>
                  <a:srgbClr val="C00000"/>
                </a:solidFill>
                <a:latin typeface="Arial Rounded MT Bold" pitchFamily="34" charset="0"/>
              </a:rPr>
              <a:t>model of the solution domain</a:t>
            </a:r>
            <a:r>
              <a:rPr lang="en-US" dirty="0" smtClean="0">
                <a:latin typeface="Arial Rounded MT Bold" pitchFamily="34" charset="0"/>
              </a:rPr>
              <a:t>.</a:t>
            </a:r>
          </a:p>
          <a:p>
            <a:pPr marL="466725" indent="-466725" algn="just">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Modeling_3</a:t>
            </a:r>
            <a:endParaRPr lang="en-US" b="1" dirty="0"/>
          </a:p>
        </p:txBody>
      </p:sp>
      <p:sp>
        <p:nvSpPr>
          <p:cNvPr id="3" name="Date Placeholder 2"/>
          <p:cNvSpPr>
            <a:spLocks noGrp="1"/>
          </p:cNvSpPr>
          <p:nvPr>
            <p:ph type="dt" sz="half" idx="10"/>
          </p:nvPr>
        </p:nvSpPr>
        <p:spPr/>
        <p:txBody>
          <a:bodyPr/>
          <a:lstStyle/>
          <a:p>
            <a:fld id="{42F03A53-306B-4213-A47B-5F2A890E3A77}"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27</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Object-oriented methods </a:t>
            </a:r>
            <a:r>
              <a:rPr lang="en-US" dirty="0" smtClean="0">
                <a:solidFill>
                  <a:schemeClr val="accent3">
                    <a:lumMod val="50000"/>
                  </a:schemeClr>
                </a:solidFill>
                <a:latin typeface="Arial Rounded MT Bold" pitchFamily="34" charset="0"/>
              </a:rPr>
              <a:t>combine</a:t>
            </a:r>
            <a:r>
              <a:rPr lang="en-US" dirty="0" smtClean="0">
                <a:latin typeface="Arial Rounded MT Bold" pitchFamily="34" charset="0"/>
              </a:rPr>
              <a:t> the </a:t>
            </a:r>
            <a:r>
              <a:rPr lang="en-US" dirty="0" smtClean="0">
                <a:solidFill>
                  <a:srgbClr val="C00000"/>
                </a:solidFill>
                <a:latin typeface="Arial Rounded MT Bold" pitchFamily="34" charset="0"/>
              </a:rPr>
              <a:t>application domain</a:t>
            </a:r>
            <a:r>
              <a:rPr lang="en-US" dirty="0" smtClean="0">
                <a:latin typeface="Arial Rounded MT Bold" pitchFamily="34" charset="0"/>
              </a:rPr>
              <a:t> and </a:t>
            </a:r>
            <a:r>
              <a:rPr lang="en-US" dirty="0" smtClean="0">
                <a:solidFill>
                  <a:srgbClr val="C00000"/>
                </a:solidFill>
                <a:latin typeface="Arial Rounded MT Bold" pitchFamily="34" charset="0"/>
              </a:rPr>
              <a:t>solution domain modeling activities into one</a:t>
            </a:r>
            <a:r>
              <a:rPr lang="en-US" dirty="0" smtClean="0">
                <a:latin typeface="Arial Rounded MT Bold" pitchFamily="34" charset="0"/>
              </a:rPr>
              <a:t>.</a:t>
            </a:r>
          </a:p>
          <a:p>
            <a:pPr marL="904875" lvl="1" indent="-447675" algn="just">
              <a:buFont typeface="Wingdings" pitchFamily="2" charset="2"/>
              <a:buChar char="ü"/>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application domain </a:t>
            </a:r>
            <a:r>
              <a:rPr lang="en-US" dirty="0" smtClean="0">
                <a:latin typeface="Arial Rounded MT Bold" pitchFamily="34" charset="0"/>
              </a:rPr>
              <a:t>is first </a:t>
            </a:r>
            <a:r>
              <a:rPr lang="en-US" dirty="0" smtClean="0">
                <a:solidFill>
                  <a:schemeClr val="accent3">
                    <a:lumMod val="50000"/>
                  </a:schemeClr>
                </a:solidFill>
                <a:latin typeface="Arial Rounded MT Bold" pitchFamily="34" charset="0"/>
              </a:rPr>
              <a:t>modeled as</a:t>
            </a:r>
            <a:r>
              <a:rPr lang="en-US" dirty="0" smtClean="0">
                <a:solidFill>
                  <a:schemeClr val="accent2">
                    <a:lumMod val="50000"/>
                  </a:schemeClr>
                </a:solidFill>
                <a:latin typeface="Arial Rounded MT Bold" pitchFamily="34" charset="0"/>
              </a:rPr>
              <a:t> </a:t>
            </a:r>
            <a:r>
              <a:rPr lang="en-US" dirty="0" smtClean="0">
                <a:solidFill>
                  <a:srgbClr val="C00000"/>
                </a:solidFill>
                <a:latin typeface="Arial Rounded MT Bold" pitchFamily="34" charset="0"/>
              </a:rPr>
              <a:t>a set of objects and relationships</a:t>
            </a:r>
            <a:r>
              <a:rPr lang="en-US" dirty="0" smtClean="0">
                <a:latin typeface="Arial Rounded MT Bold" pitchFamily="34" charset="0"/>
              </a:rPr>
              <a:t>.  This </a:t>
            </a:r>
            <a:r>
              <a:rPr lang="en-US" dirty="0" smtClean="0">
                <a:solidFill>
                  <a:schemeClr val="accent2">
                    <a:lumMod val="50000"/>
                  </a:schemeClr>
                </a:solidFill>
                <a:latin typeface="Arial Rounded MT Bold" pitchFamily="34" charset="0"/>
              </a:rPr>
              <a:t>model is </a:t>
            </a:r>
            <a:r>
              <a:rPr lang="en-US" dirty="0" smtClean="0">
                <a:latin typeface="Arial Rounded MT Bold" pitchFamily="34" charset="0"/>
              </a:rPr>
              <a:t>then</a:t>
            </a:r>
            <a:r>
              <a:rPr lang="en-US" dirty="0" smtClean="0">
                <a:solidFill>
                  <a:schemeClr val="accent2">
                    <a:lumMod val="50000"/>
                  </a:schemeClr>
                </a:solidFill>
                <a:latin typeface="Arial Rounded MT Bold" pitchFamily="34" charset="0"/>
              </a:rPr>
              <a:t> </a:t>
            </a:r>
            <a:r>
              <a:rPr lang="en-US" dirty="0" smtClean="0">
                <a:solidFill>
                  <a:schemeClr val="accent3">
                    <a:lumMod val="50000"/>
                  </a:schemeClr>
                </a:solidFill>
                <a:latin typeface="Arial Rounded MT Bold" pitchFamily="34" charset="0"/>
              </a:rPr>
              <a:t>used by </a:t>
            </a:r>
            <a:r>
              <a:rPr lang="en-US" dirty="0" smtClean="0">
                <a:solidFill>
                  <a:srgbClr val="C00000"/>
                </a:solidFill>
                <a:latin typeface="Arial Rounded MT Bold" pitchFamily="34" charset="0"/>
              </a:rPr>
              <a:t>the system </a:t>
            </a:r>
            <a:r>
              <a:rPr lang="en-US" dirty="0" smtClean="0">
                <a:solidFill>
                  <a:schemeClr val="accent3">
                    <a:lumMod val="50000"/>
                  </a:schemeClr>
                </a:solidFill>
                <a:latin typeface="Arial Rounded MT Bold" pitchFamily="34" charset="0"/>
              </a:rPr>
              <a:t>to represent </a:t>
            </a:r>
            <a:r>
              <a:rPr lang="en-US" dirty="0" smtClean="0">
                <a:solidFill>
                  <a:srgbClr val="C00000"/>
                </a:solidFill>
                <a:latin typeface="Arial Rounded MT Bold" pitchFamily="34" charset="0"/>
              </a:rPr>
              <a:t>the real-world concepts it manipulates</a:t>
            </a:r>
            <a:r>
              <a:rPr lang="en-US" dirty="0" smtClean="0">
                <a:latin typeface="Arial Rounded MT Bold" pitchFamily="34" charset="0"/>
              </a:rPr>
              <a:t>.  (</a:t>
            </a:r>
            <a:r>
              <a:rPr lang="en-US" sz="2000" dirty="0" smtClean="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smtClean="0">
                <a:latin typeface="Arial Rounded MT Bold" pitchFamily="34" charset="0"/>
              </a:rPr>
              <a:t>)</a:t>
            </a:r>
          </a:p>
          <a:p>
            <a:pPr marL="904875" lvl="1" indent="-447675" algn="just">
              <a:buFont typeface="Wingdings" pitchFamily="2" charset="2"/>
              <a:buChar char="ü"/>
            </a:pPr>
            <a:r>
              <a:rPr lang="en-US" dirty="0" smtClean="0">
                <a:latin typeface="Arial Rounded MT Bold" pitchFamily="34" charset="0"/>
              </a:rPr>
              <a:t>Then, </a:t>
            </a:r>
            <a:r>
              <a:rPr lang="en-US" dirty="0" smtClean="0">
                <a:solidFill>
                  <a:srgbClr val="C00000"/>
                </a:solidFill>
                <a:latin typeface="Arial Rounded MT Bold" pitchFamily="34" charset="0"/>
              </a:rPr>
              <a:t>solution domain concepts are also modeled as objects</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Modeling_4</a:t>
            </a:r>
            <a:endParaRPr lang="en-US" b="1" dirty="0"/>
          </a:p>
        </p:txBody>
      </p:sp>
      <p:sp>
        <p:nvSpPr>
          <p:cNvPr id="3" name="Date Placeholder 2"/>
          <p:cNvSpPr>
            <a:spLocks noGrp="1"/>
          </p:cNvSpPr>
          <p:nvPr>
            <p:ph type="dt" sz="half" idx="10"/>
          </p:nvPr>
        </p:nvSpPr>
        <p:spPr/>
        <p:txBody>
          <a:bodyPr/>
          <a:lstStyle/>
          <a:p>
            <a:fld id="{42F03A53-306B-4213-A47B-5F2A890E3A77}"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28</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idea of object-oriented methods </a:t>
            </a:r>
            <a:r>
              <a:rPr lang="en-US" dirty="0" smtClean="0">
                <a:solidFill>
                  <a:schemeClr val="accent3">
                    <a:lumMod val="50000"/>
                  </a:schemeClr>
                </a:solidFill>
                <a:latin typeface="Arial Rounded MT Bold" pitchFamily="34" charset="0"/>
              </a:rPr>
              <a:t>is that </a:t>
            </a:r>
            <a:r>
              <a:rPr lang="en-US" dirty="0" smtClean="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Developing software </a:t>
            </a:r>
            <a:r>
              <a:rPr lang="en-US" dirty="0" smtClean="0">
                <a:solidFill>
                  <a:schemeClr val="accent3">
                    <a:lumMod val="50000"/>
                  </a:schemeClr>
                </a:solidFill>
                <a:latin typeface="Arial Rounded MT Bold" pitchFamily="34" charset="0"/>
              </a:rPr>
              <a:t>translates into </a:t>
            </a:r>
            <a:r>
              <a:rPr lang="en-US" dirty="0" smtClean="0">
                <a:solidFill>
                  <a:schemeClr val="accent2">
                    <a:lumMod val="50000"/>
                  </a:schemeClr>
                </a:solidFill>
                <a:latin typeface="Arial Rounded MT Bold" pitchFamily="34" charset="0"/>
              </a:rPr>
              <a:t>the </a:t>
            </a:r>
            <a:r>
              <a:rPr lang="en-US" dirty="0" smtClean="0">
                <a:solidFill>
                  <a:srgbClr val="C00000"/>
                </a:solidFill>
                <a:latin typeface="Arial Rounded MT Bold" pitchFamily="34" charset="0"/>
              </a:rPr>
              <a:t>activities necessary to identify and describe a system as a set of models that addresses the end user’s problem.</a:t>
            </a:r>
            <a:endParaRPr lang="en-US" dirty="0">
              <a:solidFill>
                <a:srgbClr val="C0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a:t>
            </a:r>
            <a:endParaRPr lang="en-US" b="1" dirty="0"/>
          </a:p>
        </p:txBody>
      </p:sp>
      <p:sp>
        <p:nvSpPr>
          <p:cNvPr id="3" name="Date Placeholder 2"/>
          <p:cNvSpPr>
            <a:spLocks noGrp="1"/>
          </p:cNvSpPr>
          <p:nvPr>
            <p:ph type="dt" sz="half" idx="10"/>
          </p:nvPr>
        </p:nvSpPr>
        <p:spPr/>
        <p:txBody>
          <a:bodyPr/>
          <a:lstStyle/>
          <a:p>
            <a:fld id="{0274E6D1-CE5F-48E1-81D5-D2067E84A04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29</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Engineering</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problem-solving activity</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Engineers</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search for an</a:t>
            </a:r>
            <a:r>
              <a:rPr lang="en-US" b="1" dirty="0" smtClean="0">
                <a:solidFill>
                  <a:schemeClr val="accent3">
                    <a:lumMod val="50000"/>
                  </a:schemeClr>
                </a:solidFill>
                <a:latin typeface="Arial Rounded MT Bold" pitchFamily="34" charset="0"/>
              </a:rPr>
              <a:t> </a:t>
            </a:r>
            <a:r>
              <a:rPr lang="en-US" dirty="0" smtClean="0">
                <a:solidFill>
                  <a:srgbClr val="C00000"/>
                </a:solidFill>
                <a:latin typeface="Arial Rounded MT Bold" pitchFamily="34" charset="0"/>
              </a:rPr>
              <a:t>appropriate solution</a:t>
            </a:r>
            <a:r>
              <a:rPr lang="en-US" dirty="0" smtClean="0">
                <a:latin typeface="Arial Rounded MT Bold" pitchFamily="34" charset="0"/>
              </a:rPr>
              <a:t>,</a:t>
            </a:r>
            <a:r>
              <a:rPr lang="en-US" b="1" dirty="0" smtClean="0">
                <a:latin typeface="Arial Rounded MT Bold" pitchFamily="34" charset="0"/>
              </a:rPr>
              <a:t> </a:t>
            </a:r>
            <a:r>
              <a:rPr lang="en-US" dirty="0" smtClean="0">
                <a:latin typeface="Arial Rounded MT Bold" pitchFamily="34" charset="0"/>
              </a:rPr>
              <a:t>often </a:t>
            </a:r>
            <a:r>
              <a:rPr lang="en-US" dirty="0" smtClean="0">
                <a:solidFill>
                  <a:srgbClr val="C00000"/>
                </a:solidFill>
                <a:latin typeface="Arial Rounded MT Bold" pitchFamily="34" charset="0"/>
              </a:rPr>
              <a:t>by</a:t>
            </a:r>
            <a:r>
              <a:rPr lang="en-US" dirty="0" smtClean="0">
                <a:latin typeface="Arial Rounded MT Bold" pitchFamily="34" charset="0"/>
              </a:rPr>
              <a:t>:</a:t>
            </a:r>
          </a:p>
          <a:p>
            <a:pPr marL="914400" lvl="1" indent="-457200" algn="just">
              <a:buFont typeface="Arial" pitchFamily="34" charset="0"/>
              <a:buChar char="•"/>
            </a:pPr>
            <a:r>
              <a:rPr lang="en-US" dirty="0" smtClean="0">
                <a:solidFill>
                  <a:srgbClr val="C00000"/>
                </a:solidFill>
                <a:latin typeface="Arial Rounded MT Bold" pitchFamily="34" charset="0"/>
              </a:rPr>
              <a:t>trial and error,</a:t>
            </a:r>
          </a:p>
          <a:p>
            <a:pPr marL="914400" lvl="1" indent="-457200" algn="just">
              <a:buFont typeface="Arial" pitchFamily="34" charset="0"/>
              <a:buChar char="•"/>
            </a:pPr>
            <a:r>
              <a:rPr lang="en-US" dirty="0" smtClean="0">
                <a:solidFill>
                  <a:srgbClr val="C00000"/>
                </a:solidFill>
                <a:latin typeface="Arial Rounded MT Bold" pitchFamily="34" charset="0"/>
              </a:rPr>
              <a:t>evaluating alternatives empirically</a:t>
            </a:r>
            <a:r>
              <a:rPr lang="en-US" dirty="0" smtClean="0">
                <a:latin typeface="Arial Rounded MT Bold" pitchFamily="34" charset="0"/>
              </a:rPr>
              <a:t>,</a:t>
            </a:r>
          </a:p>
          <a:p>
            <a:pPr marL="0" lvl="1" algn="just"/>
            <a:r>
              <a:rPr lang="en-US" dirty="0" smtClean="0">
                <a:latin typeface="Arial Rounded MT Bold" pitchFamily="34" charset="0"/>
              </a:rPr>
              <a:t>with </a:t>
            </a:r>
            <a:r>
              <a:rPr lang="en-US" dirty="0" smtClean="0">
                <a:solidFill>
                  <a:srgbClr val="C00000"/>
                </a:solidFill>
                <a:latin typeface="Arial Rounded MT Bold" pitchFamily="34" charset="0"/>
              </a:rPr>
              <a:t>limited resources and incomplete knowledge</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0" lvl="1" algn="just"/>
            <a:r>
              <a:rPr lang="en-US" dirty="0" smtClean="0">
                <a:latin typeface="Arial Rounded MT Bold" pitchFamily="34" charset="0"/>
              </a:rPr>
              <a:t>In its simplest form, the </a:t>
            </a:r>
            <a:r>
              <a:rPr lang="en-US" dirty="0" smtClean="0">
                <a:solidFill>
                  <a:schemeClr val="accent2">
                    <a:lumMod val="50000"/>
                  </a:schemeClr>
                </a:solidFill>
                <a:latin typeface="Arial Rounded MT Bold" pitchFamily="34" charset="0"/>
              </a:rPr>
              <a:t>engineering method </a:t>
            </a:r>
            <a:r>
              <a:rPr lang="en-US" dirty="0" smtClean="0">
                <a:solidFill>
                  <a:schemeClr val="accent3">
                    <a:lumMod val="50000"/>
                  </a:schemeClr>
                </a:solidFill>
                <a:latin typeface="Arial Rounded MT Bold" pitchFamily="34" charset="0"/>
              </a:rPr>
              <a:t>includes</a:t>
            </a:r>
            <a:r>
              <a:rPr lang="en-US" dirty="0" smtClean="0">
                <a:solidFill>
                  <a:schemeClr val="accent2">
                    <a:lumMod val="50000"/>
                  </a:schemeClr>
                </a:solidFill>
                <a:latin typeface="Arial Rounded MT Bold" pitchFamily="34" charset="0"/>
              </a:rPr>
              <a:t>:</a:t>
            </a:r>
          </a:p>
          <a:p>
            <a:pPr marL="0" lvl="1" algn="just"/>
            <a:endParaRPr lang="en-US" dirty="0" smtClean="0">
              <a:solidFill>
                <a:schemeClr val="accent2">
                  <a:lumMod val="50000"/>
                </a:schemeClr>
              </a:solidFill>
              <a:latin typeface="Arial Rounded MT Bold" pitchFamily="34" charset="0"/>
            </a:endParaRPr>
          </a:p>
          <a:p>
            <a:pPr marL="1257300" lvl="2" indent="-342900" algn="just">
              <a:buFont typeface="+mj-lt"/>
              <a:buAutoNum type="arabicPeriod"/>
            </a:pPr>
            <a:r>
              <a:rPr lang="en-US" dirty="0" smtClean="0">
                <a:solidFill>
                  <a:srgbClr val="C00000"/>
                </a:solidFill>
                <a:latin typeface="Arial Rounded MT Bold" pitchFamily="34" charset="0"/>
              </a:rPr>
              <a:t>Formulate the problem.</a:t>
            </a:r>
          </a:p>
          <a:p>
            <a:pPr marL="1257300" lvl="2" indent="-342900" algn="just">
              <a:buFont typeface="+mj-lt"/>
              <a:buAutoNum type="arabicPeriod"/>
            </a:pPr>
            <a:r>
              <a:rPr lang="en-US" dirty="0" smtClean="0">
                <a:solidFill>
                  <a:srgbClr val="C00000"/>
                </a:solidFill>
                <a:latin typeface="Arial Rounded MT Bold" pitchFamily="34" charset="0"/>
              </a:rPr>
              <a:t>Analyze the problem.</a:t>
            </a:r>
          </a:p>
          <a:p>
            <a:pPr marL="1257300" lvl="2" indent="-342900" algn="just">
              <a:buFont typeface="+mj-lt"/>
              <a:buAutoNum type="arabicPeriod"/>
            </a:pPr>
            <a:r>
              <a:rPr lang="en-US" dirty="0" smtClean="0">
                <a:solidFill>
                  <a:srgbClr val="C00000"/>
                </a:solidFill>
                <a:latin typeface="Arial Rounded MT Bold" pitchFamily="34" charset="0"/>
              </a:rPr>
              <a:t>Search for solutions.</a:t>
            </a:r>
          </a:p>
          <a:p>
            <a:pPr marL="1257300" lvl="2" indent="-342900" algn="just">
              <a:buFont typeface="+mj-lt"/>
              <a:buAutoNum type="arabicPeriod"/>
            </a:pPr>
            <a:r>
              <a:rPr lang="en-US" dirty="0" smtClean="0">
                <a:solidFill>
                  <a:srgbClr val="C00000"/>
                </a:solidFill>
                <a:latin typeface="Arial Rounded MT Bold" pitchFamily="34" charset="0"/>
              </a:rPr>
              <a:t>Decide on the appropriate solution.</a:t>
            </a:r>
          </a:p>
          <a:p>
            <a:pPr marL="1257300" lvl="2" indent="-342900" algn="just">
              <a:buFont typeface="+mj-lt"/>
              <a:buAutoNum type="arabicPeriod"/>
            </a:pPr>
            <a:r>
              <a:rPr lang="en-US" dirty="0" smtClean="0">
                <a:solidFill>
                  <a:srgbClr val="C00000"/>
                </a:solidFill>
                <a:latin typeface="Arial Rounded MT Bold" pitchFamily="34" charset="0"/>
              </a:rPr>
              <a:t>Specify the solution.</a:t>
            </a:r>
          </a:p>
          <a:p>
            <a:pPr marL="1257300" lvl="2" indent="-342900" algn="just"/>
            <a:endParaRPr lang="en-US" sz="1800" dirty="0" smtClean="0">
              <a:latin typeface="+mj-lt"/>
            </a:endParaRPr>
          </a:p>
          <a:p>
            <a:pPr marL="457200" indent="-457200" algn="just"/>
            <a:endParaRPr lang="en-US" sz="18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a:t>
            </a:r>
            <a:r>
              <a:rPr lang="en-US" b="1" dirty="0" err="1" smtClean="0"/>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9" name="Picture 8" descr="SE_Def2.png"/>
          <p:cNvPicPr>
            <a:picLocks noChangeAspect="1"/>
          </p:cNvPicPr>
          <p:nvPr/>
        </p:nvPicPr>
        <p:blipFill>
          <a:blip r:embed="rId3" cstate="print"/>
          <a:stretch>
            <a:fillRect/>
          </a:stretch>
        </p:blipFill>
        <p:spPr>
          <a:xfrm>
            <a:off x="578773" y="1489542"/>
            <a:ext cx="7996250" cy="388367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solving_2</a:t>
            </a:r>
            <a:endParaRPr lang="en-US" b="1" dirty="0"/>
          </a:p>
        </p:txBody>
      </p:sp>
      <p:sp>
        <p:nvSpPr>
          <p:cNvPr id="3" name="Date Placeholder 2"/>
          <p:cNvSpPr>
            <a:spLocks noGrp="1"/>
          </p:cNvSpPr>
          <p:nvPr>
            <p:ph type="dt" sz="half" idx="10"/>
          </p:nvPr>
        </p:nvSpPr>
        <p:spPr/>
        <p:txBody>
          <a:bodyPr/>
          <a:lstStyle/>
          <a:p>
            <a:fld id="{0274E6D1-CE5F-48E1-81D5-D2067E84A04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30</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smtClean="0">
                <a:solidFill>
                  <a:schemeClr val="accent2">
                    <a:lumMod val="50000"/>
                  </a:schemeClr>
                </a:solidFill>
                <a:latin typeface="Arial Rounded MT Bold" pitchFamily="34" charset="0"/>
              </a:rPr>
              <a:t>Software engineering </a:t>
            </a:r>
            <a:r>
              <a:rPr lang="en-US" dirty="0" smtClean="0">
                <a:solidFill>
                  <a:schemeClr val="accent3">
                    <a:lumMod val="50000"/>
                  </a:schemeClr>
                </a:solidFill>
                <a:latin typeface="Arial Rounded MT Bold" pitchFamily="34" charset="0"/>
              </a:rPr>
              <a:t>is an </a:t>
            </a:r>
            <a:r>
              <a:rPr lang="en-US" dirty="0" smtClean="0">
                <a:solidFill>
                  <a:srgbClr val="C00000"/>
                </a:solidFill>
                <a:latin typeface="Arial Rounded MT Bold" pitchFamily="34" charset="0"/>
              </a:rPr>
              <a:t>engineering activity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it is </a:t>
            </a:r>
            <a:r>
              <a:rPr lang="en-US" dirty="0" smtClean="0">
                <a:solidFill>
                  <a:srgbClr val="C00000"/>
                </a:solidFill>
                <a:latin typeface="Arial Rounded MT Bold" pitchFamily="34" charset="0"/>
              </a:rPr>
              <a:t>not algorithmic</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requires</a:t>
            </a:r>
            <a:r>
              <a:rPr lang="en-US" dirty="0" smtClean="0">
                <a:latin typeface="Arial Rounded MT Bold" pitchFamily="34" charset="0"/>
              </a:rPr>
              <a:t>:</a:t>
            </a:r>
          </a:p>
          <a:p>
            <a:pPr marL="914400" lvl="1" indent="-457200" algn="just">
              <a:buFont typeface="Arial" pitchFamily="34" charset="0"/>
              <a:buChar char="•"/>
            </a:pPr>
            <a:r>
              <a:rPr lang="en-US" dirty="0" smtClean="0">
                <a:solidFill>
                  <a:srgbClr val="C00000"/>
                </a:solidFill>
                <a:latin typeface="Arial Rounded MT Bold" pitchFamily="34" charset="0"/>
              </a:rPr>
              <a:t>experimentation,</a:t>
            </a:r>
          </a:p>
          <a:p>
            <a:pPr marL="914400" lvl="1" indent="-457200" algn="just">
              <a:buFont typeface="Arial" pitchFamily="34" charset="0"/>
              <a:buChar char="•"/>
            </a:pPr>
            <a:r>
              <a:rPr lang="en-US" dirty="0" smtClean="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smtClean="0">
                <a:solidFill>
                  <a:srgbClr val="C00000"/>
                </a:solidFill>
                <a:latin typeface="Arial Rounded MT Bold" pitchFamily="34" charset="0"/>
              </a:rPr>
              <a:t>the incremental evolution of the system</a:t>
            </a:r>
            <a:r>
              <a:rPr lang="en-US" dirty="0" smtClean="0">
                <a:latin typeface="Arial Rounded MT Bold" pitchFamily="34" charset="0"/>
              </a:rPr>
              <a:t>.</a:t>
            </a:r>
          </a:p>
          <a:p>
            <a:pPr algn="just"/>
            <a:endParaRPr lang="en-US" b="1" dirty="0" smtClean="0">
              <a:latin typeface="Arial Rounded MT Bold" pitchFamily="34" charset="0"/>
            </a:endParaRPr>
          </a:p>
          <a:p>
            <a:pPr algn="just"/>
            <a:r>
              <a:rPr lang="en-US" dirty="0" smtClean="0">
                <a:solidFill>
                  <a:schemeClr val="accent2">
                    <a:lumMod val="50000"/>
                  </a:schemeClr>
                </a:solidFill>
                <a:latin typeface="Arial Rounded MT Bold" pitchFamily="34" charset="0"/>
              </a:rPr>
              <a:t>Object-oriented software development </a:t>
            </a:r>
            <a:r>
              <a:rPr lang="en-US" dirty="0" smtClean="0">
                <a:latin typeface="Arial Rounded MT Bold" pitchFamily="34" charset="0"/>
              </a:rPr>
              <a:t>typically</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a:t>
            </a:r>
          </a:p>
          <a:p>
            <a:pPr marL="904875" lvl="1" indent="-447675" algn="just">
              <a:buFont typeface="Arial" pitchFamily="34" charset="0"/>
              <a:buChar char="•"/>
            </a:pPr>
            <a:r>
              <a:rPr lang="en-US" dirty="0" smtClean="0">
                <a:solidFill>
                  <a:srgbClr val="C00000"/>
                </a:solidFill>
                <a:latin typeface="Arial Rounded MT Bold" pitchFamily="34" charset="0"/>
              </a:rPr>
              <a:t>requirements elicitation,</a:t>
            </a:r>
          </a:p>
          <a:p>
            <a:pPr marL="904875" lvl="1" indent="-447675" algn="just">
              <a:buFont typeface="Arial" pitchFamily="34" charset="0"/>
              <a:buChar char="•"/>
            </a:pPr>
            <a:r>
              <a:rPr lang="en-US" dirty="0" smtClean="0">
                <a:solidFill>
                  <a:srgbClr val="C00000"/>
                </a:solidFill>
                <a:latin typeface="Arial Rounded MT Bold" pitchFamily="34" charset="0"/>
              </a:rPr>
              <a:t>analysis,</a:t>
            </a:r>
          </a:p>
          <a:p>
            <a:pPr marL="904875" lvl="1" indent="-447675" algn="just">
              <a:buFont typeface="Arial" pitchFamily="34" charset="0"/>
              <a:buChar char="•"/>
            </a:pPr>
            <a:r>
              <a:rPr lang="en-US" dirty="0" smtClean="0">
                <a:solidFill>
                  <a:srgbClr val="C00000"/>
                </a:solidFill>
                <a:latin typeface="Arial Rounded MT Bold" pitchFamily="34" charset="0"/>
              </a:rPr>
              <a:t>system design,</a:t>
            </a:r>
          </a:p>
          <a:p>
            <a:pPr marL="904875" lvl="1" indent="-447675" algn="just">
              <a:buFont typeface="Arial" pitchFamily="34" charset="0"/>
              <a:buChar char="•"/>
            </a:pPr>
            <a:r>
              <a:rPr lang="en-US" dirty="0" smtClean="0">
                <a:solidFill>
                  <a:srgbClr val="C00000"/>
                </a:solidFill>
                <a:latin typeface="Arial Rounded MT Bold" pitchFamily="34" charset="0"/>
              </a:rPr>
              <a:t>object design,</a:t>
            </a:r>
          </a:p>
          <a:p>
            <a:pPr marL="904875" lvl="1" indent="-447675" algn="just">
              <a:buFont typeface="Arial" pitchFamily="34" charset="0"/>
              <a:buChar char="•"/>
            </a:pPr>
            <a:r>
              <a:rPr lang="en-US" dirty="0" smtClean="0">
                <a:solidFill>
                  <a:srgbClr val="C00000"/>
                </a:solidFill>
                <a:latin typeface="Arial Rounded MT Bold" pitchFamily="34" charset="0"/>
              </a:rPr>
              <a:t>implementation, </a:t>
            </a:r>
          </a:p>
          <a:p>
            <a:pPr marL="904875" lvl="1" indent="-447675" algn="just">
              <a:buFont typeface="Arial" pitchFamily="34" charset="0"/>
              <a:buChar char="•"/>
            </a:pPr>
            <a:r>
              <a:rPr lang="en-US" dirty="0" smtClean="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solving_3</a:t>
            </a:r>
            <a:endParaRPr lang="en-US" b="1" dirty="0"/>
          </a:p>
        </p:txBody>
      </p:sp>
      <p:sp>
        <p:nvSpPr>
          <p:cNvPr id="3" name="Date Placeholder 2"/>
          <p:cNvSpPr>
            <a:spLocks noGrp="1"/>
          </p:cNvSpPr>
          <p:nvPr>
            <p:ph type="dt" sz="half" idx="10"/>
          </p:nvPr>
        </p:nvSpPr>
        <p:spPr/>
        <p:txBody>
          <a:bodyPr/>
          <a:lstStyle/>
          <a:p>
            <a:fld id="{72A5D471-1242-4AC1-A9BD-DCD10112A3E9}"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31</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smtClean="0">
                <a:solidFill>
                  <a:schemeClr val="accent2">
                    <a:lumMod val="50000"/>
                  </a:schemeClr>
                </a:solidFill>
                <a:latin typeface="Arial Rounded MT Bold" pitchFamily="34" charset="0"/>
              </a:rPr>
              <a:t>Software development </a:t>
            </a:r>
            <a:r>
              <a:rPr lang="en-US" dirty="0" smtClean="0">
                <a:latin typeface="Arial Rounded MT Bold" pitchFamily="34" charset="0"/>
              </a:rPr>
              <a:t>also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t>
            </a:r>
            <a:r>
              <a:rPr lang="en-US" dirty="0" smtClean="0">
                <a:solidFill>
                  <a:srgbClr val="C00000"/>
                </a:solidFill>
                <a:latin typeface="Arial Rounded MT Bold" pitchFamily="34" charset="0"/>
              </a:rPr>
              <a:t>activities whose purpose is to evaluate the appropriateness of the respective models</a:t>
            </a:r>
            <a:r>
              <a:rPr lang="en-US" dirty="0" smtClean="0">
                <a:latin typeface="Arial Rounded MT Bold" pitchFamily="34" charset="0"/>
              </a:rPr>
              <a:t>.</a:t>
            </a:r>
          </a:p>
          <a:p>
            <a:pPr marL="9525" indent="-9525" algn="just"/>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the </a:t>
            </a:r>
            <a:r>
              <a:rPr lang="en-US" dirty="0" smtClean="0">
                <a:solidFill>
                  <a:schemeClr val="accent2">
                    <a:lumMod val="50000"/>
                  </a:schemeClr>
                </a:solidFill>
                <a:latin typeface="Arial Rounded MT Bold" pitchFamily="34" charset="0"/>
              </a:rPr>
              <a:t>analysis review</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application domain model</a:t>
            </a:r>
            <a:r>
              <a:rPr lang="en-US" dirty="0" smtClean="0">
                <a:solidFill>
                  <a:schemeClr val="accent3">
                    <a:lumMod val="50000"/>
                  </a:schemeClr>
                </a:solidFill>
                <a:latin typeface="Arial Rounded MT Bold" pitchFamily="34" charset="0"/>
              </a:rPr>
              <a:t> is compared with </a:t>
            </a:r>
            <a:r>
              <a:rPr lang="en-US" dirty="0" smtClean="0">
                <a:solidFill>
                  <a:srgbClr val="C00000"/>
                </a:solidFill>
                <a:latin typeface="Arial Rounded MT Bold" pitchFamily="34" charset="0"/>
              </a:rPr>
              <a:t>the client’s reality, which in turn might change as a result of modeling</a:t>
            </a:r>
            <a:r>
              <a:rPr lang="en-US" dirty="0" smtClean="0">
                <a:latin typeface="Arial Rounded MT Bold" pitchFamily="34" charset="0"/>
              </a:rPr>
              <a:t>.</a:t>
            </a:r>
          </a:p>
          <a:p>
            <a:pPr marL="904875" lvl="1" indent="-447675" algn="just"/>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the </a:t>
            </a:r>
            <a:r>
              <a:rPr lang="en-US" dirty="0" smtClean="0">
                <a:solidFill>
                  <a:schemeClr val="accent2">
                    <a:lumMod val="50000"/>
                  </a:schemeClr>
                </a:solidFill>
                <a:latin typeface="Arial Rounded MT Bold" pitchFamily="34" charset="0"/>
              </a:rPr>
              <a:t>design review</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solution domain model</a:t>
            </a:r>
            <a:r>
              <a:rPr lang="en-US" dirty="0" smtClean="0">
                <a:solidFill>
                  <a:schemeClr val="accent3">
                    <a:lumMod val="50000"/>
                  </a:schemeClr>
                </a:solidFill>
                <a:latin typeface="Arial Rounded MT Bold" pitchFamily="34" charset="0"/>
              </a:rPr>
              <a:t> is evaluated </a:t>
            </a:r>
            <a:r>
              <a:rPr lang="en-US" dirty="0" smtClean="0">
                <a:solidFill>
                  <a:srgbClr val="C00000"/>
                </a:solidFill>
                <a:latin typeface="Arial Rounded MT Bold" pitchFamily="34" charset="0"/>
              </a:rPr>
              <a:t>against project goals</a:t>
            </a:r>
            <a:r>
              <a:rPr lang="en-US" dirty="0" smtClean="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solving_4</a:t>
            </a:r>
            <a:endParaRPr lang="en-US" b="1" dirty="0"/>
          </a:p>
        </p:txBody>
      </p:sp>
      <p:sp>
        <p:nvSpPr>
          <p:cNvPr id="3" name="Date Placeholder 2"/>
          <p:cNvSpPr>
            <a:spLocks noGrp="1"/>
          </p:cNvSpPr>
          <p:nvPr>
            <p:ph type="dt" sz="half" idx="10"/>
          </p:nvPr>
        </p:nvSpPr>
        <p:spPr/>
        <p:txBody>
          <a:bodyPr/>
          <a:lstStyle/>
          <a:p>
            <a:fld id="{72A5D471-1242-4AC1-A9BD-DCD10112A3E9}"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32</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testing</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the system </a:t>
            </a:r>
            <a:r>
              <a:rPr lang="en-US" dirty="0" smtClean="0">
                <a:solidFill>
                  <a:schemeClr val="accent3">
                    <a:lumMod val="50000"/>
                  </a:schemeClr>
                </a:solidFill>
                <a:latin typeface="Arial Rounded MT Bold" pitchFamily="34" charset="0"/>
              </a:rPr>
              <a:t>is validated against </a:t>
            </a:r>
            <a:r>
              <a:rPr lang="en-US" dirty="0" smtClean="0">
                <a:solidFill>
                  <a:srgbClr val="C00000"/>
                </a:solidFill>
                <a:latin typeface="Arial Rounded MT Bold" pitchFamily="34" charset="0"/>
              </a:rPr>
              <a:t>the solution domain model, which might be changed by the introduction of new technologies</a:t>
            </a:r>
            <a:r>
              <a:rPr lang="en-US" dirty="0" smtClean="0">
                <a:latin typeface="Arial Rounded MT Bold" pitchFamily="34" charset="0"/>
              </a:rPr>
              <a:t>.</a:t>
            </a:r>
          </a:p>
          <a:p>
            <a:pPr marL="904875" lvl="1" indent="-447675" algn="just">
              <a:buFont typeface="Arial" pitchFamily="34" charset="0"/>
              <a:buChar char="•"/>
            </a:pPr>
            <a:endParaRPr lang="en-US" dirty="0" smtClean="0">
              <a:latin typeface="Arial Rounded MT Bold" pitchFamily="34" charset="0"/>
            </a:endParaRPr>
          </a:p>
          <a:p>
            <a:pPr marL="904875" lvl="1" indent="-447675"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project management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managers compare </a:t>
            </a:r>
            <a:r>
              <a:rPr lang="en-US" dirty="0" smtClean="0">
                <a:solidFill>
                  <a:srgbClr val="C00000"/>
                </a:solidFill>
                <a:latin typeface="Arial Rounded MT Bold" pitchFamily="34" charset="0"/>
              </a:rPr>
              <a:t>their model of the development process</a:t>
            </a:r>
            <a:r>
              <a:rPr lang="en-US" dirty="0" smtClean="0">
                <a:solidFill>
                  <a:schemeClr val="accent3">
                    <a:lumMod val="50000"/>
                  </a:schemeClr>
                </a:solidFill>
                <a:latin typeface="Arial Rounded MT Bold" pitchFamily="34" charset="0"/>
              </a:rPr>
              <a:t> </a:t>
            </a:r>
            <a:r>
              <a:rPr lang="en-US" dirty="0" smtClean="0">
                <a:latin typeface="Arial Rounded MT Bold" pitchFamily="34" charset="0"/>
              </a:rPr>
              <a:t>(i.e., the project schedule and budget) </a:t>
            </a:r>
            <a:r>
              <a:rPr lang="en-US" dirty="0" smtClean="0">
                <a:solidFill>
                  <a:srgbClr val="C00000"/>
                </a:solidFill>
                <a:latin typeface="Arial Rounded MT Bold" pitchFamily="34" charset="0"/>
              </a:rPr>
              <a:t>against reality </a:t>
            </a:r>
            <a:r>
              <a:rPr lang="en-US" dirty="0" smtClean="0">
                <a:latin typeface="Arial Rounded MT Bold" pitchFamily="34" charset="0"/>
              </a:rPr>
              <a:t>(i.e., the delivered work products and expended resources).</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Knowledge acquisition</a:t>
            </a:r>
            <a:endParaRPr lang="en-US" b="1" dirty="0"/>
          </a:p>
        </p:txBody>
      </p:sp>
      <p:sp>
        <p:nvSpPr>
          <p:cNvPr id="3" name="Date Placeholder 2"/>
          <p:cNvSpPr>
            <a:spLocks noGrp="1"/>
          </p:cNvSpPr>
          <p:nvPr>
            <p:ph type="dt" sz="half" idx="10"/>
          </p:nvPr>
        </p:nvSpPr>
        <p:spPr/>
        <p:txBody>
          <a:bodyPr/>
          <a:lstStyle/>
          <a:p>
            <a:fld id="{2736ECAC-0E0A-499D-B26C-B7C43B829114}"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33</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common mistake </a:t>
            </a:r>
            <a:r>
              <a:rPr lang="en-US" dirty="0" smtClean="0">
                <a:latin typeface="Arial Rounded MT Bold" pitchFamily="34" charset="0"/>
              </a:rPr>
              <a:t>that </a:t>
            </a:r>
            <a:r>
              <a:rPr lang="en-US" dirty="0" smtClean="0">
                <a:solidFill>
                  <a:schemeClr val="accent2">
                    <a:lumMod val="50000"/>
                  </a:schemeClr>
                </a:solidFill>
                <a:latin typeface="Arial Rounded MT Bold" pitchFamily="34" charset="0"/>
              </a:rPr>
              <a:t>software engineers and managers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make</a:t>
            </a:r>
            <a:r>
              <a:rPr lang="en-US" dirty="0" smtClean="0">
                <a:latin typeface="Arial Rounded MT Bold" pitchFamily="34" charset="0"/>
              </a:rPr>
              <a:t> is to</a:t>
            </a:r>
            <a:r>
              <a:rPr lang="en-US" dirty="0" smtClean="0">
                <a:solidFill>
                  <a:schemeClr val="accent3">
                    <a:lumMod val="50000"/>
                  </a:schemeClr>
                </a:solidFill>
                <a:latin typeface="Arial Rounded MT Bold" pitchFamily="34" charset="0"/>
              </a:rPr>
              <a:t> </a:t>
            </a:r>
            <a:r>
              <a:rPr lang="en-US" dirty="0" smtClean="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Knowledge acquisition </a:t>
            </a:r>
            <a:r>
              <a:rPr lang="en-US" dirty="0" smtClean="0">
                <a:solidFill>
                  <a:schemeClr val="accent3">
                    <a:lumMod val="50000"/>
                  </a:schemeClr>
                </a:solidFill>
                <a:latin typeface="Arial Rounded MT Bold" pitchFamily="34" charset="0"/>
              </a:rPr>
              <a:t>is a</a:t>
            </a:r>
            <a:r>
              <a:rPr lang="en-US" dirty="0" smtClean="0">
                <a:solidFill>
                  <a:schemeClr val="accent2">
                    <a:lumMod val="50000"/>
                  </a:schemeClr>
                </a:solidFill>
                <a:latin typeface="Arial Rounded MT Bold" pitchFamily="34" charset="0"/>
              </a:rPr>
              <a:t> </a:t>
            </a:r>
            <a:r>
              <a:rPr lang="en-US" dirty="0" smtClean="0">
                <a:solidFill>
                  <a:srgbClr val="C00000"/>
                </a:solidFill>
                <a:latin typeface="Arial Rounded MT Bold" pitchFamily="34" charset="0"/>
              </a:rPr>
              <a:t>nonlinear process</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The addition of a new piece of information</a:t>
            </a:r>
            <a:r>
              <a:rPr lang="en-US" dirty="0" smtClean="0">
                <a:solidFill>
                  <a:schemeClr val="accent3">
                    <a:lumMod val="50000"/>
                  </a:schemeClr>
                </a:solidFill>
                <a:latin typeface="Arial Rounded MT Bold" pitchFamily="34" charset="0"/>
              </a:rPr>
              <a:t> may invalidate </a:t>
            </a:r>
            <a:r>
              <a:rPr lang="en-US" dirty="0" smtClean="0">
                <a:solidFill>
                  <a:srgbClr val="C00000"/>
                </a:solidFill>
                <a:latin typeface="Arial Rounded MT Bold" pitchFamily="34" charset="0"/>
              </a:rPr>
              <a:t>all the knowledge we have acquired for the understanding of a system</a:t>
            </a:r>
            <a:r>
              <a:rPr lang="en-US" dirty="0" smtClean="0">
                <a:latin typeface="Arial Rounded MT Bold" pitchFamily="34" charset="0"/>
              </a:rPr>
              <a:t>.  Even if we had already documented this understanding in documents and code (“The system is 90% coded, we will be done next week”), </a:t>
            </a:r>
            <a:r>
              <a:rPr lang="en-US" dirty="0" smtClean="0">
                <a:solidFill>
                  <a:srgbClr val="C00000"/>
                </a:solidFill>
                <a:latin typeface="Arial Rounded MT Bold" pitchFamily="34" charset="0"/>
              </a:rPr>
              <a:t>we must be mentally prepared to start from scratch</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Knowledge acquisition_2</a:t>
            </a:r>
            <a:endParaRPr lang="en-US" b="1" dirty="0"/>
          </a:p>
        </p:txBody>
      </p:sp>
      <p:sp>
        <p:nvSpPr>
          <p:cNvPr id="3" name="Date Placeholder 2"/>
          <p:cNvSpPr>
            <a:spLocks noGrp="1"/>
          </p:cNvSpPr>
          <p:nvPr>
            <p:ph type="dt" sz="half" idx="10"/>
          </p:nvPr>
        </p:nvSpPr>
        <p:spPr/>
        <p:txBody>
          <a:bodyPr/>
          <a:lstStyle/>
          <a:p>
            <a:fld id="{5D514640-A643-4FBA-8BCE-714FD3B5E798}"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34</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There are several software processes that deal with this problem by avoiding the sequential dependencies inherent in the waterfall model.</a:t>
            </a:r>
          </a:p>
          <a:p>
            <a:pPr marL="457200" indent="-457200" algn="just">
              <a:buFont typeface="Arial" pitchFamily="34" charset="0"/>
              <a:buChar char="•"/>
            </a:pPr>
            <a:endParaRPr lang="en-US" dirty="0" smtClean="0">
              <a:latin typeface="Arial Rounded MT Bold" pitchFamily="34" charset="0"/>
            </a:endParaRPr>
          </a:p>
          <a:p>
            <a:pPr marL="457200" indent="-457200" algn="just"/>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Risk-based development </a:t>
            </a:r>
            <a:r>
              <a:rPr lang="en-US" dirty="0" smtClean="0">
                <a:solidFill>
                  <a:srgbClr val="C00000"/>
                </a:solidFill>
                <a:latin typeface="Arial Rounded MT Bold" pitchFamily="34" charset="0"/>
              </a:rPr>
              <a:t>attempts to anticipate surprises late in a project by identifying the high-risk components.</a:t>
            </a:r>
            <a:r>
              <a:rPr lang="en-US" dirty="0" smtClean="0">
                <a:solidFill>
                  <a:schemeClr val="accent2">
                    <a:lumMod val="50000"/>
                  </a:schemeClr>
                </a:solidFill>
                <a:latin typeface="Arial Rounded MT Bold" pitchFamily="34" charset="0"/>
              </a:rPr>
              <a:t>  Issue-based development attempts to remove the linearity altogether</a:t>
            </a:r>
            <a:r>
              <a:rPr lang="en-US" b="1" dirty="0" smtClean="0">
                <a:latin typeface="Arial Rounded MT Bold" pitchFamily="34" charset="0"/>
              </a:rPr>
              <a:t>.</a:t>
            </a:r>
          </a:p>
          <a:p>
            <a:pPr marL="457200" indent="-457200" algn="just"/>
            <a:endParaRPr lang="en-US" b="1" dirty="0" smtClean="0">
              <a:latin typeface="Arial Rounded MT Bold" pitchFamily="34" charset="0"/>
            </a:endParaRPr>
          </a:p>
          <a:p>
            <a:pPr marL="457200" indent="-457200" algn="just"/>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Any development activity</a:t>
            </a:r>
            <a:r>
              <a:rPr lang="en-US" dirty="0" smtClean="0">
                <a:latin typeface="Arial Rounded MT Bold" pitchFamily="34" charset="0"/>
              </a:rPr>
              <a:t>: </a:t>
            </a:r>
            <a:r>
              <a:rPr lang="en-US" dirty="0" smtClean="0">
                <a:solidFill>
                  <a:srgbClr val="C00000"/>
                </a:solidFill>
                <a:latin typeface="Arial Rounded MT Bold" pitchFamily="34" charset="0"/>
              </a:rPr>
              <a:t>analysis, system design, object design, implementation, testing, or delivery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can influence any other activity</a:t>
            </a:r>
            <a:r>
              <a:rPr lang="en-US" dirty="0" smtClean="0">
                <a:latin typeface="Arial Rounded MT Bold" pitchFamily="34" charset="0"/>
              </a:rPr>
              <a:t>.  In </a:t>
            </a:r>
            <a:r>
              <a:rPr lang="en-US" dirty="0" smtClean="0">
                <a:solidFill>
                  <a:schemeClr val="accent2">
                    <a:lumMod val="50000"/>
                  </a:schemeClr>
                </a:solidFill>
                <a:latin typeface="Arial Rounded MT Bold" pitchFamily="34" charset="0"/>
              </a:rPr>
              <a:t>issue-based development</a:t>
            </a:r>
            <a:r>
              <a:rPr lang="en-US" dirty="0" smtClean="0">
                <a:latin typeface="Arial Rounded MT Bold" pitchFamily="34" charset="0"/>
              </a:rPr>
              <a:t>, all </a:t>
            </a:r>
            <a:r>
              <a:rPr lang="en-US" dirty="0" smtClean="0">
                <a:solidFill>
                  <a:srgbClr val="C00000"/>
                </a:solidFill>
                <a:latin typeface="Arial Rounded MT Bold" pitchFamily="34" charset="0"/>
              </a:rPr>
              <a:t>these activities are executed in parallel</a:t>
            </a:r>
            <a:r>
              <a:rPr lang="en-US" dirty="0" smtClean="0">
                <a:latin typeface="Arial Rounded MT Bold" pitchFamily="34" charset="0"/>
              </a:rPr>
              <a:t>.</a:t>
            </a:r>
            <a:endParaRPr lang="en-US" b="1" dirty="0">
              <a:latin typeface="Arial Rounded MT Bold"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a:t>
            </a:r>
            <a:endParaRPr lang="en-US" b="1" dirty="0"/>
          </a:p>
        </p:txBody>
      </p:sp>
      <p:sp>
        <p:nvSpPr>
          <p:cNvPr id="3" name="Date Placeholder 2"/>
          <p:cNvSpPr>
            <a:spLocks noGrp="1"/>
          </p:cNvSpPr>
          <p:nvPr>
            <p:ph type="dt" sz="half" idx="10"/>
          </p:nvPr>
        </p:nvSpPr>
        <p:spPr/>
        <p:txBody>
          <a:bodyPr/>
          <a:lstStyle/>
          <a:p>
            <a:fld id="{CB8A9C0B-3E0C-43E7-AE4A-7E43DBA7C9C6}"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35</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Assumptions</a:t>
            </a:r>
            <a:r>
              <a:rPr lang="en-US" dirty="0" smtClean="0">
                <a:latin typeface="Arial Rounded MT Bold" pitchFamily="34" charset="0"/>
              </a:rPr>
              <a:t> that </a:t>
            </a:r>
            <a:r>
              <a:rPr lang="en-US" dirty="0" smtClean="0">
                <a:solidFill>
                  <a:schemeClr val="accent3">
                    <a:lumMod val="50000"/>
                  </a:schemeClr>
                </a:solidFill>
                <a:latin typeface="Arial Rounded MT Bold" pitchFamily="34" charset="0"/>
              </a:rPr>
              <a:t>developers make about a system </a:t>
            </a:r>
            <a:r>
              <a:rPr lang="en-US" dirty="0" smtClean="0">
                <a:solidFill>
                  <a:srgbClr val="C00000"/>
                </a:solidFill>
                <a:latin typeface="Arial Rounded MT Bold" pitchFamily="34" charset="0"/>
              </a:rPr>
              <a:t>change constantly</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Design</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implementation faults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discovered during testing </a:t>
            </a:r>
            <a:r>
              <a:rPr lang="en-US" dirty="0" smtClean="0">
                <a:latin typeface="Arial Rounded MT Bold" pitchFamily="34" charset="0"/>
              </a:rPr>
              <a:t>and </a:t>
            </a:r>
            <a:r>
              <a:rPr lang="en-US" dirty="0" smtClean="0">
                <a:solidFill>
                  <a:schemeClr val="accent2">
                    <a:lumMod val="50000"/>
                  </a:schemeClr>
                </a:solidFill>
                <a:latin typeface="Arial Rounded MT Bold" pitchFamily="34" charset="0"/>
              </a:rPr>
              <a:t>usability problems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discovered during user evaluation </a:t>
            </a:r>
            <a:r>
              <a:rPr lang="en-US" dirty="0" smtClean="0">
                <a:solidFill>
                  <a:srgbClr val="C00000"/>
                </a:solidFill>
                <a:latin typeface="Arial Rounded MT Bold" pitchFamily="34" charset="0"/>
              </a:rPr>
              <a:t>trigger changes to the solution models</a:t>
            </a:r>
            <a:r>
              <a:rPr lang="en-US" dirty="0" smtClean="0">
                <a:latin typeface="Arial Rounded MT Bold" pitchFamily="34" charset="0"/>
              </a:rPr>
              <a:t>.  </a:t>
            </a:r>
            <a:r>
              <a:rPr lang="en-US" dirty="0" smtClean="0">
                <a:solidFill>
                  <a:srgbClr val="C00000"/>
                </a:solidFill>
                <a:latin typeface="Arial Rounded MT Bold" pitchFamily="34" charset="0"/>
              </a:rPr>
              <a:t>Changes can also be caused by new technology</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typical task</a:t>
            </a:r>
            <a:r>
              <a:rPr lang="en-US" dirty="0" smtClean="0">
                <a:latin typeface="Arial Rounded MT Bold" pitchFamily="34" charset="0"/>
              </a:rPr>
              <a:t> of software engineers is </a:t>
            </a:r>
            <a:r>
              <a:rPr lang="en-US" dirty="0" smtClean="0">
                <a:solidFill>
                  <a:srgbClr val="C00000"/>
                </a:solidFill>
                <a:latin typeface="Arial Rounded MT Bold" pitchFamily="34" charset="0"/>
              </a:rPr>
              <a:t>to change a currently operational software system to incorporate this new enabling technology</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Rationale_2</a:t>
            </a:r>
            <a:endParaRPr lang="en-US" b="1" dirty="0"/>
          </a:p>
        </p:txBody>
      </p:sp>
      <p:sp>
        <p:nvSpPr>
          <p:cNvPr id="3" name="Date Placeholder 2"/>
          <p:cNvSpPr>
            <a:spLocks noGrp="1"/>
          </p:cNvSpPr>
          <p:nvPr>
            <p:ph type="dt" sz="half" idx="10"/>
          </p:nvPr>
        </p:nvSpPr>
        <p:spPr/>
        <p:txBody>
          <a:bodyPr/>
          <a:lstStyle/>
          <a:p>
            <a:fld id="{CB8A9C0B-3E0C-43E7-AE4A-7E43DBA7C9C6}"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36</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 To </a:t>
            </a:r>
            <a:r>
              <a:rPr lang="en-US" dirty="0" smtClean="0">
                <a:solidFill>
                  <a:schemeClr val="accent2">
                    <a:lumMod val="50000"/>
                  </a:schemeClr>
                </a:solidFill>
                <a:latin typeface="Arial Rounded MT Bold" pitchFamily="34" charset="0"/>
              </a:rPr>
              <a:t>change the system</a:t>
            </a:r>
            <a:r>
              <a:rPr lang="en-US" dirty="0" smtClean="0">
                <a:latin typeface="Arial Rounded MT Bold" pitchFamily="34" charset="0"/>
              </a:rPr>
              <a:t>, it </a:t>
            </a:r>
            <a:r>
              <a:rPr lang="en-US" dirty="0" smtClean="0">
                <a:solidFill>
                  <a:schemeClr val="accent3">
                    <a:lumMod val="50000"/>
                  </a:schemeClr>
                </a:solidFill>
                <a:latin typeface="Arial Rounded MT Bold" pitchFamily="34" charset="0"/>
              </a:rPr>
              <a:t>is not enough </a:t>
            </a:r>
            <a:r>
              <a:rPr lang="en-US" dirty="0" smtClean="0">
                <a:solidFill>
                  <a:srgbClr val="C00000"/>
                </a:solidFill>
                <a:latin typeface="Arial Rounded MT Bold" pitchFamily="34" charset="0"/>
              </a:rPr>
              <a:t>to understand its current components and behavior</a:t>
            </a:r>
            <a:r>
              <a:rPr lang="en-US" dirty="0" smtClean="0">
                <a:latin typeface="Arial Rounded MT Bold" pitchFamily="34" charset="0"/>
              </a:rPr>
              <a:t>;</a:t>
            </a:r>
          </a:p>
          <a:p>
            <a:pPr marL="457200" indent="-457200" algn="just"/>
            <a:r>
              <a:rPr lang="en-US" dirty="0" smtClean="0">
                <a:latin typeface="Arial Rounded MT Bold" pitchFamily="34" charset="0"/>
              </a:rPr>
              <a:t>    </a:t>
            </a:r>
          </a:p>
          <a:p>
            <a:pPr marL="457200" indent="-457200" algn="just"/>
            <a:r>
              <a:rPr lang="en-US" dirty="0" smtClean="0">
                <a:latin typeface="Arial Rounded MT Bold" pitchFamily="34" charset="0"/>
              </a:rPr>
              <a:t>      it is also necessary to </a:t>
            </a:r>
            <a:r>
              <a:rPr lang="en-US" dirty="0" smtClean="0">
                <a:solidFill>
                  <a:schemeClr val="accent2">
                    <a:lumMod val="50000"/>
                  </a:schemeClr>
                </a:solidFill>
                <a:latin typeface="Arial Rounded MT Bold" pitchFamily="34" charset="0"/>
              </a:rPr>
              <a:t>capture and understand </a:t>
            </a:r>
            <a:r>
              <a:rPr lang="en-US" dirty="0" smtClean="0">
                <a:solidFill>
                  <a:schemeClr val="accent3">
                    <a:lumMod val="50000"/>
                  </a:schemeClr>
                </a:solidFill>
                <a:latin typeface="Arial Rounded MT Bold" pitchFamily="34" charset="0"/>
              </a:rPr>
              <a:t>the context in which each design decision was made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This </a:t>
            </a:r>
            <a:r>
              <a:rPr lang="en-US" dirty="0" smtClean="0">
                <a:solidFill>
                  <a:schemeClr val="accent2">
                    <a:lumMod val="50000"/>
                  </a:schemeClr>
                </a:solidFill>
                <a:latin typeface="Arial Rounded MT Bold" pitchFamily="34" charset="0"/>
              </a:rPr>
              <a:t>additional knowledge </a:t>
            </a:r>
            <a:r>
              <a:rPr lang="en-US" dirty="0" smtClean="0">
                <a:latin typeface="Arial Rounded MT Bold" pitchFamily="34" charset="0"/>
              </a:rPr>
              <a:t>is called the </a:t>
            </a:r>
            <a:r>
              <a:rPr lang="en-US" dirty="0" smtClean="0">
                <a:solidFill>
                  <a:schemeClr val="accent3">
                    <a:lumMod val="50000"/>
                  </a:schemeClr>
                </a:solidFill>
                <a:latin typeface="Arial Rounded MT Bold" pitchFamily="34" charset="0"/>
              </a:rPr>
              <a:t>rationale of the system.</a:t>
            </a:r>
          </a:p>
          <a:p>
            <a:pPr marL="457200" indent="-457200" algn="just"/>
            <a:endParaRPr lang="en-US" dirty="0" smtClean="0">
              <a:solidFill>
                <a:schemeClr val="accent3">
                  <a:lumMod val="50000"/>
                </a:schemeClr>
              </a:solidFill>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Capturing</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and accessing the rationale </a:t>
            </a:r>
            <a:r>
              <a:rPr lang="en-US" dirty="0" smtClean="0">
                <a:latin typeface="Arial Rounded MT Bold" pitchFamily="34" charset="0"/>
              </a:rPr>
              <a:t>of a system </a:t>
            </a:r>
            <a:r>
              <a:rPr lang="en-US" dirty="0" smtClean="0">
                <a:solidFill>
                  <a:srgbClr val="C00000"/>
                </a:solidFill>
                <a:latin typeface="Arial Rounded MT Bold" pitchFamily="34" charset="0"/>
              </a:rPr>
              <a:t>is not trivial</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For every decision made</a:t>
            </a:r>
            <a:r>
              <a:rPr lang="en-US" dirty="0" smtClean="0">
                <a:latin typeface="Arial Rounded MT Bold" pitchFamily="34" charset="0"/>
              </a:rPr>
              <a:t>, </a:t>
            </a:r>
            <a:r>
              <a:rPr lang="en-US" dirty="0" smtClean="0">
                <a:solidFill>
                  <a:srgbClr val="C00000"/>
                </a:solidFill>
                <a:latin typeface="Arial Rounded MT Bold" pitchFamily="34" charset="0"/>
              </a:rPr>
              <a:t>several alternatives may have been considered, evaluated, and argued</a:t>
            </a:r>
            <a:r>
              <a:rPr lang="en-US" dirty="0" smtClean="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Rationale_3</a:t>
            </a:r>
            <a:endParaRPr lang="en-US" b="1" dirty="0"/>
          </a:p>
        </p:txBody>
      </p:sp>
      <p:sp>
        <p:nvSpPr>
          <p:cNvPr id="3" name="Date Placeholder 2"/>
          <p:cNvSpPr>
            <a:spLocks noGrp="1"/>
          </p:cNvSpPr>
          <p:nvPr>
            <p:ph type="dt" sz="half" idx="10"/>
          </p:nvPr>
        </p:nvSpPr>
        <p:spPr/>
        <p:txBody>
          <a:bodyPr/>
          <a:lstStyle/>
          <a:p>
            <a:fld id="{E9CBB7AC-8A77-4706-96C9-E6EF74A7CC1B}"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37</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Rationale represents a much larger amount of information than do the solution models.  </a:t>
            </a:r>
            <a:r>
              <a:rPr lang="en-US" dirty="0" smtClean="0">
                <a:solidFill>
                  <a:srgbClr val="C00000"/>
                </a:solidFill>
                <a:latin typeface="Arial Rounded MT Bold" pitchFamily="34" charset="0"/>
              </a:rPr>
              <a:t>Rationale information is often not explicit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r>
              <a:rPr lang="en-US" dirty="0" smtClean="0">
                <a:latin typeface="Arial Rounded MT Bold" pitchFamily="34" charset="0"/>
              </a:rPr>
              <a:t>      Developers make many </a:t>
            </a:r>
            <a:r>
              <a:rPr lang="en-US" dirty="0" smtClean="0">
                <a:solidFill>
                  <a:schemeClr val="accent2">
                    <a:lumMod val="50000"/>
                  </a:schemeClr>
                </a:solidFill>
                <a:latin typeface="Arial Rounded MT Bold" pitchFamily="34" charset="0"/>
              </a:rPr>
              <a:t>decisions based on their experience and their intuition</a:t>
            </a:r>
            <a:r>
              <a:rPr lang="en-US" dirty="0" smtClean="0">
                <a:latin typeface="Arial Rounded MT Bold" pitchFamily="34" charset="0"/>
              </a:rPr>
              <a:t>, </a:t>
            </a:r>
            <a:r>
              <a:rPr lang="en-US" dirty="0" smtClean="0">
                <a:solidFill>
                  <a:srgbClr val="C00000"/>
                </a:solidFill>
                <a:latin typeface="Arial Rounded MT Bold" pitchFamily="34" charset="0"/>
              </a:rPr>
              <a:t>without explicitly evaluating different alternatives</a:t>
            </a:r>
            <a:r>
              <a:rPr lang="en-US" dirty="0" smtClean="0">
                <a:latin typeface="Arial Rounded MT Bold" pitchFamily="34" charset="0"/>
              </a:rPr>
              <a:t>.  When asked to explain a decision, </a:t>
            </a:r>
            <a:r>
              <a:rPr lang="en-US" dirty="0" smtClean="0">
                <a:solidFill>
                  <a:srgbClr val="C00000"/>
                </a:solidFill>
                <a:latin typeface="Arial Rounded MT Bold" pitchFamily="34" charset="0"/>
              </a:rPr>
              <a:t>developers may have to spend a substantial amount of time recovering its rationale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In order to </a:t>
            </a:r>
            <a:r>
              <a:rPr lang="en-US" dirty="0" smtClean="0">
                <a:solidFill>
                  <a:schemeClr val="accent3">
                    <a:lumMod val="50000"/>
                  </a:schemeClr>
                </a:solidFill>
                <a:latin typeface="Arial Rounded MT Bold" pitchFamily="34" charset="0"/>
              </a:rPr>
              <a:t>deal with</a:t>
            </a:r>
            <a:r>
              <a:rPr lang="en-US" dirty="0" smtClean="0">
                <a:solidFill>
                  <a:schemeClr val="accent2">
                    <a:lumMod val="50000"/>
                  </a:schemeClr>
                </a:solidFill>
                <a:latin typeface="Arial Rounded MT Bold" pitchFamily="34" charset="0"/>
              </a:rPr>
              <a:t> changing systems</a:t>
            </a:r>
            <a:r>
              <a:rPr lang="en-US" dirty="0" smtClean="0">
                <a:latin typeface="Arial Rounded MT Bold" pitchFamily="34" charset="0"/>
              </a:rPr>
              <a:t>, </a:t>
            </a:r>
            <a:r>
              <a:rPr lang="en-US" dirty="0" smtClean="0">
                <a:solidFill>
                  <a:srgbClr val="C00000"/>
                </a:solidFill>
                <a:latin typeface="Arial Rounded MT Bold" pitchFamily="34" charset="0"/>
              </a:rPr>
              <a:t>software engineers must address the challenges of capturing and accessing rationale</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Engineering Concepts</a:t>
            </a:r>
            <a:endParaRPr lang="en-US" b="1" dirty="0"/>
          </a:p>
        </p:txBody>
      </p:sp>
      <p:sp>
        <p:nvSpPr>
          <p:cNvPr id="3" name="Date Placeholder 2"/>
          <p:cNvSpPr>
            <a:spLocks noGrp="1"/>
          </p:cNvSpPr>
          <p:nvPr>
            <p:ph type="dt" sz="half" idx="10"/>
          </p:nvPr>
        </p:nvSpPr>
        <p:spPr/>
        <p:txBody>
          <a:bodyPr/>
          <a:lstStyle/>
          <a:p>
            <a:fld id="{01A13026-AADF-4077-BEB0-3EC664353416}"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38</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smtClean="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a:t>
            </a:r>
            <a:endParaRPr lang="en-US" b="1" dirty="0"/>
          </a:p>
        </p:txBody>
      </p:sp>
      <p:sp>
        <p:nvSpPr>
          <p:cNvPr id="3" name="Date Placeholder 2"/>
          <p:cNvSpPr>
            <a:spLocks noGrp="1"/>
          </p:cNvSpPr>
          <p:nvPr>
            <p:ph type="dt" sz="half" idx="10"/>
          </p:nvPr>
        </p:nvSpPr>
        <p:spPr/>
        <p:txBody>
          <a:bodyPr/>
          <a:lstStyle/>
          <a:p>
            <a:fld id="{CD6C4F58-2F59-49E4-8634-A4CCDCADDBD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39</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Developing a software system </a:t>
            </a:r>
            <a:r>
              <a:rPr lang="en-US" dirty="0" smtClean="0">
                <a:solidFill>
                  <a:schemeClr val="accent3">
                    <a:lumMod val="50000"/>
                  </a:schemeClr>
                </a:solidFill>
                <a:latin typeface="Arial Rounded MT Bold" pitchFamily="34" charset="0"/>
              </a:rPr>
              <a:t>requires</a:t>
            </a:r>
            <a:r>
              <a:rPr lang="en-US" dirty="0" smtClean="0">
                <a:latin typeface="Arial Rounded MT Bold" pitchFamily="34" charset="0"/>
              </a:rPr>
              <a:t> the </a:t>
            </a:r>
            <a:r>
              <a:rPr lang="en-US" dirty="0" smtClean="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smtClean="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client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orders and pays for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construct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project manager </a:t>
            </a:r>
            <a:r>
              <a:rPr lang="en-US" dirty="0" smtClean="0">
                <a:solidFill>
                  <a:schemeClr val="accent3">
                    <a:lumMod val="50000"/>
                  </a:schemeClr>
                </a:solidFill>
                <a:latin typeface="Arial Rounded MT Bold" pitchFamily="34" charset="0"/>
              </a:rPr>
              <a:t>plans and budgets </a:t>
            </a:r>
            <a:r>
              <a:rPr lang="en-US" dirty="0" smtClean="0">
                <a:solidFill>
                  <a:srgbClr val="C00000"/>
                </a:solidFill>
                <a:latin typeface="Arial Rounded MT Bold" pitchFamily="34" charset="0"/>
              </a:rPr>
              <a:t>the project and </a:t>
            </a:r>
            <a:r>
              <a:rPr lang="en-US" dirty="0" smtClean="0">
                <a:solidFill>
                  <a:schemeClr val="accent3">
                    <a:lumMod val="50000"/>
                  </a:schemeClr>
                </a:solidFill>
                <a:latin typeface="Arial Rounded MT Bold" pitchFamily="34" charset="0"/>
              </a:rPr>
              <a:t>coordinates</a:t>
            </a:r>
            <a:r>
              <a:rPr lang="en-US" dirty="0" smtClean="0">
                <a:solidFill>
                  <a:srgbClr val="C00000"/>
                </a:solidFill>
                <a:latin typeface="Arial Rounded MT Bold" pitchFamily="34" charset="0"/>
              </a:rPr>
              <a:t> the developers and the client</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end users </a:t>
            </a:r>
            <a:r>
              <a:rPr lang="en-US" dirty="0" smtClean="0">
                <a:solidFill>
                  <a:schemeClr val="accent3">
                    <a:lumMod val="50000"/>
                  </a:schemeClr>
                </a:solidFill>
                <a:latin typeface="Arial Rounded MT Bold" pitchFamily="34" charset="0"/>
              </a:rPr>
              <a:t>are supported by </a:t>
            </a:r>
            <a:r>
              <a:rPr lang="en-US" dirty="0" smtClean="0">
                <a:solidFill>
                  <a:srgbClr val="C00000"/>
                </a:solidFill>
                <a:latin typeface="Arial Rounded MT Bold" pitchFamily="34" charset="0"/>
              </a:rPr>
              <a:t>the system</a:t>
            </a:r>
            <a:r>
              <a:rPr lang="en-US" dirty="0" smtClean="0">
                <a:latin typeface="Arial Rounded MT Bold" pitchFamily="34" charset="0"/>
              </a:rPr>
              <a:t>.</a:t>
            </a:r>
          </a:p>
          <a:p>
            <a:pPr marL="914400" lvl="1" indent="-457200" algn="just">
              <a:buFont typeface="Arial" pitchFamily="34" charset="0"/>
              <a:buChar char="•"/>
            </a:pPr>
            <a:endParaRPr lang="en-US" dirty="0" smtClean="0">
              <a:latin typeface="Arial Rounded MT Bold" pitchFamily="34" charset="0"/>
            </a:endParaRPr>
          </a:p>
          <a:p>
            <a:pPr marL="457200" indent="-457200" algn="just"/>
            <a:endParaRPr lang="en-US" sz="1800"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a:t>
            </a:r>
            <a:r>
              <a:rPr lang="en-US" b="1" dirty="0" err="1" smtClean="0"/>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Bertrand Meyer ETH Zurich – SE</a:t>
            </a:r>
            <a:endParaRPr lang="en-US" sz="1800" dirty="0">
              <a:latin typeface="+mj-lt"/>
            </a:endParaRPr>
          </a:p>
        </p:txBody>
      </p:sp>
      <p:pic>
        <p:nvPicPr>
          <p:cNvPr id="9" name="Picture 8" descr="SE_Meyer.png"/>
          <p:cNvPicPr>
            <a:picLocks noChangeAspect="1"/>
          </p:cNvPicPr>
          <p:nvPr/>
        </p:nvPicPr>
        <p:blipFill>
          <a:blip r:embed="rId3" cstate="print"/>
          <a:stretch>
            <a:fillRect/>
          </a:stretch>
        </p:blipFill>
        <p:spPr>
          <a:xfrm>
            <a:off x="430171" y="2221125"/>
            <a:ext cx="8283658" cy="279205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Roles_2</a:t>
            </a:r>
            <a:endParaRPr lang="en-US" b="1" dirty="0"/>
          </a:p>
        </p:txBody>
      </p:sp>
      <p:sp>
        <p:nvSpPr>
          <p:cNvPr id="3" name="Date Placeholder 2"/>
          <p:cNvSpPr>
            <a:spLocks noGrp="1"/>
          </p:cNvSpPr>
          <p:nvPr>
            <p:ph type="dt" sz="half" idx="10"/>
          </p:nvPr>
        </p:nvSpPr>
        <p:spPr/>
        <p:txBody>
          <a:bodyPr/>
          <a:lstStyle/>
          <a:p>
            <a:fld id="{CD6C4F58-2F59-49E4-8634-A4CCDCADDBDA}"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40</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smtClean="0">
                <a:latin typeface="Arial Rounded MT Bold" pitchFamily="34" charset="0"/>
              </a:rPr>
              <a:t>We refer to </a:t>
            </a:r>
            <a:r>
              <a:rPr lang="en-US" dirty="0" smtClean="0">
                <a:solidFill>
                  <a:schemeClr val="accent2">
                    <a:lumMod val="50000"/>
                  </a:schemeClr>
                </a:solidFill>
                <a:latin typeface="Arial Rounded MT Bold" pitchFamily="34" charset="0"/>
              </a:rPr>
              <a:t>all the persons involved in the project </a:t>
            </a:r>
            <a:r>
              <a:rPr lang="en-US" dirty="0" smtClean="0">
                <a:latin typeface="Arial Rounded MT Bold" pitchFamily="34" charset="0"/>
              </a:rPr>
              <a:t>as </a:t>
            </a:r>
            <a:r>
              <a:rPr lang="en-US" dirty="0" smtClean="0">
                <a:solidFill>
                  <a:srgbClr val="C00000"/>
                </a:solidFill>
                <a:latin typeface="Arial Rounded MT Bold" pitchFamily="34" charset="0"/>
              </a:rPr>
              <a:t>participants</a:t>
            </a:r>
            <a:r>
              <a:rPr lang="en-US" b="1"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We refer to a set of responsibilities in the project or the system </a:t>
            </a:r>
            <a:r>
              <a:rPr lang="en-US" dirty="0" smtClean="0">
                <a:latin typeface="Arial Rounded MT Bold" pitchFamily="34" charset="0"/>
              </a:rPr>
              <a:t>as a </a:t>
            </a:r>
            <a:r>
              <a:rPr lang="en-US" dirty="0" smtClean="0">
                <a:solidFill>
                  <a:srgbClr val="C00000"/>
                </a:solidFill>
                <a:latin typeface="Arial Rounded MT Bold" pitchFamily="34" charset="0"/>
              </a:rPr>
              <a:t>role</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role</a:t>
            </a:r>
            <a:r>
              <a:rPr lang="en-US" dirty="0" smtClean="0">
                <a:latin typeface="Arial Rounded MT Bold" pitchFamily="34" charset="0"/>
              </a:rPr>
              <a:t> is </a:t>
            </a:r>
            <a:r>
              <a:rPr lang="en-US" dirty="0" smtClean="0">
                <a:solidFill>
                  <a:schemeClr val="accent3">
                    <a:lumMod val="50000"/>
                  </a:schemeClr>
                </a:solidFill>
                <a:latin typeface="Arial Rounded MT Bold" pitchFamily="34" charset="0"/>
              </a:rPr>
              <a:t>associated</a:t>
            </a:r>
            <a:r>
              <a:rPr lang="en-US" dirty="0" smtClean="0">
                <a:latin typeface="Arial Rounded MT Bold" pitchFamily="34" charset="0"/>
              </a:rPr>
              <a:t> with </a:t>
            </a:r>
            <a:r>
              <a:rPr lang="en-US" dirty="0" smtClean="0">
                <a:solidFill>
                  <a:srgbClr val="C00000"/>
                </a:solidFill>
                <a:latin typeface="Arial Rounded MT Bold" pitchFamily="34" charset="0"/>
              </a:rPr>
              <a:t>a set of tasks </a:t>
            </a:r>
            <a:r>
              <a:rPr lang="en-US" dirty="0" smtClean="0">
                <a:latin typeface="Arial Rounded MT Bold" pitchFamily="34" charset="0"/>
              </a:rPr>
              <a:t>and is </a:t>
            </a:r>
            <a:r>
              <a:rPr lang="en-US" dirty="0" smtClean="0">
                <a:solidFill>
                  <a:schemeClr val="accent3">
                    <a:lumMod val="50000"/>
                  </a:schemeClr>
                </a:solidFill>
                <a:latin typeface="Arial Rounded MT Bold" pitchFamily="34" charset="0"/>
              </a:rPr>
              <a:t>assigned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to</a:t>
            </a:r>
            <a:r>
              <a:rPr lang="en-US" dirty="0" smtClean="0">
                <a:latin typeface="Arial Rounded MT Bold" pitchFamily="34" charset="0"/>
              </a:rPr>
              <a:t> </a:t>
            </a:r>
            <a:r>
              <a:rPr lang="en-US" dirty="0" smtClean="0">
                <a:solidFill>
                  <a:srgbClr val="C00000"/>
                </a:solidFill>
                <a:latin typeface="Arial Rounded MT Bold" pitchFamily="34" charset="0"/>
              </a:rPr>
              <a:t>a participant</a:t>
            </a:r>
            <a:r>
              <a:rPr lang="en-US" dirty="0" smtClean="0">
                <a:latin typeface="Arial Rounded MT Bold" pitchFamily="34" charset="0"/>
              </a:rPr>
              <a:t>.  </a:t>
            </a:r>
            <a:r>
              <a:rPr lang="en-US" dirty="0" smtClean="0">
                <a:solidFill>
                  <a:srgbClr val="C00000"/>
                </a:solidFill>
                <a:latin typeface="Arial Rounded MT Bold" pitchFamily="34" charset="0"/>
              </a:rPr>
              <a:t>The same participant can fill multiple roles</a:t>
            </a:r>
            <a:r>
              <a:rPr lang="en-US" dirty="0" smtClean="0">
                <a:latin typeface="Arial Rounded MT Bold" pitchFamily="34" charset="0"/>
              </a:rPr>
              <a:t>.</a:t>
            </a:r>
          </a:p>
          <a:p>
            <a:pPr marL="457200" indent="-457200" algn="just"/>
            <a:endParaRPr lang="en-US" sz="1800" dirty="0" smtClean="0">
              <a:latin typeface="+mj-lt"/>
            </a:endParaRPr>
          </a:p>
          <a:p>
            <a:pPr marL="457200" indent="-457200" algn="just">
              <a:buFont typeface="Arial" pitchFamily="34" charset="0"/>
              <a:buChar char="•"/>
            </a:pPr>
            <a:endParaRPr lang="en-US" sz="1800" dirty="0" smtClean="0">
              <a:latin typeface="Arial Narrow"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Participants and Roles_3</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41</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is </a:t>
            </a:r>
            <a:r>
              <a:rPr lang="en-US" dirty="0" smtClean="0">
                <a:solidFill>
                  <a:schemeClr val="accent2">
                    <a:lumMod val="50000"/>
                  </a:schemeClr>
                </a:solidFill>
                <a:latin typeface="Arial Rounded MT Bold" pitchFamily="34" charset="0"/>
              </a:rPr>
              <a:t>a machine </a:t>
            </a:r>
            <a:r>
              <a:rPr lang="en-US" dirty="0" smtClean="0">
                <a:latin typeface="Arial Rounded MT Bold" pitchFamily="34" charset="0"/>
              </a:rPr>
              <a:t>that </a:t>
            </a:r>
            <a:r>
              <a:rPr lang="en-US" dirty="0" smtClean="0">
                <a:solidFill>
                  <a:schemeClr val="accent3">
                    <a:lumMod val="50000"/>
                  </a:schemeClr>
                </a:solidFill>
                <a:latin typeface="Arial Rounded MT Bold" pitchFamily="34" charset="0"/>
              </a:rPr>
              <a:t>distributes </a:t>
            </a:r>
            <a:r>
              <a:rPr lang="en-US" dirty="0" smtClean="0">
                <a:solidFill>
                  <a:srgbClr val="C00000"/>
                </a:solidFill>
                <a:latin typeface="Arial Rounded MT Bold" pitchFamily="34" charset="0"/>
              </a:rPr>
              <a:t>tickets for trains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Travelers</a:t>
            </a:r>
            <a:r>
              <a:rPr lang="en-US" dirty="0" smtClean="0">
                <a:latin typeface="Arial Rounded MT Bold" pitchFamily="34" charset="0"/>
              </a:rPr>
              <a:t> have the option of </a:t>
            </a:r>
            <a:r>
              <a:rPr lang="en-US" dirty="0" smtClean="0">
                <a:solidFill>
                  <a:schemeClr val="accent3">
                    <a:lumMod val="50000"/>
                  </a:schemeClr>
                </a:solidFill>
                <a:latin typeface="Arial Rounded MT Bold" pitchFamily="34" charset="0"/>
              </a:rPr>
              <a:t>selecting a ticket for </a:t>
            </a:r>
            <a:r>
              <a:rPr lang="en-US" dirty="0" smtClean="0">
                <a:latin typeface="Arial Rounded MT Bold" pitchFamily="34" charset="0"/>
              </a:rPr>
              <a:t>a </a:t>
            </a:r>
            <a:r>
              <a:rPr lang="en-US" dirty="0" smtClean="0">
                <a:solidFill>
                  <a:srgbClr val="C00000"/>
                </a:solidFill>
                <a:latin typeface="Arial Rounded MT Bold" pitchFamily="34" charset="0"/>
              </a:rPr>
              <a:t>single trip </a:t>
            </a:r>
            <a:r>
              <a:rPr lang="en-US" dirty="0" smtClean="0">
                <a:latin typeface="Arial Rounded MT Bold" pitchFamily="34" charset="0"/>
              </a:rPr>
              <a:t>or for </a:t>
            </a:r>
            <a:r>
              <a:rPr lang="en-US" dirty="0" smtClean="0">
                <a:solidFill>
                  <a:srgbClr val="C00000"/>
                </a:solidFill>
                <a:latin typeface="Arial Rounded MT Bold" pitchFamily="34" charset="0"/>
              </a:rPr>
              <a:t>multiple trips</a:t>
            </a:r>
            <a:r>
              <a:rPr lang="en-US" dirty="0" smtClean="0">
                <a:latin typeface="Arial Rounded MT Bold" pitchFamily="34" charset="0"/>
              </a:rPr>
              <a:t>, or </a:t>
            </a:r>
            <a:r>
              <a:rPr lang="en-US" dirty="0" smtClean="0">
                <a:solidFill>
                  <a:schemeClr val="accent3">
                    <a:lumMod val="50000"/>
                  </a:schemeClr>
                </a:solidFill>
                <a:latin typeface="Arial Rounded MT Bold" pitchFamily="34" charset="0"/>
              </a:rPr>
              <a:t>selecting a time card </a:t>
            </a:r>
            <a:r>
              <a:rPr lang="en-US" dirty="0" smtClean="0">
                <a:solidFill>
                  <a:srgbClr val="C00000"/>
                </a:solidFill>
                <a:latin typeface="Arial Rounded MT Bold" pitchFamily="34" charset="0"/>
              </a:rPr>
              <a:t>for a day or a week</a:t>
            </a:r>
            <a:r>
              <a:rPr lang="en-US" dirty="0" smtClean="0">
                <a:latin typeface="Arial Rounded MT Bold" pitchFamily="34" charset="0"/>
              </a:rPr>
              <a:t>.</a:t>
            </a:r>
          </a:p>
          <a:p>
            <a:pPr marL="457200" indent="-457200" algn="just"/>
            <a:r>
              <a:rPr lang="en-US" dirty="0" smtClean="0">
                <a:latin typeface="Arial Rounded MT Bold" pitchFamily="34" charset="0"/>
              </a:rPr>
              <a:t>      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computes the price </a:t>
            </a:r>
            <a:r>
              <a:rPr lang="en-US" dirty="0" smtClean="0">
                <a:solidFill>
                  <a:schemeClr val="accent2">
                    <a:lumMod val="50000"/>
                  </a:schemeClr>
                </a:solidFill>
                <a:latin typeface="Arial Rounded MT Bold" pitchFamily="34" charset="0"/>
              </a:rPr>
              <a:t>of </a:t>
            </a:r>
            <a:r>
              <a:rPr lang="en-US" dirty="0" smtClean="0">
                <a:solidFill>
                  <a:srgbClr val="C00000"/>
                </a:solidFill>
                <a:latin typeface="Arial Rounded MT Bold" pitchFamily="34" charset="0"/>
              </a:rPr>
              <a:t>the requested ticket based on the area in which the trip will take place and whether the traveler is a child or an adult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must be able to handle several exceptions,</a:t>
            </a:r>
            <a:r>
              <a:rPr lang="en-US" dirty="0" smtClean="0">
                <a:latin typeface="Arial Rounded MT Bold" pitchFamily="34" charset="0"/>
              </a:rPr>
              <a:t> such as </a:t>
            </a:r>
            <a:r>
              <a:rPr lang="en-US" dirty="0" smtClean="0">
                <a:solidFill>
                  <a:srgbClr val="C00000"/>
                </a:solidFill>
                <a:latin typeface="Arial Rounded MT Bold" pitchFamily="34" charset="0"/>
              </a:rPr>
              <a:t>travelers who do not complete the transaction</a:t>
            </a:r>
            <a:r>
              <a:rPr lang="en-US" dirty="0" smtClean="0">
                <a:latin typeface="Arial Rounded MT Bold" pitchFamily="34" charset="0"/>
              </a:rPr>
              <a:t>, </a:t>
            </a:r>
            <a:r>
              <a:rPr lang="en-US" dirty="0" smtClean="0">
                <a:solidFill>
                  <a:srgbClr val="C00000"/>
                </a:solidFill>
                <a:latin typeface="Arial Rounded MT Bold" pitchFamily="34" charset="0"/>
              </a:rPr>
              <a:t>travelers who attempt to pay with large bills</a:t>
            </a:r>
            <a:r>
              <a:rPr lang="en-US" dirty="0" smtClean="0">
                <a:latin typeface="Arial Rounded MT Bold" pitchFamily="34" charset="0"/>
              </a:rPr>
              <a:t>, and </a:t>
            </a:r>
            <a:r>
              <a:rPr lang="en-US" dirty="0" smtClean="0">
                <a:solidFill>
                  <a:srgbClr val="C00000"/>
                </a:solidFill>
                <a:latin typeface="Arial Rounded MT Bold" pitchFamily="34" charset="0"/>
              </a:rPr>
              <a:t>resource outages</a:t>
            </a:r>
            <a:r>
              <a:rPr lang="en-US" dirty="0" smtClean="0">
                <a:latin typeface="Arial Rounded MT Bold" pitchFamily="34" charset="0"/>
              </a:rPr>
              <a:t>, such as </a:t>
            </a:r>
            <a:r>
              <a:rPr lang="en-US" dirty="0" smtClean="0">
                <a:solidFill>
                  <a:srgbClr val="C00000"/>
                </a:solidFill>
                <a:latin typeface="Arial Rounded MT Bold" pitchFamily="34" charset="0"/>
              </a:rPr>
              <a:t>running out of tickets</a:t>
            </a:r>
            <a:r>
              <a:rPr lang="en-US" dirty="0" smtClean="0">
                <a:latin typeface="Arial Rounded MT Bold" pitchFamily="34" charset="0"/>
              </a:rPr>
              <a:t>, </a:t>
            </a:r>
            <a:r>
              <a:rPr lang="en-US" dirty="0" smtClean="0">
                <a:solidFill>
                  <a:srgbClr val="C00000"/>
                </a:solidFill>
                <a:latin typeface="Arial Rounded MT Bold" pitchFamily="34" charset="0"/>
              </a:rPr>
              <a:t>change</a:t>
            </a:r>
            <a:r>
              <a:rPr lang="en-US" dirty="0" smtClean="0">
                <a:latin typeface="Arial Rounded MT Bold" pitchFamily="34" charset="0"/>
              </a:rPr>
              <a:t>, or </a:t>
            </a:r>
            <a:r>
              <a:rPr lang="en-US" dirty="0" smtClean="0">
                <a:solidFill>
                  <a:srgbClr val="C00000"/>
                </a:solidFill>
                <a:latin typeface="Arial Rounded MT Bold" pitchFamily="34" charset="0"/>
              </a:rPr>
              <a:t>power</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&amp; models</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42</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3">
                    <a:lumMod val="50000"/>
                  </a:schemeClr>
                </a:solidFill>
                <a:latin typeface="Arial Rounded MT Bold" pitchFamily="34" charset="0"/>
              </a:rPr>
              <a:t>We use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term</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as </a:t>
            </a:r>
            <a:r>
              <a:rPr lang="en-US" dirty="0" smtClean="0">
                <a:solidFill>
                  <a:srgbClr val="C00000"/>
                </a:solidFill>
                <a:latin typeface="Arial Rounded MT Bold" pitchFamily="34" charset="0"/>
              </a:rPr>
              <a:t>a collection of interconnected parts</a:t>
            </a:r>
            <a:r>
              <a:rPr lang="en-US"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Modeling</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 way to deal with complexity by ignoring irrelevant details</a:t>
            </a:r>
            <a:r>
              <a:rPr lang="en-US" dirty="0" smtClean="0">
                <a:latin typeface="Arial Rounded MT Bold" pitchFamily="34" charset="0"/>
              </a:rPr>
              <a:t>. We use the term </a:t>
            </a:r>
            <a:r>
              <a:rPr lang="en-US" dirty="0" smtClean="0">
                <a:solidFill>
                  <a:schemeClr val="accent2">
                    <a:lumMod val="50000"/>
                  </a:schemeClr>
                </a:solidFill>
                <a:latin typeface="Arial Rounded MT Bold" pitchFamily="34" charset="0"/>
              </a:rPr>
              <a:t>model</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to refer </a:t>
            </a:r>
            <a:r>
              <a:rPr lang="en-US" dirty="0" smtClean="0">
                <a:latin typeface="Arial Rounded MT Bold" pitchFamily="34" charset="0"/>
              </a:rPr>
              <a:t>to </a:t>
            </a:r>
            <a:r>
              <a:rPr lang="en-US" dirty="0" smtClean="0">
                <a:solidFill>
                  <a:srgbClr val="C00000"/>
                </a:solidFill>
                <a:latin typeface="Arial Rounded MT Bold" pitchFamily="34" charset="0"/>
              </a:rPr>
              <a:t>any abstraction of the system</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r>
              <a:rPr lang="en-US" dirty="0" smtClean="0">
                <a:latin typeface="Arial Rounded MT Bold" pitchFamily="34" charset="0"/>
              </a:rPr>
              <a:t>      A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for </a:t>
            </a:r>
            <a:r>
              <a:rPr lang="en-US" dirty="0" smtClean="0">
                <a:solidFill>
                  <a:schemeClr val="accent2">
                    <a:lumMod val="50000"/>
                  </a:schemeClr>
                </a:solidFill>
                <a:latin typeface="Arial Rounded MT Bold" pitchFamily="34" charset="0"/>
              </a:rPr>
              <a:t>an underground train </a:t>
            </a:r>
            <a:r>
              <a:rPr lang="en-US" dirty="0" smtClean="0">
                <a:solidFill>
                  <a:schemeClr val="accent3">
                    <a:lumMod val="50000"/>
                  </a:schemeClr>
                </a:solidFill>
                <a:latin typeface="Arial Rounded MT Bold" pitchFamily="34" charset="0"/>
              </a:rPr>
              <a:t>is </a:t>
            </a:r>
            <a:r>
              <a:rPr lang="en-US" dirty="0" smtClean="0">
                <a:solidFill>
                  <a:srgbClr val="C00000"/>
                </a:solidFill>
                <a:latin typeface="Arial Rounded MT Bold" pitchFamily="34" charset="0"/>
              </a:rPr>
              <a:t>a system</a:t>
            </a:r>
            <a:r>
              <a:rPr lang="en-US" dirty="0" smtClean="0">
                <a:latin typeface="Arial Rounded MT Bold" pitchFamily="34" charset="0"/>
              </a:rPr>
              <a:t>.</a:t>
            </a:r>
          </a:p>
          <a:p>
            <a:pPr marL="457200" indent="-457200" algn="just"/>
            <a:endParaRPr lang="en-US" dirty="0" smtClean="0">
              <a:solidFill>
                <a:schemeClr val="bg2">
                  <a:lumMod val="50000"/>
                </a:schemeClr>
              </a:solidFill>
              <a:latin typeface="Arial Rounded MT Bold" pitchFamily="34" charset="0"/>
            </a:endParaRPr>
          </a:p>
          <a:p>
            <a:pPr marL="457200" indent="-457200" algn="just"/>
            <a:r>
              <a:rPr lang="en-US" dirty="0" smtClean="0">
                <a:solidFill>
                  <a:schemeClr val="bg2">
                    <a:lumMod val="50000"/>
                  </a:schemeClr>
                </a:solidFill>
                <a:latin typeface="Arial Rounded MT Bold" pitchFamily="34" charset="0"/>
              </a:rPr>
              <a:t>     Blueprints</a:t>
            </a:r>
            <a:r>
              <a:rPr lang="en-US" dirty="0" smtClean="0">
                <a:latin typeface="Arial Rounded MT Bold" pitchFamily="34" charset="0"/>
              </a:rPr>
              <a:t> for the </a:t>
            </a:r>
            <a:r>
              <a:rPr lang="en-US" dirty="0" err="1" smtClean="0">
                <a:solidFill>
                  <a:schemeClr val="accent2">
                    <a:lumMod val="50000"/>
                  </a:schemeClr>
                </a:solidFill>
                <a:latin typeface="Arial Rounded MT Bold" pitchFamily="34" charset="0"/>
              </a:rPr>
              <a:t>TicketDistributor</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schematics of its electrical wiring</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object models of its software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models of the </a:t>
            </a:r>
            <a:r>
              <a:rPr lang="en-US" dirty="0" err="1" smtClean="0">
                <a:solidFill>
                  <a:srgbClr val="C00000"/>
                </a:solidFill>
                <a:latin typeface="Arial Rounded MT Bold" pitchFamily="34" charset="0"/>
              </a:rPr>
              <a:t>TicketDistributor</a:t>
            </a:r>
            <a:endParaRPr lang="en-US" dirty="0" smtClean="0">
              <a:solidFill>
                <a:srgbClr val="C0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&amp; models_2</a:t>
            </a:r>
            <a:endParaRPr lang="en-US" b="1" dirty="0"/>
          </a:p>
        </p:txBody>
      </p:sp>
      <p:sp>
        <p:nvSpPr>
          <p:cNvPr id="3" name="Date Placeholder 2"/>
          <p:cNvSpPr>
            <a:spLocks noGrp="1"/>
          </p:cNvSpPr>
          <p:nvPr>
            <p:ph type="dt" sz="half" idx="10"/>
          </p:nvPr>
        </p:nvSpPr>
        <p:spPr/>
        <p:txBody>
          <a:bodyPr/>
          <a:lstStyle/>
          <a:p>
            <a:fld id="{2C5A9C44-7D90-4F92-BF43-C296E61CE497}"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43</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 development project </a:t>
            </a:r>
            <a:r>
              <a:rPr lang="en-US" dirty="0" smtClean="0">
                <a:solidFill>
                  <a:schemeClr val="accent3">
                    <a:lumMod val="50000"/>
                  </a:schemeClr>
                </a:solidFill>
                <a:latin typeface="Arial Rounded MT Bold" pitchFamily="34" charset="0"/>
              </a:rPr>
              <a:t>is itself </a:t>
            </a:r>
            <a:r>
              <a:rPr lang="en-US" dirty="0" smtClean="0">
                <a:solidFill>
                  <a:srgbClr val="C00000"/>
                </a:solidFill>
                <a:latin typeface="Arial Rounded MT Bold" pitchFamily="34" charset="0"/>
              </a:rPr>
              <a:t>a system that can be modeled</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bg2">
                    <a:lumMod val="50000"/>
                  </a:schemeClr>
                </a:solidFill>
                <a:latin typeface="Arial Rounded MT Bold" pitchFamily="34" charset="0"/>
              </a:rPr>
              <a:t>project schedule</a:t>
            </a:r>
            <a:r>
              <a:rPr lang="en-US" dirty="0" smtClean="0">
                <a:latin typeface="Arial Rounded MT Bold" pitchFamily="34" charset="0"/>
              </a:rPr>
              <a:t>, its </a:t>
            </a:r>
            <a:r>
              <a:rPr lang="en-US" dirty="0" smtClean="0">
                <a:solidFill>
                  <a:schemeClr val="bg2">
                    <a:lumMod val="50000"/>
                  </a:schemeClr>
                </a:solidFill>
                <a:latin typeface="Arial Rounded MT Bold" pitchFamily="34" charset="0"/>
              </a:rPr>
              <a:t>budget</a:t>
            </a:r>
            <a:r>
              <a:rPr lang="en-US" dirty="0" smtClean="0">
                <a:latin typeface="Arial Rounded MT Bold" pitchFamily="34" charset="0"/>
              </a:rPr>
              <a:t>, and its </a:t>
            </a:r>
            <a:r>
              <a:rPr lang="en-US" dirty="0" smtClean="0">
                <a:solidFill>
                  <a:schemeClr val="bg2">
                    <a:lumMod val="50000"/>
                  </a:schemeClr>
                </a:solidFill>
                <a:latin typeface="Arial Rounded MT Bold" pitchFamily="34" charset="0"/>
              </a:rPr>
              <a:t>planned deadlines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rgbClr val="C00000"/>
                </a:solidFill>
                <a:latin typeface="Arial Rounded MT Bold" pitchFamily="34" charset="0"/>
              </a:rPr>
              <a:t>models of the development project</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smtClean="0"/>
              <a:t>Example of roles in Software Engineering</a:t>
            </a:r>
            <a:endParaRPr lang="en-US" b="1" dirty="0"/>
          </a:p>
        </p:txBody>
      </p:sp>
      <p:sp>
        <p:nvSpPr>
          <p:cNvPr id="3" name="Date Placeholder 2"/>
          <p:cNvSpPr>
            <a:spLocks noGrp="1"/>
          </p:cNvSpPr>
          <p:nvPr>
            <p:ph type="dt" sz="half" idx="10"/>
          </p:nvPr>
        </p:nvSpPr>
        <p:spPr/>
        <p:txBody>
          <a:bodyPr/>
          <a:lstStyle/>
          <a:p>
            <a:fld id="{E222929C-8CF7-4D7F-989D-897F4741601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44</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products</a:t>
            </a:r>
            <a:endParaRPr lang="en-US" b="1" dirty="0"/>
          </a:p>
        </p:txBody>
      </p:sp>
      <p:sp>
        <p:nvSpPr>
          <p:cNvPr id="3" name="Date Placeholder 2"/>
          <p:cNvSpPr>
            <a:spLocks noGrp="1"/>
          </p:cNvSpPr>
          <p:nvPr>
            <p:ph type="dt" sz="half" idx="10"/>
          </p:nvPr>
        </p:nvSpPr>
        <p:spPr/>
        <p:txBody>
          <a:bodyPr/>
          <a:lstStyle/>
          <a:p>
            <a:fld id="{A6601F61-5833-4911-983F-79D45D4C54EF}"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45</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work product </a:t>
            </a: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an artifact that is produced during the development, such as a document or a piece of software for other developers or for the client</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We </a:t>
            </a:r>
            <a:r>
              <a:rPr lang="en-US" dirty="0" smtClean="0">
                <a:solidFill>
                  <a:schemeClr val="accent3">
                    <a:lumMod val="50000"/>
                  </a:schemeClr>
                </a:solidFill>
                <a:latin typeface="Arial Rounded MT Bold" pitchFamily="34" charset="0"/>
              </a:rPr>
              <a:t>refer</a:t>
            </a:r>
            <a:r>
              <a:rPr lang="en-US" dirty="0" smtClean="0">
                <a:latin typeface="Arial Rounded MT Bold" pitchFamily="34" charset="0"/>
              </a:rPr>
              <a:t> to </a:t>
            </a:r>
            <a:r>
              <a:rPr lang="en-US" dirty="0" smtClean="0">
                <a:solidFill>
                  <a:schemeClr val="accent2">
                    <a:lumMod val="50000"/>
                  </a:schemeClr>
                </a:solidFill>
                <a:latin typeface="Arial Rounded MT Bold" pitchFamily="34" charset="0"/>
              </a:rPr>
              <a:t>a work product for the project’s internal consumption </a:t>
            </a:r>
            <a:r>
              <a:rPr lang="en-US" dirty="0" smtClean="0">
                <a:latin typeface="Arial Rounded MT Bold" pitchFamily="34" charset="0"/>
              </a:rPr>
              <a:t>as </a:t>
            </a:r>
            <a:r>
              <a:rPr lang="en-US" dirty="0" smtClean="0">
                <a:solidFill>
                  <a:srgbClr val="C00000"/>
                </a:solidFill>
                <a:latin typeface="Arial Rounded MT Bold" pitchFamily="34" charset="0"/>
              </a:rPr>
              <a:t>an internal work product</a:t>
            </a:r>
            <a:r>
              <a:rPr lang="en-US" dirty="0" smtClean="0">
                <a:solidFill>
                  <a:schemeClr val="accent2">
                    <a:lumMod val="50000"/>
                  </a:schemeClr>
                </a:solidFill>
                <a:latin typeface="Arial Rounded MT Bold" pitchFamily="34" charset="0"/>
              </a:rPr>
              <a:t>.</a:t>
            </a:r>
          </a:p>
          <a:p>
            <a:pPr marL="457200" indent="-457200" algn="just">
              <a:buFont typeface="Arial" pitchFamily="34" charset="0"/>
              <a:buChar char="•"/>
            </a:pPr>
            <a:r>
              <a:rPr lang="en-US" dirty="0" smtClean="0">
                <a:latin typeface="Arial Rounded MT Bold" pitchFamily="34" charset="0"/>
              </a:rPr>
              <a:t>We </a:t>
            </a:r>
            <a:r>
              <a:rPr lang="en-US" dirty="0" smtClean="0">
                <a:solidFill>
                  <a:schemeClr val="accent3">
                    <a:lumMod val="50000"/>
                  </a:schemeClr>
                </a:solidFill>
                <a:latin typeface="Arial Rounded MT Bold" pitchFamily="34" charset="0"/>
              </a:rPr>
              <a:t>refer</a:t>
            </a:r>
            <a:r>
              <a:rPr lang="en-US" dirty="0" smtClean="0">
                <a:latin typeface="Arial Rounded MT Bold" pitchFamily="34" charset="0"/>
              </a:rPr>
              <a:t> to a </a:t>
            </a:r>
            <a:r>
              <a:rPr lang="en-US" dirty="0" smtClean="0">
                <a:solidFill>
                  <a:schemeClr val="accent2">
                    <a:lumMod val="50000"/>
                  </a:schemeClr>
                </a:solidFill>
                <a:latin typeface="Arial Rounded MT Bold" pitchFamily="34" charset="0"/>
              </a:rPr>
              <a:t>work product that must be delivered to a client </a:t>
            </a:r>
            <a:r>
              <a:rPr lang="en-US" dirty="0" smtClean="0">
                <a:latin typeface="Arial Rounded MT Bold" pitchFamily="34" charset="0"/>
              </a:rPr>
              <a:t>as </a:t>
            </a:r>
            <a:r>
              <a:rPr lang="en-US" dirty="0" smtClean="0">
                <a:solidFill>
                  <a:srgbClr val="C00000"/>
                </a:solidFill>
                <a:latin typeface="Arial Rounded MT Bold" pitchFamily="34" charset="0"/>
              </a:rPr>
              <a:t>a deliverable</a:t>
            </a:r>
            <a:r>
              <a:rPr lang="en-US" dirty="0" smtClean="0">
                <a:solidFill>
                  <a:schemeClr val="accent3">
                    <a:lumMod val="50000"/>
                  </a:schemeClr>
                </a:solidFill>
                <a:latin typeface="Arial Rounded MT Bold" pitchFamily="34" charset="0"/>
              </a:rPr>
              <a:t>.</a:t>
            </a:r>
          </a:p>
          <a:p>
            <a:pPr marL="457200" indent="-457200" algn="just"/>
            <a:r>
              <a:rPr lang="en-US" b="1" dirty="0" smtClean="0">
                <a:solidFill>
                  <a:schemeClr val="accent3">
                    <a:lumMod val="50000"/>
                  </a:schemeClr>
                </a:solidFill>
                <a:latin typeface="Arial Rounded MT Bold" pitchFamily="34" charset="0"/>
              </a:rPr>
              <a:t>    </a:t>
            </a:r>
            <a:r>
              <a:rPr lang="en-US" b="1" dirty="0" smtClean="0">
                <a:latin typeface="Arial Rounded MT Bold" pitchFamily="34" charset="0"/>
              </a:rPr>
              <a:t>  </a:t>
            </a:r>
            <a:r>
              <a:rPr lang="en-US" dirty="0" smtClean="0">
                <a:solidFill>
                  <a:schemeClr val="accent2">
                    <a:lumMod val="50000"/>
                  </a:schemeClr>
                </a:solidFill>
                <a:latin typeface="Arial Rounded MT Bold" pitchFamily="34" charset="0"/>
              </a:rPr>
              <a:t>Deliverables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generally </a:t>
            </a:r>
            <a:r>
              <a:rPr lang="en-US" dirty="0" smtClean="0">
                <a:solidFill>
                  <a:srgbClr val="C00000"/>
                </a:solidFill>
                <a:latin typeface="Arial Rounded MT Bold" pitchFamily="34" charset="0"/>
              </a:rPr>
              <a:t>defined prior to the start of the project and specified by a contract binding the developers with the client</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products_2</a:t>
            </a:r>
            <a:endParaRPr lang="en-US" b="1" dirty="0"/>
          </a:p>
        </p:txBody>
      </p:sp>
      <p:sp>
        <p:nvSpPr>
          <p:cNvPr id="3" name="Date Placeholder 2"/>
          <p:cNvSpPr>
            <a:spLocks noGrp="1"/>
          </p:cNvSpPr>
          <p:nvPr>
            <p:ph type="dt" sz="half" idx="10"/>
          </p:nvPr>
        </p:nvSpPr>
        <p:spPr/>
        <p:txBody>
          <a:bodyPr/>
          <a:lstStyle/>
          <a:p>
            <a:fld id="{9E9A7F8A-0E47-4482-80F3-97CCFAE2D839}"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46</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a:t>
            </a:r>
            <a:endParaRPr lang="en-US" b="1" dirty="0"/>
          </a:p>
        </p:txBody>
      </p:sp>
      <p:sp>
        <p:nvSpPr>
          <p:cNvPr id="3" name="Date Placeholder 2"/>
          <p:cNvSpPr>
            <a:spLocks noGrp="1"/>
          </p:cNvSpPr>
          <p:nvPr>
            <p:ph type="dt" sz="half" idx="10"/>
          </p:nvPr>
        </p:nvSpPr>
        <p:spPr/>
        <p:txBody>
          <a:bodyPr/>
          <a:lstStyle/>
          <a:p>
            <a:fld id="{F4C94DCB-2239-4D20-8048-893AA2DD739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47</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Activity</a:t>
            </a:r>
            <a:r>
              <a:rPr lang="en-US" dirty="0" smtClean="0">
                <a:latin typeface="Arial Rounded MT Bold" pitchFamily="34" charset="0"/>
              </a:rPr>
              <a:t> - </a:t>
            </a:r>
            <a:r>
              <a:rPr lang="en-US" dirty="0" smtClean="0">
                <a:solidFill>
                  <a:srgbClr val="C00000"/>
                </a:solidFill>
                <a:latin typeface="Arial Rounded MT Bold" pitchFamily="34" charset="0"/>
              </a:rPr>
              <a:t>a set of tasks that is </a:t>
            </a:r>
            <a:r>
              <a:rPr lang="en-US" dirty="0" smtClean="0">
                <a:solidFill>
                  <a:schemeClr val="accent3">
                    <a:lumMod val="50000"/>
                  </a:schemeClr>
                </a:solidFill>
                <a:latin typeface="Arial Rounded MT Bold" pitchFamily="34" charset="0"/>
              </a:rPr>
              <a:t>performed</a:t>
            </a:r>
            <a:r>
              <a:rPr lang="en-US" dirty="0" smtClean="0">
                <a:solidFill>
                  <a:srgbClr val="C00000"/>
                </a:solidFill>
                <a:latin typeface="Arial Rounded MT Bold" pitchFamily="34" charset="0"/>
              </a:rPr>
              <a:t> toward a specific purpose</a:t>
            </a:r>
            <a:r>
              <a:rPr lang="en-US" dirty="0" smtClean="0">
                <a:latin typeface="Arial Rounded MT Bold" pitchFamily="34" charset="0"/>
              </a:rPr>
              <a:t>.  For example:</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requirements elicitation </a:t>
            </a:r>
            <a:r>
              <a:rPr lang="en-US" dirty="0" smtClean="0">
                <a:latin typeface="Arial Rounded MT Bold" pitchFamily="34" charset="0"/>
              </a:rPr>
              <a:t>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a:t>
            </a:r>
            <a:r>
              <a:rPr lang="en-US" dirty="0" smtClean="0">
                <a:solidFill>
                  <a:srgbClr val="C00000"/>
                </a:solidFill>
                <a:latin typeface="Arial Rounded MT Bold" pitchFamily="34" charset="0"/>
              </a:rPr>
              <a:t> </a:t>
            </a:r>
            <a:r>
              <a:rPr lang="en-US" dirty="0" smtClean="0">
                <a:solidFill>
                  <a:schemeClr val="accent3">
                    <a:lumMod val="50000"/>
                  </a:schemeClr>
                </a:solidFill>
                <a:latin typeface="Arial Rounded MT Bold" pitchFamily="34" charset="0"/>
              </a:rPr>
              <a:t>define with the client </a:t>
            </a:r>
            <a:r>
              <a:rPr lang="en-US" dirty="0" smtClean="0">
                <a:solidFill>
                  <a:srgbClr val="C00000"/>
                </a:solidFill>
                <a:latin typeface="Arial Rounded MT Bold" pitchFamily="34" charset="0"/>
              </a:rPr>
              <a:t>what the system will do</a:t>
            </a:r>
            <a:r>
              <a:rPr lang="en-US" b="1"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delivery</a:t>
            </a:r>
            <a:r>
              <a:rPr lang="en-US" dirty="0" smtClean="0">
                <a:latin typeface="Arial Rounded MT Bold" pitchFamily="34" charset="0"/>
              </a:rPr>
              <a:t> 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a:t>
            </a:r>
            <a:r>
              <a:rPr lang="en-US" dirty="0" smtClean="0">
                <a:solidFill>
                  <a:srgbClr val="C00000"/>
                </a:solidFill>
                <a:latin typeface="Arial Rounded MT Bold" pitchFamily="34" charset="0"/>
              </a:rPr>
              <a:t> </a:t>
            </a:r>
            <a:r>
              <a:rPr lang="en-US" dirty="0" smtClean="0">
                <a:solidFill>
                  <a:schemeClr val="accent3">
                    <a:lumMod val="50000"/>
                  </a:schemeClr>
                </a:solidFill>
                <a:latin typeface="Arial Rounded MT Bold" pitchFamily="34" charset="0"/>
              </a:rPr>
              <a:t>install</a:t>
            </a:r>
            <a:r>
              <a:rPr lang="en-US" dirty="0" smtClean="0">
                <a:solidFill>
                  <a:srgbClr val="C00000"/>
                </a:solidFill>
                <a:latin typeface="Arial Rounded MT Bold" pitchFamily="34" charset="0"/>
              </a:rPr>
              <a:t> the system at an operational location</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management</a:t>
            </a:r>
            <a:r>
              <a:rPr lang="en-US" dirty="0" smtClean="0">
                <a:latin typeface="Arial Rounded MT Bold" pitchFamily="34" charset="0"/>
              </a:rPr>
              <a:t> is an </a:t>
            </a:r>
            <a:r>
              <a:rPr lang="en-US" dirty="0" smtClean="0">
                <a:solidFill>
                  <a:srgbClr val="C00000"/>
                </a:solidFill>
                <a:latin typeface="Arial Rounded MT Bold" pitchFamily="34" charset="0"/>
              </a:rPr>
              <a:t>activity whose purpose is </a:t>
            </a:r>
            <a:r>
              <a:rPr lang="en-US" dirty="0" smtClean="0">
                <a:solidFill>
                  <a:schemeClr val="accent3">
                    <a:lumMod val="50000"/>
                  </a:schemeClr>
                </a:solidFill>
                <a:latin typeface="Arial Rounded MT Bold" pitchFamily="34" charset="0"/>
              </a:rPr>
              <a:t>to monitor and control </a:t>
            </a:r>
            <a:r>
              <a:rPr lang="en-US" dirty="0" smtClean="0">
                <a:solidFill>
                  <a:srgbClr val="C00000"/>
                </a:solidFill>
                <a:latin typeface="Arial Rounded MT Bold" pitchFamily="34" charset="0"/>
              </a:rPr>
              <a:t>the project such that it meets its goals</a:t>
            </a:r>
            <a:r>
              <a:rPr lang="en-US" dirty="0" smtClean="0">
                <a:solidFill>
                  <a:schemeClr val="accent3">
                    <a:lumMod val="50000"/>
                  </a:schemeClr>
                </a:solidFill>
                <a:latin typeface="Arial Rounded MT Bold" pitchFamily="34" charset="0"/>
              </a:rPr>
              <a:t> </a:t>
            </a:r>
            <a:r>
              <a:rPr lang="en-US" dirty="0" smtClean="0">
                <a:latin typeface="Arial Rounded MT Bold" pitchFamily="34" charset="0"/>
              </a:rPr>
              <a:t>(e.g., deadline, quality, budget).  </a:t>
            </a:r>
            <a:endParaRPr lang="en-US" b="1" dirty="0" smtClean="0">
              <a:latin typeface="Arial Rounded MT Bold" pitchFamily="34" charset="0"/>
            </a:endParaRPr>
          </a:p>
          <a:p>
            <a:pPr marL="457200" indent="-457200" algn="just"/>
            <a:endParaRPr lang="en-US" sz="1800" b="1" dirty="0" smtClean="0">
              <a:latin typeface="+mj-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Resources_2</a:t>
            </a:r>
            <a:endParaRPr lang="en-US" b="1" dirty="0"/>
          </a:p>
        </p:txBody>
      </p:sp>
      <p:sp>
        <p:nvSpPr>
          <p:cNvPr id="3" name="Date Placeholder 2"/>
          <p:cNvSpPr>
            <a:spLocks noGrp="1"/>
          </p:cNvSpPr>
          <p:nvPr>
            <p:ph type="dt" sz="half" idx="10"/>
          </p:nvPr>
        </p:nvSpPr>
        <p:spPr/>
        <p:txBody>
          <a:bodyPr/>
          <a:lstStyle/>
          <a:p>
            <a:fld id="{F4C94DCB-2239-4D20-8048-893AA2DD739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48</a:t>
            </a:fld>
            <a:endParaRPr lang="en-US" dirty="0"/>
          </a:p>
        </p:txBody>
      </p:sp>
      <p:sp>
        <p:nvSpPr>
          <p:cNvPr id="8" name="TextBox 7"/>
          <p:cNvSpPr txBox="1"/>
          <p:nvPr/>
        </p:nvSpPr>
        <p:spPr>
          <a:xfrm>
            <a:off x="755577" y="1340768"/>
            <a:ext cx="7704856" cy="4893647"/>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Activities</a:t>
            </a:r>
            <a:r>
              <a:rPr lang="en-US" dirty="0" smtClean="0">
                <a:latin typeface="Arial Rounded MT Bold" pitchFamily="34" charset="0"/>
              </a:rPr>
              <a:t> can be </a:t>
            </a:r>
            <a:r>
              <a:rPr lang="en-US" dirty="0" smtClean="0">
                <a:solidFill>
                  <a:schemeClr val="accent3">
                    <a:lumMod val="50000"/>
                  </a:schemeClr>
                </a:solidFill>
                <a:latin typeface="Arial Rounded MT Bold" pitchFamily="34" charset="0"/>
              </a:rPr>
              <a:t>composed</a:t>
            </a:r>
            <a:r>
              <a:rPr lang="en-US" dirty="0" smtClean="0">
                <a:latin typeface="Arial Rounded MT Bold" pitchFamily="34" charset="0"/>
              </a:rPr>
              <a:t> of </a:t>
            </a:r>
            <a:r>
              <a:rPr lang="en-US" dirty="0" smtClean="0">
                <a:solidFill>
                  <a:srgbClr val="C00000"/>
                </a:solidFill>
                <a:latin typeface="Arial Rounded MT Bold" pitchFamily="34" charset="0"/>
              </a:rPr>
              <a:t>other activities</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delivery activity </a:t>
            </a: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 </a:t>
            </a:r>
            <a:r>
              <a:rPr lang="en-US" dirty="0" smtClean="0">
                <a:solidFill>
                  <a:srgbClr val="C00000"/>
                </a:solidFill>
                <a:latin typeface="Arial Rounded MT Bold" pitchFamily="34" charset="0"/>
              </a:rPr>
              <a:t>software installation activity and an operator training activity</a:t>
            </a:r>
            <a:r>
              <a:rPr lang="en-US" dirty="0" smtClean="0">
                <a:latin typeface="Arial Rounded MT Bold" pitchFamily="34" charset="0"/>
              </a:rPr>
              <a:t>.  </a:t>
            </a:r>
            <a:r>
              <a:rPr lang="en-US" dirty="0" smtClean="0">
                <a:solidFill>
                  <a:srgbClr val="C00000"/>
                </a:solidFill>
                <a:latin typeface="Arial Rounded MT Bold" pitchFamily="34" charset="0"/>
              </a:rPr>
              <a:t>Activities are also sometimes called phases</a:t>
            </a:r>
            <a:r>
              <a:rPr lang="en-US" dirty="0" smtClean="0">
                <a:latin typeface="Arial Rounded MT Bold" pitchFamily="34" charset="0"/>
              </a:rPr>
              <a:t>.</a:t>
            </a:r>
          </a:p>
          <a:p>
            <a:pPr marL="457200" indent="-457200" algn="just"/>
            <a:endParaRPr lang="en-US" b="1"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task</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represents</a:t>
            </a:r>
            <a:r>
              <a:rPr lang="en-US" dirty="0" smtClean="0">
                <a:latin typeface="Arial Rounded MT Bold" pitchFamily="34" charset="0"/>
              </a:rPr>
              <a:t> </a:t>
            </a:r>
            <a:r>
              <a:rPr lang="en-US" dirty="0" smtClean="0">
                <a:solidFill>
                  <a:srgbClr val="C00000"/>
                </a:solidFill>
                <a:latin typeface="Arial Rounded MT Bold" pitchFamily="34" charset="0"/>
              </a:rPr>
              <a:t>an atomic unit of work that can be managed</a:t>
            </a:r>
            <a:r>
              <a:rPr lang="en-US" dirty="0" smtClean="0">
                <a:latin typeface="Arial Rounded MT Bold" pitchFamily="34" charset="0"/>
              </a:rPr>
              <a:t>. A </a:t>
            </a:r>
            <a:r>
              <a:rPr lang="en-US" dirty="0" smtClean="0">
                <a:solidFill>
                  <a:schemeClr val="accent2">
                    <a:lumMod val="50000"/>
                  </a:schemeClr>
                </a:solidFill>
                <a:latin typeface="Arial Rounded MT Bold" pitchFamily="34" charset="0"/>
              </a:rPr>
              <a:t>manager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assigns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it</a:t>
            </a:r>
            <a:r>
              <a:rPr lang="en-US" dirty="0" smtClean="0">
                <a:latin typeface="Arial Rounded MT Bold" pitchFamily="34" charset="0"/>
              </a:rPr>
              <a:t> </a:t>
            </a:r>
            <a:r>
              <a:rPr lang="en-US" dirty="0" smtClean="0">
                <a:solidFill>
                  <a:srgbClr val="C00000"/>
                </a:solidFill>
                <a:latin typeface="Arial Rounded MT Bold" pitchFamily="34" charset="0"/>
              </a:rPr>
              <a:t>to a developer</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developer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carries it out</a:t>
            </a:r>
            <a:r>
              <a:rPr lang="en-US" dirty="0" smtClean="0">
                <a:latin typeface="Arial Rounded MT Bold" pitchFamily="34" charset="0"/>
              </a:rPr>
              <a:t>, and the </a:t>
            </a:r>
            <a:r>
              <a:rPr lang="en-US" dirty="0" smtClean="0">
                <a:solidFill>
                  <a:schemeClr val="accent2">
                    <a:lumMod val="50000"/>
                  </a:schemeClr>
                </a:solidFill>
                <a:latin typeface="Arial Rounded MT Bold" pitchFamily="34" charset="0"/>
              </a:rPr>
              <a:t>manager</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monitors </a:t>
            </a:r>
            <a:r>
              <a:rPr lang="en-US" dirty="0" smtClean="0">
                <a:solidFill>
                  <a:srgbClr val="C00000"/>
                </a:solidFill>
                <a:latin typeface="Arial Rounded MT Bold" pitchFamily="34" charset="0"/>
              </a:rPr>
              <a:t>the progress and completion of the task</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Tasks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consume resources</a:t>
            </a:r>
            <a:r>
              <a:rPr lang="en-US" dirty="0" smtClean="0">
                <a:latin typeface="Arial Rounded MT Bold" pitchFamily="34" charset="0"/>
              </a:rPr>
              <a:t>, </a:t>
            </a:r>
            <a:r>
              <a:rPr lang="en-US" dirty="0" smtClean="0">
                <a:solidFill>
                  <a:srgbClr val="C00000"/>
                </a:solidFill>
                <a:latin typeface="Arial Rounded MT Bold" pitchFamily="34" charset="0"/>
              </a:rPr>
              <a:t>result in work products, and depend on work products produced by other tasks</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Tasks, and Resources_3</a:t>
            </a:r>
            <a:endParaRPr lang="en-US" b="1" dirty="0"/>
          </a:p>
        </p:txBody>
      </p:sp>
      <p:sp>
        <p:nvSpPr>
          <p:cNvPr id="3" name="Date Placeholder 2"/>
          <p:cNvSpPr>
            <a:spLocks noGrp="1"/>
          </p:cNvSpPr>
          <p:nvPr>
            <p:ph type="dt" sz="half" idx="10"/>
          </p:nvPr>
        </p:nvSpPr>
        <p:spPr/>
        <p:txBody>
          <a:bodyPr/>
          <a:lstStyle/>
          <a:p>
            <a:fld id="{81C7B9E2-0599-489B-91C5-C03690C1C64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49</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5</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Functional and non Functional Requirements</a:t>
            </a:r>
            <a:endParaRPr lang="en-US" sz="2800" b="1" dirty="0"/>
          </a:p>
        </p:txBody>
      </p:sp>
      <p:sp>
        <p:nvSpPr>
          <p:cNvPr id="3" name="Date Placeholder 2"/>
          <p:cNvSpPr>
            <a:spLocks noGrp="1"/>
          </p:cNvSpPr>
          <p:nvPr>
            <p:ph type="dt" sz="half" idx="10"/>
          </p:nvPr>
        </p:nvSpPr>
        <p:spPr/>
        <p:txBody>
          <a:bodyPr/>
          <a:lstStyle/>
          <a:p>
            <a:fld id="{3552D713-203C-40AD-9690-26082211400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50</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Requirements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specify</a:t>
            </a:r>
            <a:r>
              <a:rPr lang="en-US" dirty="0" smtClean="0">
                <a:latin typeface="Arial Rounded MT Bold" pitchFamily="34" charset="0"/>
              </a:rPr>
              <a:t> a </a:t>
            </a:r>
            <a:r>
              <a:rPr lang="en-US" dirty="0" smtClean="0">
                <a:solidFill>
                  <a:srgbClr val="C00000"/>
                </a:solidFill>
                <a:latin typeface="Arial Rounded MT Bold" pitchFamily="34" charset="0"/>
              </a:rPr>
              <a:t>set of features that the system must have</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functional requirement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specification of a function that the system must support</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nonfunctional requirement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constraint on the operation of the system that is not related directly to a function of the system</a:t>
            </a:r>
            <a:r>
              <a:rPr lang="en-US" dirty="0" smtClean="0">
                <a:latin typeface="Arial Rounded MT Bold" pitchFamily="34" charset="0"/>
              </a:rPr>
              <a:t>.</a:t>
            </a:r>
          </a:p>
          <a:p>
            <a:pPr marL="457200" indent="-457200" algn="just"/>
            <a:endParaRPr lang="en-US" sz="1800" dirty="0" smtClean="0">
              <a:latin typeface="+mj-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Functional and non Functional Requirements_2</a:t>
            </a:r>
            <a:endParaRPr lang="en-US" sz="2800" b="1" dirty="0"/>
          </a:p>
        </p:txBody>
      </p:sp>
      <p:sp>
        <p:nvSpPr>
          <p:cNvPr id="3" name="Date Placeholder 2"/>
          <p:cNvSpPr>
            <a:spLocks noGrp="1"/>
          </p:cNvSpPr>
          <p:nvPr>
            <p:ph type="dt" sz="half" idx="10"/>
          </p:nvPr>
        </p:nvSpPr>
        <p:spPr/>
        <p:txBody>
          <a:bodyPr/>
          <a:lstStyle/>
          <a:p>
            <a:fld id="{3552D713-203C-40AD-9690-26082211400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51</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Functional requirements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able to </a:t>
            </a:r>
            <a:r>
              <a:rPr lang="en-US" dirty="0" smtClean="0">
                <a:solidFill>
                  <a:srgbClr val="C00000"/>
                </a:solidFill>
                <a:latin typeface="Arial Rounded MT Bold" pitchFamily="34" charset="0"/>
              </a:rPr>
              <a:t>purchase tickets </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able to </a:t>
            </a:r>
            <a:r>
              <a:rPr lang="en-US" dirty="0" smtClean="0">
                <a:solidFill>
                  <a:srgbClr val="C00000"/>
                </a:solidFill>
                <a:latin typeface="Arial Rounded MT Bold" pitchFamily="34" charset="0"/>
              </a:rPr>
              <a:t>access tariff information</a:t>
            </a:r>
          </a:p>
          <a:p>
            <a:pPr marL="457200" indent="-457200" algn="just">
              <a:buFont typeface="Arial" pitchFamily="34" charset="0"/>
              <a:buChar char="•"/>
            </a:pPr>
            <a:endParaRPr lang="en-US" i="1"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Nonfunctional requirements</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user </a:t>
            </a:r>
            <a:r>
              <a:rPr lang="en-US" dirty="0" smtClean="0">
                <a:solidFill>
                  <a:schemeClr val="accent3">
                    <a:lumMod val="50000"/>
                  </a:schemeClr>
                </a:solidFill>
                <a:latin typeface="Arial Rounded MT Bold" pitchFamily="34" charset="0"/>
              </a:rPr>
              <a:t>must be provided feedback </a:t>
            </a:r>
            <a:r>
              <a:rPr lang="en-US" dirty="0" smtClean="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the colors </a:t>
            </a:r>
            <a:r>
              <a:rPr lang="en-US" dirty="0" smtClean="0">
                <a:solidFill>
                  <a:schemeClr val="accent3">
                    <a:lumMod val="50000"/>
                  </a:schemeClr>
                </a:solidFill>
                <a:latin typeface="Arial Rounded MT Bold" pitchFamily="34" charset="0"/>
              </a:rPr>
              <a:t>used in the interface </a:t>
            </a:r>
            <a:r>
              <a:rPr lang="en-US" dirty="0" smtClean="0">
                <a:solidFill>
                  <a:srgbClr val="C00000"/>
                </a:solidFill>
                <a:latin typeface="Arial Rounded MT Bold" pitchFamily="34" charset="0"/>
              </a:rPr>
              <a:t>should be consistent with the company colors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52</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smtClean="0">
                <a:solidFill>
                  <a:srgbClr val="C00000"/>
                </a:solidFill>
                <a:latin typeface="Arial Rounded MT Bold" pitchFamily="34" charset="0"/>
              </a:rPr>
              <a:t>Modeling language/notation</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method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 </a:t>
            </a:r>
            <a:r>
              <a:rPr lang="en-US" dirty="0" smtClean="0">
                <a:solidFill>
                  <a:srgbClr val="C00000"/>
                </a:solidFill>
                <a:latin typeface="Arial Rounded MT Bold" pitchFamily="34" charset="0"/>
              </a:rPr>
              <a:t>repeatable technique that specifies the steps involved in solving a specific problem</a:t>
            </a:r>
            <a:r>
              <a:rPr lang="en-US" dirty="0" smtClean="0">
                <a:latin typeface="Arial Rounded MT Bold" pitchFamily="34" charset="0"/>
              </a:rPr>
              <a:t>.  Examples:</a:t>
            </a:r>
          </a:p>
          <a:p>
            <a:pPr marL="914400" lvl="1"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recipe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cooking a specific dish</a:t>
            </a:r>
            <a:r>
              <a:rPr lang="en-US" dirty="0" smtClean="0">
                <a:latin typeface="Arial Rounded MT Bold" pitchFamily="34" charset="0"/>
              </a:rPr>
              <a:t>,</a:t>
            </a:r>
          </a:p>
          <a:p>
            <a:pPr marL="914400" lvl="1"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sorting algorithm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ordering elements of a list</a:t>
            </a:r>
            <a:r>
              <a:rPr lang="en-US" dirty="0" smtClean="0">
                <a:latin typeface="Arial Rounded MT Bold" pitchFamily="34" charset="0"/>
              </a:rPr>
              <a:t>,</a:t>
            </a:r>
          </a:p>
          <a:p>
            <a:pPr marL="914400" lvl="1" indent="-457200" algn="just">
              <a:buFont typeface="Arial" pitchFamily="34" charset="0"/>
              <a:buChar char="•"/>
            </a:pPr>
            <a:r>
              <a:rPr lang="en-US" dirty="0" smtClean="0">
                <a:solidFill>
                  <a:schemeClr val="accent2">
                    <a:lumMod val="50000"/>
                  </a:schemeClr>
                </a:solidFill>
                <a:latin typeface="Arial Rounded MT Bold" pitchFamily="34" charset="0"/>
              </a:rPr>
              <a:t>rationale management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justifying change</a:t>
            </a:r>
            <a:r>
              <a:rPr lang="en-US" dirty="0" smtClean="0">
                <a:latin typeface="Arial Rounded MT Bold" pitchFamily="34" charset="0"/>
              </a:rPr>
              <a:t>,</a:t>
            </a:r>
          </a:p>
          <a:p>
            <a:pPr marL="914400" lvl="1" indent="-457200" algn="just">
              <a:buFont typeface="Arial" pitchFamily="34" charset="0"/>
              <a:buChar char="•"/>
            </a:pPr>
            <a:r>
              <a:rPr lang="en-US" dirty="0" smtClean="0">
                <a:solidFill>
                  <a:schemeClr val="accent2">
                    <a:lumMod val="50000"/>
                  </a:schemeClr>
                </a:solidFill>
                <a:latin typeface="Arial Rounded MT Bold" pitchFamily="34" charset="0"/>
              </a:rPr>
              <a:t>configuration management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method for tracking change</a:t>
            </a:r>
            <a:r>
              <a:rPr lang="en-US" dirty="0" smtClean="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fontScale="90000"/>
          </a:bodyPr>
          <a:lstStyle/>
          <a:p>
            <a:r>
              <a:rPr lang="en-US" sz="2800" b="1" dirty="0" err="1" smtClean="0">
                <a:solidFill>
                  <a:srgbClr val="C00000"/>
                </a:solidFill>
              </a:rPr>
              <a:t>Nts</a:t>
            </a:r>
            <a:r>
              <a:rPr lang="en-US" sz="2800" b="1" dirty="0" smtClean="0">
                <a:solidFill>
                  <a:srgbClr val="C00000"/>
                </a:solidFill>
              </a:rPr>
              <a:t>/Languages</a:t>
            </a:r>
            <a:r>
              <a:rPr lang="en-US" sz="2800" b="1" dirty="0" smtClean="0"/>
              <a:t>, Methods, and Methodologies_2</a:t>
            </a:r>
            <a:endParaRPr lang="en-US" sz="28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r>
              <a:rPr lang="en-US" sz="2800" b="1" dirty="0" err="1" smtClean="0">
                <a:solidFill>
                  <a:srgbClr val="C00000"/>
                </a:solidFill>
              </a:rPr>
              <a:t>Nts</a:t>
            </a:r>
            <a:r>
              <a:rPr lang="en-US" sz="2800" b="1" dirty="0" smtClean="0">
                <a:solidFill>
                  <a:srgbClr val="C00000"/>
                </a:solidFill>
              </a:rPr>
              <a:t>/Languages</a:t>
            </a:r>
            <a:r>
              <a:rPr lang="en-US" sz="2800" b="1" dirty="0" smtClean="0"/>
              <a:t>, Methods, and Methodologies</a:t>
            </a:r>
            <a:endParaRPr lang="en-US" sz="2800" b="1" dirty="0"/>
          </a:p>
        </p:txBody>
      </p:sp>
      <p:sp>
        <p:nvSpPr>
          <p:cNvPr id="3" name="Date Placeholder 2"/>
          <p:cNvSpPr>
            <a:spLocks noGrp="1"/>
          </p:cNvSpPr>
          <p:nvPr>
            <p:ph type="dt" sz="half" idx="10"/>
          </p:nvPr>
        </p:nvSpPr>
        <p:spPr/>
        <p:txBody>
          <a:bodyPr/>
          <a:lstStyle/>
          <a:p>
            <a:fld id="{B8DF78EA-8233-4531-B286-C55CD8CD2BE3}"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53</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smtClean="0">
              <a:latin typeface="+mj-lt"/>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methodology</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collection of methods for solving a class of problems and specifies how and when each method should be used</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A </a:t>
            </a:r>
            <a:r>
              <a:rPr lang="en-US" dirty="0" smtClean="0">
                <a:solidFill>
                  <a:schemeClr val="accent2">
                    <a:lumMod val="50000"/>
                  </a:schemeClr>
                </a:solidFill>
                <a:latin typeface="Arial Rounded MT Bold" pitchFamily="34" charset="0"/>
              </a:rPr>
              <a:t>seafood cookbook with a collection of recipes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 </a:t>
            </a:r>
            <a:r>
              <a:rPr lang="en-US" dirty="0" smtClean="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a:t>
            </a:r>
            <a:endParaRPr lang="en-US" sz="2800" b="1" dirty="0"/>
          </a:p>
        </p:txBody>
      </p:sp>
      <p:sp>
        <p:nvSpPr>
          <p:cNvPr id="3" name="Date Placeholder 2"/>
          <p:cNvSpPr>
            <a:spLocks noGrp="1"/>
          </p:cNvSpPr>
          <p:nvPr>
            <p:ph type="dt" sz="half" idx="10"/>
          </p:nvPr>
        </p:nvSpPr>
        <p:spPr/>
        <p:txBody>
          <a:bodyPr/>
          <a:lstStyle/>
          <a:p>
            <a:fld id="{D9B0FBB6-32DD-4F73-8101-B2AE3CF503A8}"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54</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Development activities </a:t>
            </a:r>
            <a:r>
              <a:rPr lang="en-US" dirty="0" smtClean="0">
                <a:solidFill>
                  <a:schemeClr val="accent3">
                    <a:lumMod val="50000"/>
                  </a:schemeClr>
                </a:solidFill>
                <a:latin typeface="Arial Rounded MT Bold" pitchFamily="34" charset="0"/>
              </a:rPr>
              <a:t>deal with </a:t>
            </a:r>
            <a:r>
              <a:rPr lang="en-US" dirty="0" smtClean="0">
                <a:solidFill>
                  <a:srgbClr val="C00000"/>
                </a:solidFill>
                <a:latin typeface="Arial Rounded MT Bold" pitchFamily="34" charset="0"/>
              </a:rPr>
              <a:t>the complexity by constructing and validating models of the application domain or the system</a:t>
            </a:r>
            <a:r>
              <a:rPr lang="en-US" dirty="0" smtClean="0">
                <a:latin typeface="Arial Rounded MT Bold" pitchFamily="34" charset="0"/>
              </a:rPr>
              <a:t>.</a:t>
            </a:r>
          </a:p>
          <a:p>
            <a:pPr marL="457200" indent="-457200" algn="just">
              <a:buFont typeface="Arial" pitchFamily="34" charset="0"/>
              <a:buChar char="•"/>
            </a:pPr>
            <a:endParaRPr lang="en-US" b="1" dirty="0" smtClean="0">
              <a:latin typeface="Arial Rounded MT Bold" pitchFamily="34" charset="0"/>
            </a:endParaRPr>
          </a:p>
          <a:p>
            <a:pPr marL="457200" indent="-457200" algn="just"/>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Development activities </a:t>
            </a:r>
            <a:r>
              <a:rPr lang="en-US" dirty="0" smtClean="0">
                <a:solidFill>
                  <a:schemeClr val="accent3">
                    <a:lumMod val="50000"/>
                  </a:schemeClr>
                </a:solidFill>
                <a:latin typeface="Arial Rounded MT Bold" pitchFamily="34" charset="0"/>
              </a:rPr>
              <a:t>include</a:t>
            </a:r>
            <a:r>
              <a:rPr lang="en-US" dirty="0" smtClean="0">
                <a:latin typeface="Arial Rounded MT Bold" pitchFamily="34" charset="0"/>
              </a:rPr>
              <a:t>:</a:t>
            </a:r>
          </a:p>
          <a:p>
            <a:pPr marL="1371600" lvl="2" indent="-457200">
              <a:buFont typeface="Wingdings" pitchFamily="2" charset="2"/>
              <a:buChar char="ü"/>
            </a:pPr>
            <a:r>
              <a:rPr lang="en-US" dirty="0" smtClean="0">
                <a:latin typeface="Arial Rounded MT Bold" pitchFamily="34" charset="0"/>
              </a:rPr>
              <a:t> </a:t>
            </a:r>
            <a:r>
              <a:rPr lang="en-US" dirty="0" smtClean="0">
                <a:solidFill>
                  <a:srgbClr val="C00000"/>
                </a:solidFill>
                <a:latin typeface="Arial Rounded MT Bold" pitchFamily="34" charset="0"/>
              </a:rPr>
              <a:t>Requirements Elicitation</a:t>
            </a:r>
          </a:p>
          <a:p>
            <a:pPr marL="1371600" lvl="2" indent="-457200">
              <a:buFont typeface="Wingdings" pitchFamily="2" charset="2"/>
              <a:buChar char="ü"/>
            </a:pPr>
            <a:r>
              <a:rPr lang="en-US" dirty="0" smtClean="0">
                <a:solidFill>
                  <a:srgbClr val="C00000"/>
                </a:solidFill>
                <a:latin typeface="Arial Rounded MT Bold" pitchFamily="34" charset="0"/>
              </a:rPr>
              <a:t> Analysis</a:t>
            </a:r>
          </a:p>
          <a:p>
            <a:pPr marL="1371600" lvl="2" indent="-457200">
              <a:buFont typeface="Wingdings" pitchFamily="2" charset="2"/>
              <a:buChar char="ü"/>
            </a:pPr>
            <a:r>
              <a:rPr lang="en-US" dirty="0" smtClean="0">
                <a:solidFill>
                  <a:srgbClr val="C00000"/>
                </a:solidFill>
                <a:latin typeface="Arial Rounded MT Bold" pitchFamily="34" charset="0"/>
              </a:rPr>
              <a:t> System Design</a:t>
            </a:r>
          </a:p>
          <a:p>
            <a:pPr marL="1371600" lvl="2" indent="-457200">
              <a:buFont typeface="Wingdings" pitchFamily="2" charset="2"/>
              <a:buChar char="ü"/>
            </a:pPr>
            <a:r>
              <a:rPr lang="en-US" dirty="0" smtClean="0">
                <a:solidFill>
                  <a:srgbClr val="C00000"/>
                </a:solidFill>
                <a:latin typeface="Arial Rounded MT Bold" pitchFamily="34" charset="0"/>
              </a:rPr>
              <a:t> Object Design</a:t>
            </a:r>
          </a:p>
          <a:p>
            <a:pPr marL="1371600" lvl="2" indent="-457200">
              <a:buFont typeface="Wingdings" pitchFamily="2" charset="2"/>
              <a:buChar char="ü"/>
            </a:pPr>
            <a:r>
              <a:rPr lang="en-US" dirty="0" smtClean="0">
                <a:solidFill>
                  <a:srgbClr val="C00000"/>
                </a:solidFill>
                <a:latin typeface="Arial Rounded MT Bold" pitchFamily="34" charset="0"/>
              </a:rPr>
              <a:t> Implementation</a:t>
            </a:r>
          </a:p>
          <a:p>
            <a:pPr marL="1371600" lvl="2" indent="-457200">
              <a:buFont typeface="Wingdings" pitchFamily="2" charset="2"/>
              <a:buChar char="ü"/>
            </a:pPr>
            <a:r>
              <a:rPr lang="en-US" dirty="0" smtClean="0">
                <a:solidFill>
                  <a:srgbClr val="C00000"/>
                </a:solidFill>
                <a:latin typeface="Arial Rounded MT Bold" pitchFamily="34" charset="0"/>
              </a:rPr>
              <a:t> Testing</a:t>
            </a:r>
          </a:p>
          <a:p>
            <a:pPr marL="457200" indent="-457200"/>
            <a:endParaRPr lang="en-US" sz="1800" b="1" dirty="0" smtClean="0">
              <a:latin typeface="+mj-lt"/>
            </a:endParaRP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Activities_2</a:t>
            </a:r>
            <a:endParaRPr lang="en-US" sz="2800" b="1" dirty="0"/>
          </a:p>
        </p:txBody>
      </p:sp>
      <p:sp>
        <p:nvSpPr>
          <p:cNvPr id="3" name="Date Placeholder 2"/>
          <p:cNvSpPr>
            <a:spLocks noGrp="1"/>
          </p:cNvSpPr>
          <p:nvPr>
            <p:ph type="dt" sz="half" idx="10"/>
          </p:nvPr>
        </p:nvSpPr>
        <p:spPr/>
        <p:txBody>
          <a:bodyPr/>
          <a:lstStyle/>
          <a:p>
            <a:fld id="{D9B0FBB6-32DD-4F73-8101-B2AE3CF503A8}"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55</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Requirements</a:t>
            </a:r>
            <a:r>
              <a:rPr lang="en-US" dirty="0" smtClean="0">
                <a:solidFill>
                  <a:schemeClr val="accent2">
                    <a:lumMod val="75000"/>
                  </a:schemeClr>
                </a:solidFill>
                <a:latin typeface="Arial Rounded MT Bold" pitchFamily="34" charset="0"/>
              </a:rPr>
              <a:t> </a:t>
            </a:r>
            <a:r>
              <a:rPr lang="en-US" dirty="0" smtClean="0">
                <a:solidFill>
                  <a:schemeClr val="accent2">
                    <a:lumMod val="50000"/>
                  </a:schemeClr>
                </a:solidFill>
                <a:latin typeface="Arial Rounded MT Bold" pitchFamily="34" charset="0"/>
              </a:rPr>
              <a:t>Elicitation</a:t>
            </a:r>
          </a:p>
          <a:p>
            <a:pPr marL="457200" indent="-457200"/>
            <a:endParaRPr lang="en-US" b="1"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During </a:t>
            </a:r>
            <a:r>
              <a:rPr lang="en-US" dirty="0" smtClean="0">
                <a:solidFill>
                  <a:schemeClr val="accent2">
                    <a:lumMod val="50000"/>
                  </a:schemeClr>
                </a:solidFill>
                <a:latin typeface="Arial Rounded MT Bold" pitchFamily="34" charset="0"/>
              </a:rPr>
              <a:t>requirements elicitation</a:t>
            </a:r>
            <a:r>
              <a:rPr lang="en-US" dirty="0" smtClean="0">
                <a:latin typeface="Arial Rounded MT Bold" pitchFamily="34" charset="0"/>
              </a:rPr>
              <a:t>, the </a:t>
            </a:r>
            <a:r>
              <a:rPr lang="en-US" dirty="0" smtClean="0">
                <a:solidFill>
                  <a:schemeClr val="accent2">
                    <a:lumMod val="50000"/>
                  </a:schemeClr>
                </a:solidFill>
                <a:latin typeface="Arial Rounded MT Bold" pitchFamily="34" charset="0"/>
              </a:rPr>
              <a:t>client</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define </a:t>
            </a:r>
            <a:r>
              <a:rPr lang="en-US" dirty="0" smtClean="0">
                <a:solidFill>
                  <a:srgbClr val="C00000"/>
                </a:solidFill>
                <a:latin typeface="Arial Rounded MT Bold" pitchFamily="34" charset="0"/>
              </a:rPr>
              <a:t>the purpose of the system</a:t>
            </a:r>
            <a:r>
              <a:rPr lang="en-US" b="1" dirty="0" smtClean="0">
                <a:latin typeface="Arial Rounded MT Bold" pitchFamily="34" charset="0"/>
              </a:rPr>
              <a:t>.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 of this activity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description of the system in terms of actors and use cases. Actors represent the external entities that interact with the system. </a:t>
            </a:r>
            <a:endParaRPr lang="en-US" b="1" dirty="0" smtClean="0">
              <a:solidFill>
                <a:srgbClr val="C00000"/>
              </a:solidFill>
              <a:latin typeface="Arial Rounded MT Bold" pitchFamily="34" charset="0"/>
            </a:endParaRPr>
          </a:p>
          <a:p>
            <a:pPr marL="457200" indent="-457200">
              <a:buFont typeface="Arial" pitchFamily="34" charset="0"/>
              <a:buChar char="•"/>
            </a:pPr>
            <a:endParaRPr lang="en-US" sz="1800" b="1" dirty="0" smtClean="0">
              <a:latin typeface="+mj-lt"/>
            </a:endParaRP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smtClean="0"/>
              <a:t>Software Engineering Development Activities_3</a:t>
            </a:r>
            <a:endParaRPr lang="en-US" sz="2800" b="1"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56</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2/27/2017</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Activities_4</a:t>
            </a:r>
            <a:endParaRPr lang="en-US" sz="2400" b="1" dirty="0"/>
          </a:p>
        </p:txBody>
      </p:sp>
      <p:sp>
        <p:nvSpPr>
          <p:cNvPr id="3" name="Date Placeholder 2"/>
          <p:cNvSpPr>
            <a:spLocks noGrp="1"/>
          </p:cNvSpPr>
          <p:nvPr>
            <p:ph type="dt" sz="half" idx="10"/>
          </p:nvPr>
        </p:nvSpPr>
        <p:spPr/>
        <p:txBody>
          <a:bodyPr/>
          <a:lstStyle/>
          <a:p>
            <a:fld id="{68067499-FD7C-49A0-A395-E322B1B9FBF1}"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57</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Activities_5</a:t>
            </a:r>
            <a:endParaRPr lang="en-US" sz="2800" b="1" dirty="0"/>
          </a:p>
        </p:txBody>
      </p:sp>
      <p:sp>
        <p:nvSpPr>
          <p:cNvPr id="3" name="Date Placeholder 2"/>
          <p:cNvSpPr>
            <a:spLocks noGrp="1"/>
          </p:cNvSpPr>
          <p:nvPr>
            <p:ph type="dt" sz="half" idx="10"/>
          </p:nvPr>
        </p:nvSpPr>
        <p:spPr/>
        <p:txBody>
          <a:bodyPr/>
          <a:lstStyle/>
          <a:p>
            <a:fld id="{C294304C-F7EB-4627-8B83-600BE8E4038E}"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58</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aim to produce </a:t>
            </a:r>
            <a:r>
              <a:rPr lang="en-US" dirty="0" smtClean="0">
                <a:solidFill>
                  <a:srgbClr val="C00000"/>
                </a:solidFill>
                <a:latin typeface="Arial Rounded MT Bold" pitchFamily="34" charset="0"/>
              </a:rPr>
              <a:t>a model of the system that is correct, complete, consistent, and unambiguous</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transform the use cases produced during requirements elicitation </a:t>
            </a:r>
            <a:r>
              <a:rPr lang="en-US" dirty="0" smtClean="0">
                <a:solidFill>
                  <a:srgbClr val="C00000"/>
                </a:solidFill>
                <a:latin typeface="Arial Rounded MT Bold" pitchFamily="34" charset="0"/>
              </a:rPr>
              <a:t>into an object model that completely describes the system</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914400" lvl="1" indent="-457200" algn="just">
              <a:buFont typeface="Arial" pitchFamily="34" charset="0"/>
              <a:buChar char="•"/>
            </a:pPr>
            <a:r>
              <a:rPr lang="en-US" dirty="0" smtClean="0">
                <a:solidFill>
                  <a:schemeClr val="accent3">
                    <a:lumMod val="50000"/>
                  </a:schemeClr>
                </a:solidFill>
                <a:latin typeface="Arial Rounded MT Bold" pitchFamily="34" charset="0"/>
              </a:rPr>
              <a:t>discover ambiguities and inconsistencies </a:t>
            </a:r>
            <a:r>
              <a:rPr lang="en-US" dirty="0" smtClean="0">
                <a:solidFill>
                  <a:srgbClr val="C00000"/>
                </a:solidFill>
                <a:latin typeface="Arial Rounded MT Bold" pitchFamily="34" charset="0"/>
              </a:rPr>
              <a:t>in the use case model that they resolve with the client</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Software Engineering Development Activities_6</a:t>
            </a:r>
            <a:endParaRPr lang="en-US" sz="2800" b="1" dirty="0"/>
          </a:p>
        </p:txBody>
      </p:sp>
      <p:sp>
        <p:nvSpPr>
          <p:cNvPr id="3" name="Date Placeholder 2"/>
          <p:cNvSpPr>
            <a:spLocks noGrp="1"/>
          </p:cNvSpPr>
          <p:nvPr>
            <p:ph type="dt" sz="half" idx="10"/>
          </p:nvPr>
        </p:nvSpPr>
        <p:spPr/>
        <p:txBody>
          <a:bodyPr/>
          <a:lstStyle/>
          <a:p>
            <a:fld id="{C294304C-F7EB-4627-8B83-600BE8E4038E}"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59</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smtClean="0">
                <a:solidFill>
                  <a:schemeClr val="accent2">
                    <a:lumMod val="50000"/>
                  </a:schemeClr>
                </a:solidFill>
                <a:latin typeface="Arial Rounded MT Bold" pitchFamily="34" charset="0"/>
              </a:rPr>
              <a:t>Analysis</a:t>
            </a:r>
          </a:p>
          <a:p>
            <a:pPr marL="457200" indent="-457200"/>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a:t>
            </a:r>
            <a:r>
              <a:rPr lang="en-US" dirty="0" smtClean="0">
                <a:latin typeface="Arial Rounded MT Bold" pitchFamily="34" charset="0"/>
              </a:rPr>
              <a:t> of </a:t>
            </a:r>
            <a:r>
              <a:rPr lang="en-US" dirty="0" smtClean="0">
                <a:solidFill>
                  <a:schemeClr val="accent2">
                    <a:lumMod val="50000"/>
                  </a:schemeClr>
                </a:solidFill>
                <a:latin typeface="Arial Rounded MT Bold" pitchFamily="34" charset="0"/>
              </a:rPr>
              <a:t>analysis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is a</a:t>
            </a:r>
            <a:r>
              <a:rPr lang="en-US" dirty="0" smtClean="0">
                <a:latin typeface="Arial Rounded MT Bold" pitchFamily="34" charset="0"/>
              </a:rPr>
              <a:t> </a:t>
            </a:r>
            <a:r>
              <a:rPr lang="en-US" dirty="0" smtClean="0">
                <a:solidFill>
                  <a:srgbClr val="C00000"/>
                </a:solidFill>
                <a:latin typeface="Arial Rounded MT Bold" pitchFamily="34" charset="0"/>
              </a:rPr>
              <a:t>system model annotated with attributes, operations, and associations</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 model </a:t>
            </a:r>
            <a:r>
              <a:rPr lang="en-US" dirty="0" smtClean="0">
                <a:latin typeface="Arial Rounded MT Bold" pitchFamily="34" charset="0"/>
              </a:rPr>
              <a:t>can be </a:t>
            </a:r>
            <a:r>
              <a:rPr lang="en-US" dirty="0" smtClean="0">
                <a:solidFill>
                  <a:schemeClr val="accent3">
                    <a:lumMod val="50000"/>
                  </a:schemeClr>
                </a:solidFill>
                <a:latin typeface="Arial Rounded MT Bold" pitchFamily="34" charset="0"/>
              </a:rPr>
              <a:t>described</a:t>
            </a:r>
            <a:r>
              <a:rPr lang="en-US" dirty="0" smtClean="0">
                <a:latin typeface="Arial Rounded MT Bold" pitchFamily="34" charset="0"/>
              </a:rPr>
              <a:t> </a:t>
            </a:r>
            <a:r>
              <a:rPr lang="en-US" dirty="0" smtClean="0">
                <a:solidFill>
                  <a:srgbClr val="C00000"/>
                </a:solidFill>
                <a:latin typeface="Arial Rounded MT Bold" pitchFamily="34" charset="0"/>
              </a:rPr>
              <a:t>in terms of its structure and its dynamic interoperation</a:t>
            </a:r>
            <a:r>
              <a:rPr lang="en-US" dirty="0" smtClean="0">
                <a:latin typeface="Arial Rounded MT Bold" pitchFamily="34" charset="0"/>
              </a:rPr>
              <a:t>.  </a:t>
            </a:r>
          </a:p>
          <a:p>
            <a:pPr marL="457200" indent="-457200">
              <a:buFont typeface="Arial" pitchFamily="34" charset="0"/>
              <a:buChar char="•"/>
            </a:pPr>
            <a:endParaRPr lang="en-US" sz="18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errors_2</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6</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Activities_7</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60</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Activities_8</a:t>
            </a:r>
            <a:endParaRPr lang="en-US" sz="2400" b="1" dirty="0"/>
          </a:p>
        </p:txBody>
      </p:sp>
      <p:sp>
        <p:nvSpPr>
          <p:cNvPr id="3" name="Date Placeholder 2"/>
          <p:cNvSpPr>
            <a:spLocks noGrp="1"/>
          </p:cNvSpPr>
          <p:nvPr>
            <p:ph type="dt" sz="half" idx="10"/>
          </p:nvPr>
        </p:nvSpPr>
        <p:spPr/>
        <p:txBody>
          <a:bodyPr/>
          <a:lstStyle/>
          <a:p>
            <a:fld id="{6C36F01B-29D6-41AC-8211-9E231F60CC89}"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61</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Activities_9</a:t>
            </a:r>
            <a:endParaRPr lang="en-US" sz="2400" b="1" dirty="0"/>
          </a:p>
        </p:txBody>
      </p:sp>
      <p:sp>
        <p:nvSpPr>
          <p:cNvPr id="3" name="Date Placeholder 2"/>
          <p:cNvSpPr>
            <a:spLocks noGrp="1"/>
          </p:cNvSpPr>
          <p:nvPr>
            <p:ph type="dt" sz="half" idx="10"/>
          </p:nvPr>
        </p:nvSpPr>
        <p:spPr/>
        <p:txBody>
          <a:bodyPr/>
          <a:lstStyle/>
          <a:p>
            <a:fld id="{BBCFBD63-838D-4149-8DAF-C9F0FB0B44C4}"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62</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define</a:t>
            </a:r>
            <a:r>
              <a:rPr lang="en-US" dirty="0" smtClean="0">
                <a:latin typeface="Arial Rounded MT Bold" pitchFamily="34" charset="0"/>
              </a:rPr>
              <a:t> the </a:t>
            </a:r>
            <a:r>
              <a:rPr lang="en-US" dirty="0" smtClean="0">
                <a:solidFill>
                  <a:srgbClr val="C00000"/>
                </a:solidFill>
                <a:latin typeface="Arial Rounded MT Bold" pitchFamily="34" charset="0"/>
              </a:rPr>
              <a:t>design goals of the project </a:t>
            </a:r>
            <a:r>
              <a:rPr lang="en-US" dirty="0" smtClean="0">
                <a:latin typeface="Arial Rounded MT Bold" pitchFamily="34" charset="0"/>
              </a:rPr>
              <a:t>and </a:t>
            </a:r>
            <a:r>
              <a:rPr lang="en-US" dirty="0" smtClean="0">
                <a:solidFill>
                  <a:schemeClr val="accent3">
                    <a:lumMod val="50000"/>
                  </a:schemeClr>
                </a:solidFill>
                <a:latin typeface="Arial Rounded MT Bold" pitchFamily="34" charset="0"/>
              </a:rPr>
              <a:t>decompose</a:t>
            </a:r>
            <a:r>
              <a:rPr lang="en-US" dirty="0" smtClean="0">
                <a:latin typeface="Arial Rounded MT Bold" pitchFamily="34" charset="0"/>
              </a:rPr>
              <a:t> </a:t>
            </a:r>
            <a:r>
              <a:rPr lang="en-US" dirty="0" smtClean="0">
                <a:solidFill>
                  <a:srgbClr val="C00000"/>
                </a:solidFill>
                <a:latin typeface="Arial Rounded MT Bold" pitchFamily="34" charset="0"/>
              </a:rPr>
              <a:t>the system into smaller subsystems that can be realized by individual teams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select strategies for building </a:t>
            </a: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system</a:t>
            </a:r>
            <a:r>
              <a:rPr lang="en-US" dirty="0" smtClean="0">
                <a:latin typeface="Arial Rounded MT Bold" pitchFamily="34" charset="0"/>
              </a:rPr>
              <a:t>, such as the </a:t>
            </a:r>
            <a:r>
              <a:rPr lang="en-US" dirty="0" smtClean="0">
                <a:solidFill>
                  <a:srgbClr val="C00000"/>
                </a:solidFill>
                <a:latin typeface="Arial Rounded MT Bold" pitchFamily="34" charset="0"/>
              </a:rPr>
              <a:t>hardware/software platform on which the system will run</a:t>
            </a:r>
            <a:r>
              <a:rPr lang="en-US" dirty="0" smtClean="0">
                <a:latin typeface="Arial Rounded MT Bold" pitchFamily="34" charset="0"/>
              </a:rPr>
              <a:t>, </a:t>
            </a:r>
            <a:r>
              <a:rPr lang="en-US" dirty="0" smtClean="0">
                <a:solidFill>
                  <a:srgbClr val="C00000"/>
                </a:solidFill>
                <a:latin typeface="Arial Rounded MT Bold" pitchFamily="34" charset="0"/>
              </a:rPr>
              <a:t>the persistent data management strategy</a:t>
            </a:r>
            <a:r>
              <a:rPr lang="en-US" dirty="0" smtClean="0">
                <a:latin typeface="Arial Rounded MT Bold" pitchFamily="34" charset="0"/>
              </a:rPr>
              <a:t>, </a:t>
            </a:r>
            <a:r>
              <a:rPr lang="en-US" dirty="0" smtClean="0">
                <a:solidFill>
                  <a:srgbClr val="C00000"/>
                </a:solidFill>
                <a:latin typeface="Arial Rounded MT Bold" pitchFamily="34" charset="0"/>
              </a:rPr>
              <a:t>the global control flow</a:t>
            </a:r>
            <a:r>
              <a:rPr lang="en-US" dirty="0" smtClean="0">
                <a:latin typeface="Arial Rounded MT Bold" pitchFamily="34" charset="0"/>
              </a:rPr>
              <a:t>, </a:t>
            </a:r>
            <a:r>
              <a:rPr lang="en-US" dirty="0" smtClean="0">
                <a:solidFill>
                  <a:srgbClr val="C00000"/>
                </a:solidFill>
                <a:latin typeface="Arial Rounded MT Bold" pitchFamily="34" charset="0"/>
              </a:rPr>
              <a:t>the access control policy</a:t>
            </a:r>
            <a:r>
              <a:rPr lang="en-US" dirty="0" smtClean="0">
                <a:latin typeface="Arial Rounded MT Bold" pitchFamily="34" charset="0"/>
              </a:rPr>
              <a:t>, </a:t>
            </a:r>
            <a:r>
              <a:rPr lang="en-US" dirty="0" smtClean="0">
                <a:solidFill>
                  <a:srgbClr val="C00000"/>
                </a:solidFill>
                <a:latin typeface="Arial Rounded MT Bold" pitchFamily="34" charset="0"/>
              </a:rPr>
              <a:t>and the handling of boundary conditions</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Activities_10</a:t>
            </a:r>
            <a:endParaRPr lang="en-US" sz="2400" b="1" dirty="0"/>
          </a:p>
        </p:txBody>
      </p:sp>
      <p:sp>
        <p:nvSpPr>
          <p:cNvPr id="3" name="Date Placeholder 2"/>
          <p:cNvSpPr>
            <a:spLocks noGrp="1"/>
          </p:cNvSpPr>
          <p:nvPr>
            <p:ph type="dt" sz="half" idx="10"/>
          </p:nvPr>
        </p:nvSpPr>
        <p:spPr/>
        <p:txBody>
          <a:bodyPr/>
          <a:lstStyle/>
          <a:p>
            <a:fld id="{BBCFBD63-838D-4149-8DAF-C9F0FB0B44C4}"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63</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System Design</a:t>
            </a:r>
          </a:p>
          <a:p>
            <a:pPr marL="457200" indent="-457200" algn="just"/>
            <a:endParaRPr lang="en-US" dirty="0" smtClean="0">
              <a:solidFill>
                <a:schemeClr val="accent2">
                  <a:lumMod val="50000"/>
                </a:schemeClr>
              </a:solidFill>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sym typeface="Symbol"/>
              </a:rPr>
              <a:t></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 clear </a:t>
            </a:r>
            <a:r>
              <a:rPr lang="en-US" dirty="0" smtClean="0">
                <a:solidFill>
                  <a:srgbClr val="C00000"/>
                </a:solidFill>
                <a:latin typeface="Arial Rounded MT Bold" pitchFamily="34" charset="0"/>
              </a:rPr>
              <a:t>description of each of these strategies</a:t>
            </a:r>
            <a:r>
              <a:rPr lang="en-US" dirty="0" smtClean="0">
                <a:latin typeface="Arial Rounded MT Bold" pitchFamily="34" charset="0"/>
              </a:rPr>
              <a:t>, </a:t>
            </a:r>
            <a:r>
              <a:rPr lang="en-US" dirty="0" smtClean="0">
                <a:solidFill>
                  <a:srgbClr val="C00000"/>
                </a:solidFill>
                <a:latin typeface="Arial Rounded MT Bold" pitchFamily="34" charset="0"/>
              </a:rPr>
              <a:t>a subsystem decomposition</a:t>
            </a:r>
            <a:r>
              <a:rPr lang="en-US" dirty="0" smtClean="0">
                <a:latin typeface="Arial Rounded MT Bold" pitchFamily="34" charset="0"/>
              </a:rPr>
              <a:t>, and </a:t>
            </a:r>
            <a:r>
              <a:rPr lang="en-US" dirty="0" smtClean="0">
                <a:solidFill>
                  <a:srgbClr val="C00000"/>
                </a:solidFill>
                <a:latin typeface="Arial Rounded MT Bold" pitchFamily="34" charset="0"/>
              </a:rPr>
              <a:t>a deployment diagram representing the hardware/software mapping of the system</a:t>
            </a:r>
            <a:r>
              <a:rPr lang="en-US" dirty="0" smtClean="0">
                <a:latin typeface="Arial Rounded MT Bold" pitchFamily="34" charset="0"/>
              </a:rPr>
              <a:t>.</a:t>
            </a:r>
          </a:p>
          <a:p>
            <a:pPr marL="457200" indent="-457200" algn="just">
              <a:buFont typeface="Arial" pitchFamily="34" charset="0"/>
              <a:buChar char="•"/>
            </a:pPr>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Whereas both </a:t>
            </a:r>
            <a:r>
              <a:rPr lang="en-US" dirty="0" smtClean="0">
                <a:solidFill>
                  <a:schemeClr val="accent2">
                    <a:lumMod val="50000"/>
                  </a:schemeClr>
                </a:solidFill>
                <a:latin typeface="Arial Rounded MT Bold" pitchFamily="34" charset="0"/>
              </a:rPr>
              <a:t>analysis</a:t>
            </a:r>
            <a:r>
              <a:rPr lang="en-US" dirty="0" smtClean="0">
                <a:latin typeface="Arial Rounded MT Bold" pitchFamily="34" charset="0"/>
              </a:rPr>
              <a:t> and </a:t>
            </a:r>
            <a:r>
              <a:rPr lang="en-US" dirty="0" smtClean="0">
                <a:solidFill>
                  <a:schemeClr val="accent2">
                    <a:lumMod val="50000"/>
                  </a:schemeClr>
                </a:solidFill>
                <a:latin typeface="Arial Rounded MT Bold" pitchFamily="34" charset="0"/>
              </a:rPr>
              <a:t>system design </a:t>
            </a:r>
            <a:r>
              <a:rPr lang="en-US" dirty="0" smtClean="0">
                <a:solidFill>
                  <a:schemeClr val="accent3">
                    <a:lumMod val="50000"/>
                  </a:schemeClr>
                </a:solidFill>
                <a:latin typeface="Arial Rounded MT Bold" pitchFamily="34" charset="0"/>
              </a:rPr>
              <a:t>produce</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models</a:t>
            </a:r>
            <a:r>
              <a:rPr lang="en-US" dirty="0" smtClean="0">
                <a:latin typeface="Arial Rounded MT Bold" pitchFamily="34" charset="0"/>
              </a:rPr>
              <a:t> </a:t>
            </a:r>
            <a:r>
              <a:rPr lang="en-US" dirty="0" smtClean="0">
                <a:solidFill>
                  <a:schemeClr val="accent2">
                    <a:lumMod val="50000"/>
                  </a:schemeClr>
                </a:solidFill>
                <a:latin typeface="Arial Rounded MT Bold" pitchFamily="34" charset="0"/>
              </a:rPr>
              <a:t>of the system under construction</a:t>
            </a:r>
            <a:r>
              <a:rPr lang="en-US" dirty="0" smtClean="0">
                <a:latin typeface="Arial Rounded MT Bold" pitchFamily="34" charset="0"/>
              </a:rPr>
              <a:t>, </a:t>
            </a:r>
            <a:r>
              <a:rPr lang="en-US" dirty="0" smtClean="0">
                <a:solidFill>
                  <a:srgbClr val="C00000"/>
                </a:solidFill>
                <a:latin typeface="Arial Rounded MT Bold" pitchFamily="34" charset="0"/>
              </a:rPr>
              <a:t>only analysis deals with entities that the client can understand</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Activities_11</a:t>
            </a:r>
            <a:endParaRPr lang="en-US" sz="2400" b="1" dirty="0"/>
          </a:p>
        </p:txBody>
      </p:sp>
      <p:sp>
        <p:nvSpPr>
          <p:cNvPr id="3" name="Date Placeholder 2"/>
          <p:cNvSpPr>
            <a:spLocks noGrp="1"/>
          </p:cNvSpPr>
          <p:nvPr>
            <p:ph type="dt" sz="half" idx="10"/>
          </p:nvPr>
        </p:nvSpPr>
        <p:spPr/>
        <p:txBody>
          <a:bodyPr/>
          <a:lstStyle/>
          <a:p>
            <a:fld id="{562A8B06-D161-4908-B02C-B1C82A2A3E5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64</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Activities_12</a:t>
            </a:r>
            <a:endParaRPr lang="en-US" sz="2400" b="1" dirty="0"/>
          </a:p>
        </p:txBody>
      </p:sp>
      <p:sp>
        <p:nvSpPr>
          <p:cNvPr id="3" name="Date Placeholder 2"/>
          <p:cNvSpPr>
            <a:spLocks noGrp="1"/>
          </p:cNvSpPr>
          <p:nvPr>
            <p:ph type="dt" sz="half" idx="10"/>
          </p:nvPr>
        </p:nvSpPr>
        <p:spPr/>
        <p:txBody>
          <a:bodyPr/>
          <a:lstStyle/>
          <a:p>
            <a:fld id="{7444F6D0-8F01-4A6C-8E90-0908FE54AFC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65</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smtClean="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define</a:t>
            </a:r>
            <a:r>
              <a:rPr lang="en-US" dirty="0" smtClean="0">
                <a:latin typeface="Arial Rounded MT Bold" pitchFamily="34" charset="0"/>
              </a:rPr>
              <a:t> </a:t>
            </a:r>
            <a:r>
              <a:rPr lang="en-US" dirty="0" smtClean="0">
                <a:solidFill>
                  <a:srgbClr val="C00000"/>
                </a:solidFill>
                <a:latin typeface="Arial Rounded MT Bold" pitchFamily="34" charset="0"/>
              </a:rPr>
              <a:t>solution domain objects to bridge the gap between the analysis model and the hardware/software platform defined during system design</a:t>
            </a:r>
            <a:r>
              <a:rPr lang="en-US" dirty="0" smtClean="0">
                <a:latin typeface="Arial Rounded MT Bold" pitchFamily="34" charset="0"/>
              </a:rPr>
              <a:t>.  This includes:</a:t>
            </a:r>
          </a:p>
          <a:p>
            <a:pPr marL="457200" indent="-457200" algn="just">
              <a:buFont typeface="Arial" pitchFamily="34" charset="0"/>
              <a:buChar char="•"/>
            </a:pPr>
            <a:endParaRPr lang="en-US" dirty="0" smtClean="0">
              <a:latin typeface="Arial Rounded MT Bold" pitchFamily="34" charset="0"/>
            </a:endParaRP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precisely describing </a:t>
            </a:r>
            <a:r>
              <a:rPr lang="en-US" dirty="0" smtClean="0">
                <a:solidFill>
                  <a:srgbClr val="C00000"/>
                </a:solidFill>
                <a:latin typeface="Arial Rounded MT Bold" pitchFamily="34" charset="0"/>
              </a:rPr>
              <a:t>object and subsystem interfaces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selecting</a:t>
            </a:r>
            <a:r>
              <a:rPr lang="en-US" dirty="0" smtClean="0">
                <a:latin typeface="Arial Rounded MT Bold" pitchFamily="34" charset="0"/>
              </a:rPr>
              <a:t> </a:t>
            </a:r>
            <a:r>
              <a:rPr lang="en-US" dirty="0" smtClean="0">
                <a:solidFill>
                  <a:srgbClr val="C00000"/>
                </a:solidFill>
                <a:latin typeface="Arial Rounded MT Bold" pitchFamily="34" charset="0"/>
              </a:rPr>
              <a:t>off-the-shelf components</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restructuring</a:t>
            </a:r>
            <a:r>
              <a:rPr lang="en-US" dirty="0" smtClean="0">
                <a:latin typeface="Arial Rounded MT Bold" pitchFamily="34" charset="0"/>
              </a:rPr>
              <a:t> </a:t>
            </a:r>
            <a:r>
              <a:rPr lang="en-US" dirty="0" smtClean="0">
                <a:solidFill>
                  <a:srgbClr val="C00000"/>
                </a:solidFill>
                <a:latin typeface="Arial Rounded MT Bold" pitchFamily="34" charset="0"/>
              </a:rPr>
              <a:t>the object model to attain design goals such as extensibility or understandability</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3">
                    <a:lumMod val="50000"/>
                  </a:schemeClr>
                </a:solidFill>
                <a:latin typeface="Arial Rounded MT Bold" pitchFamily="34" charset="0"/>
              </a:rPr>
              <a:t>optimizing</a:t>
            </a:r>
            <a:r>
              <a:rPr lang="en-US" dirty="0" smtClean="0">
                <a:latin typeface="Arial Rounded MT Bold" pitchFamily="34" charset="0"/>
              </a:rPr>
              <a:t> </a:t>
            </a:r>
            <a:r>
              <a:rPr lang="en-US" dirty="0" smtClean="0">
                <a:solidFill>
                  <a:srgbClr val="C00000"/>
                </a:solidFill>
                <a:latin typeface="Arial Rounded MT Bold" pitchFamily="34" charset="0"/>
              </a:rPr>
              <a:t>the object model for performance</a:t>
            </a:r>
            <a:r>
              <a:rPr lang="en-US" dirty="0" smtClean="0">
                <a:latin typeface="Arial Rounded MT Bold" pitchFamily="34" charset="0"/>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Activities_13</a:t>
            </a:r>
            <a:endParaRPr lang="en-US" sz="2400" b="1" dirty="0"/>
          </a:p>
        </p:txBody>
      </p:sp>
      <p:sp>
        <p:nvSpPr>
          <p:cNvPr id="3" name="Date Placeholder 2"/>
          <p:cNvSpPr>
            <a:spLocks noGrp="1"/>
          </p:cNvSpPr>
          <p:nvPr>
            <p:ph type="dt" sz="half" idx="10"/>
          </p:nvPr>
        </p:nvSpPr>
        <p:spPr/>
        <p:txBody>
          <a:bodyPr/>
          <a:lstStyle/>
          <a:p>
            <a:fld id="{7444F6D0-8F01-4A6C-8E90-0908FE54AFC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66</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result</a:t>
            </a:r>
            <a:r>
              <a:rPr lang="en-US" dirty="0" smtClean="0">
                <a:latin typeface="Arial Rounded MT Bold" pitchFamily="34" charset="0"/>
              </a:rPr>
              <a:t> of the </a:t>
            </a:r>
            <a:r>
              <a:rPr lang="en-US" dirty="0" smtClean="0">
                <a:solidFill>
                  <a:schemeClr val="accent3">
                    <a:lumMod val="50000"/>
                  </a:schemeClr>
                </a:solidFill>
                <a:latin typeface="Arial Rounded MT Bold" pitchFamily="34" charset="0"/>
              </a:rPr>
              <a:t>object design activity </a:t>
            </a:r>
            <a:r>
              <a:rPr lang="en-US" dirty="0" smtClean="0">
                <a:latin typeface="Arial Rounded MT Bold" pitchFamily="34" charset="0"/>
              </a:rPr>
              <a:t>is a </a:t>
            </a:r>
            <a:r>
              <a:rPr lang="en-US" dirty="0" smtClean="0">
                <a:solidFill>
                  <a:srgbClr val="C00000"/>
                </a:solidFill>
                <a:latin typeface="Arial Rounded MT Bold" pitchFamily="34" charset="0"/>
              </a:rPr>
              <a:t>detailed object model annotated with constraints and precise descriptions for each element</a:t>
            </a:r>
            <a:r>
              <a:rPr lang="en-US" dirty="0" smtClean="0">
                <a:latin typeface="Arial Rounded MT Bold" pitchFamily="34" charset="0"/>
              </a:rPr>
              <a:t>.</a:t>
            </a:r>
            <a:endParaRPr lang="en-US" b="1" dirty="0" smtClean="0">
              <a:latin typeface="Arial Rounded MT Bold" pitchFamily="34" charset="0"/>
            </a:endParaRPr>
          </a:p>
          <a:p>
            <a:pPr marL="457200" indent="-457200" algn="just"/>
            <a:endParaRPr lang="en-US" b="1" dirty="0" smtClean="0">
              <a:latin typeface="Arial Rounded MT Bold" pitchFamily="34" charset="0"/>
            </a:endParaRPr>
          </a:p>
          <a:p>
            <a:pPr marL="457200" indent="-457200" algn="just"/>
            <a:r>
              <a:rPr lang="en-US" dirty="0" smtClean="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translate</a:t>
            </a:r>
            <a:r>
              <a:rPr lang="en-US" dirty="0" smtClean="0">
                <a:latin typeface="Arial Rounded MT Bold" pitchFamily="34" charset="0"/>
              </a:rPr>
              <a:t> </a:t>
            </a:r>
            <a:r>
              <a:rPr lang="en-US" dirty="0" smtClean="0">
                <a:solidFill>
                  <a:srgbClr val="C00000"/>
                </a:solidFill>
                <a:latin typeface="Arial Rounded MT Bold" pitchFamily="34" charset="0"/>
              </a:rPr>
              <a:t>the solution domain model into source code</a:t>
            </a:r>
            <a:r>
              <a:rPr lang="en-US" dirty="0" smtClean="0">
                <a:latin typeface="Arial Rounded MT Bold" pitchFamily="34" charset="0"/>
              </a:rPr>
              <a:t>.  This</a:t>
            </a:r>
            <a:r>
              <a:rPr lang="en-US" b="1" dirty="0" smtClean="0">
                <a:latin typeface="Arial Rounded MT Bold" pitchFamily="34" charset="0"/>
              </a:rPr>
              <a:t> </a:t>
            </a:r>
            <a:r>
              <a:rPr lang="en-US" dirty="0" smtClean="0">
                <a:solidFill>
                  <a:schemeClr val="accent3">
                    <a:lumMod val="50000"/>
                  </a:schemeClr>
                </a:solidFill>
                <a:latin typeface="Arial Rounded MT Bold" pitchFamily="34" charset="0"/>
              </a:rPr>
              <a:t>includes </a:t>
            </a:r>
            <a:r>
              <a:rPr lang="en-US" dirty="0" smtClean="0">
                <a:solidFill>
                  <a:srgbClr val="C00000"/>
                </a:solidFill>
                <a:latin typeface="Arial Rounded MT Bold" pitchFamily="34" charset="0"/>
              </a:rPr>
              <a:t>implementing the attributes and methods of each object and integrating all the objects such that they function as a single system</a:t>
            </a:r>
            <a:r>
              <a:rPr lang="en-US" dirty="0" smtClean="0">
                <a:latin typeface="Arial Rounded MT Bold" pitchFamily="34" charset="0"/>
              </a:rPr>
              <a:t>.</a:t>
            </a: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spans the gap </a:t>
            </a:r>
            <a:r>
              <a:rPr lang="en-US" dirty="0" smtClean="0">
                <a:solidFill>
                  <a:srgbClr val="C00000"/>
                </a:solidFill>
                <a:latin typeface="Arial Rounded MT Bold" pitchFamily="34" charset="0"/>
              </a:rPr>
              <a:t>between the detailed object design model and a complete set of source code files that can be compiled</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Activities_14</a:t>
            </a:r>
            <a:endParaRPr lang="en-US" sz="2400" b="1" dirty="0"/>
          </a:p>
        </p:txBody>
      </p:sp>
      <p:sp>
        <p:nvSpPr>
          <p:cNvPr id="3" name="Date Placeholder 2"/>
          <p:cNvSpPr>
            <a:spLocks noGrp="1"/>
          </p:cNvSpPr>
          <p:nvPr>
            <p:ph type="dt" sz="half" idx="10"/>
          </p:nvPr>
        </p:nvSpPr>
        <p:spPr/>
        <p:txBody>
          <a:bodyPr/>
          <a:lstStyle/>
          <a:p>
            <a:fld id="{970DA950-3666-4117-B5FE-1690CA813DB5}"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67</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smtClean="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developers </a:t>
            </a:r>
            <a:r>
              <a:rPr lang="en-US" dirty="0" smtClean="0">
                <a:solidFill>
                  <a:schemeClr val="accent3">
                    <a:lumMod val="50000"/>
                  </a:schemeClr>
                </a:solidFill>
                <a:latin typeface="Arial Rounded MT Bold" pitchFamily="34" charset="0"/>
              </a:rPr>
              <a:t>find differences </a:t>
            </a:r>
            <a:r>
              <a:rPr lang="en-US" dirty="0" smtClean="0">
                <a:solidFill>
                  <a:srgbClr val="C00000"/>
                </a:solidFill>
                <a:latin typeface="Arial Rounded MT Bold" pitchFamily="34" charset="0"/>
              </a:rPr>
              <a:t>between the system and its models by executing the  system (or parts of it) with sample input data sets</a:t>
            </a:r>
            <a:r>
              <a:rPr lang="en-US" dirty="0" smtClean="0">
                <a:latin typeface="Arial Rounded MT Bold" pitchFamily="34" charset="0"/>
              </a:rPr>
              <a:t>. </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unit testing</a:t>
            </a:r>
            <a:r>
              <a:rPr lang="en-US" dirty="0" smtClean="0">
                <a:latin typeface="Arial Rounded MT Bold" pitchFamily="34" charset="0"/>
              </a:rPr>
              <a:t>, developers </a:t>
            </a:r>
            <a:r>
              <a:rPr lang="en-US" dirty="0" smtClean="0">
                <a:solidFill>
                  <a:schemeClr val="accent3">
                    <a:lumMod val="50000"/>
                  </a:schemeClr>
                </a:solidFill>
                <a:latin typeface="Arial Rounded MT Bold" pitchFamily="34" charset="0"/>
              </a:rPr>
              <a:t>compare</a:t>
            </a:r>
            <a:r>
              <a:rPr lang="en-US" dirty="0" smtClean="0">
                <a:latin typeface="Arial Rounded MT Bold" pitchFamily="34" charset="0"/>
              </a:rPr>
              <a:t> </a:t>
            </a:r>
            <a:r>
              <a:rPr lang="en-US" dirty="0" smtClean="0">
                <a:solidFill>
                  <a:srgbClr val="C00000"/>
                </a:solidFill>
                <a:latin typeface="Arial Rounded MT Bold" pitchFamily="34" charset="0"/>
              </a:rPr>
              <a:t>the object design model with each object and subsystem</a:t>
            </a:r>
            <a:r>
              <a:rPr lang="en-US" dirty="0" smtClean="0">
                <a:latin typeface="Arial Rounded MT Bold" pitchFamily="34" charset="0"/>
              </a:rPr>
              <a:t>.</a:t>
            </a:r>
          </a:p>
          <a:p>
            <a:pPr marL="914400" lvl="1" indent="-457200" algn="just">
              <a:buFont typeface="Wingdings" pitchFamily="2" charset="2"/>
              <a:buChar char="ü"/>
            </a:pPr>
            <a:r>
              <a:rPr lang="en-US" dirty="0" smtClean="0">
                <a:solidFill>
                  <a:schemeClr val="accent2">
                    <a:lumMod val="50000"/>
                  </a:schemeClr>
                </a:solidFill>
                <a:latin typeface="Arial Rounded MT Bold" pitchFamily="34" charset="0"/>
              </a:rPr>
              <a:t>integration testing</a:t>
            </a:r>
            <a:r>
              <a:rPr lang="en-US" dirty="0" smtClean="0">
                <a:latin typeface="Arial Rounded MT Bold" pitchFamily="34" charset="0"/>
              </a:rPr>
              <a:t>, </a:t>
            </a:r>
            <a:r>
              <a:rPr lang="en-US" dirty="0" smtClean="0">
                <a:solidFill>
                  <a:srgbClr val="C00000"/>
                </a:solidFill>
                <a:latin typeface="Arial Rounded MT Bold" pitchFamily="34" charset="0"/>
              </a:rPr>
              <a:t>combinations of subsystems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are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integrated together and</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compared</a:t>
            </a:r>
            <a:r>
              <a:rPr lang="en-US" dirty="0" smtClean="0">
                <a:latin typeface="Arial Rounded MT Bold" pitchFamily="34" charset="0"/>
              </a:rPr>
              <a:t> </a:t>
            </a:r>
            <a:r>
              <a:rPr lang="en-US" dirty="0" smtClean="0">
                <a:solidFill>
                  <a:srgbClr val="C00000"/>
                </a:solidFill>
                <a:latin typeface="Arial Rounded MT Bold" pitchFamily="34" charset="0"/>
              </a:rPr>
              <a:t>with the system design model</a:t>
            </a:r>
            <a:r>
              <a:rPr lang="en-US" dirty="0" smtClean="0">
                <a:latin typeface="Arial Rounded MT Bold" pitchFamily="34" charset="0"/>
              </a:rPr>
              <a:t>.  </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Activities_15</a:t>
            </a:r>
            <a:endParaRPr lang="en-US" sz="2400" b="1" dirty="0"/>
          </a:p>
        </p:txBody>
      </p:sp>
      <p:sp>
        <p:nvSpPr>
          <p:cNvPr id="3" name="Date Placeholder 2"/>
          <p:cNvSpPr>
            <a:spLocks noGrp="1"/>
          </p:cNvSpPr>
          <p:nvPr>
            <p:ph type="dt" sz="half" idx="10"/>
          </p:nvPr>
        </p:nvSpPr>
        <p:spPr/>
        <p:txBody>
          <a:bodyPr/>
          <a:lstStyle/>
          <a:p>
            <a:fld id="{970DA950-3666-4117-B5FE-1690CA813DB5}"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68</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smtClean="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system testing</a:t>
            </a:r>
            <a:r>
              <a:rPr lang="en-US" dirty="0" smtClean="0">
                <a:latin typeface="Arial Rounded MT Bold" pitchFamily="34" charset="0"/>
              </a:rPr>
              <a:t>, </a:t>
            </a:r>
            <a:r>
              <a:rPr lang="en-US" dirty="0" smtClean="0">
                <a:solidFill>
                  <a:srgbClr val="C00000"/>
                </a:solidFill>
                <a:latin typeface="Arial Rounded MT Bold" pitchFamily="34" charset="0"/>
              </a:rPr>
              <a:t>typical</a:t>
            </a:r>
            <a:r>
              <a:rPr lang="en-US" dirty="0" smtClean="0">
                <a:latin typeface="Arial Rounded MT Bold" pitchFamily="34" charset="0"/>
              </a:rPr>
              <a:t> and </a:t>
            </a:r>
            <a:r>
              <a:rPr lang="en-US" dirty="0" smtClean="0">
                <a:solidFill>
                  <a:srgbClr val="C00000"/>
                </a:solidFill>
                <a:latin typeface="Arial Rounded MT Bold" pitchFamily="34" charset="0"/>
              </a:rPr>
              <a:t>exception cases </a:t>
            </a:r>
            <a:r>
              <a:rPr lang="en-US" dirty="0" smtClean="0">
                <a:solidFill>
                  <a:schemeClr val="accent3">
                    <a:lumMod val="50000"/>
                  </a:schemeClr>
                </a:solidFill>
                <a:latin typeface="Arial Rounded MT Bold" pitchFamily="34" charset="0"/>
              </a:rPr>
              <a:t>are run </a:t>
            </a:r>
            <a:r>
              <a:rPr lang="en-US" dirty="0" smtClean="0">
                <a:solidFill>
                  <a:srgbClr val="C00000"/>
                </a:solidFill>
                <a:latin typeface="Arial Rounded MT Bold" pitchFamily="34" charset="0"/>
              </a:rPr>
              <a:t>through the system</a:t>
            </a:r>
            <a:r>
              <a:rPr lang="en-US" dirty="0" smtClean="0">
                <a:latin typeface="Arial Rounded MT Bold" pitchFamily="34" charset="0"/>
              </a:rPr>
              <a:t> and </a:t>
            </a:r>
            <a:r>
              <a:rPr lang="en-US" dirty="0" smtClean="0">
                <a:solidFill>
                  <a:schemeClr val="accent3">
                    <a:lumMod val="50000"/>
                  </a:schemeClr>
                </a:solidFill>
                <a:latin typeface="Arial Rounded MT Bold" pitchFamily="34" charset="0"/>
              </a:rPr>
              <a:t>compared</a:t>
            </a:r>
            <a:r>
              <a:rPr lang="en-US" dirty="0" smtClean="0">
                <a:latin typeface="Arial Rounded MT Bold" pitchFamily="34" charset="0"/>
              </a:rPr>
              <a:t> </a:t>
            </a:r>
            <a:r>
              <a:rPr lang="en-US" dirty="0" smtClean="0">
                <a:solidFill>
                  <a:srgbClr val="C00000"/>
                </a:solidFill>
                <a:latin typeface="Arial Rounded MT Bold" pitchFamily="34" charset="0"/>
              </a:rPr>
              <a:t>with the requirements model</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latin typeface="Arial Rounded MT Bold" pitchFamily="34" charset="0"/>
              </a:rPr>
              <a:t>The </a:t>
            </a:r>
            <a:r>
              <a:rPr lang="en-US" dirty="0" smtClean="0">
                <a:solidFill>
                  <a:schemeClr val="accent2">
                    <a:lumMod val="50000"/>
                  </a:schemeClr>
                </a:solidFill>
                <a:latin typeface="Arial Rounded MT Bold" pitchFamily="34" charset="0"/>
              </a:rPr>
              <a:t>goal of testing </a:t>
            </a:r>
            <a:r>
              <a:rPr lang="en-US" dirty="0" smtClean="0">
                <a:latin typeface="Arial Rounded MT Bold" pitchFamily="34" charset="0"/>
              </a:rPr>
              <a:t>is </a:t>
            </a:r>
            <a:r>
              <a:rPr lang="en-US" dirty="0" smtClean="0">
                <a:solidFill>
                  <a:schemeClr val="accent3">
                    <a:lumMod val="50000"/>
                  </a:schemeClr>
                </a:solidFill>
                <a:latin typeface="Arial Rounded MT Bold" pitchFamily="34" charset="0"/>
              </a:rPr>
              <a:t>to discover </a:t>
            </a:r>
            <a:r>
              <a:rPr lang="en-US" dirty="0" smtClean="0">
                <a:solidFill>
                  <a:srgbClr val="C00000"/>
                </a:solidFill>
                <a:latin typeface="Arial Rounded MT Bold" pitchFamily="34" charset="0"/>
              </a:rPr>
              <a:t>as many faults as possible such that they can be repaired before the delivery of the system</a:t>
            </a:r>
            <a:r>
              <a:rPr lang="en-US" dirty="0" smtClean="0">
                <a:latin typeface="Arial Rounded MT Bold" pitchFamily="34" charset="0"/>
              </a:rPr>
              <a:t>.  The planning of test phases occurs in parallel to the other development activities.</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a:t>
            </a:r>
            <a:endParaRPr lang="en-US" b="1" dirty="0"/>
          </a:p>
        </p:txBody>
      </p:sp>
      <p:sp>
        <p:nvSpPr>
          <p:cNvPr id="3" name="Date Placeholder 2"/>
          <p:cNvSpPr>
            <a:spLocks noGrp="1"/>
          </p:cNvSpPr>
          <p:nvPr>
            <p:ph type="dt" sz="half" idx="10"/>
          </p:nvPr>
        </p:nvSpPr>
        <p:spPr/>
        <p:txBody>
          <a:bodyPr/>
          <a:lstStyle/>
          <a:p>
            <a:fld id="{26B32828-16FE-4C96-88DE-4654F308BBA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69</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 </a:t>
            </a:r>
            <a:r>
              <a:rPr lang="en-US" dirty="0" smtClean="0">
                <a:solidFill>
                  <a:schemeClr val="accent3">
                    <a:lumMod val="50000"/>
                  </a:schemeClr>
                </a:solidFill>
                <a:latin typeface="Arial Rounded MT Bold" pitchFamily="34" charset="0"/>
              </a:rPr>
              <a:t>focus on</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914400" lvl="1" indent="-457200" algn="just">
              <a:buFont typeface="Wingdings" pitchFamily="2" charset="2"/>
              <a:buChar char="ü"/>
            </a:pPr>
            <a:r>
              <a:rPr lang="en-US" dirty="0" smtClean="0">
                <a:solidFill>
                  <a:srgbClr val="C00000"/>
                </a:solidFill>
                <a:latin typeface="Arial Rounded MT Bold" pitchFamily="34" charset="0"/>
              </a:rPr>
              <a:t>planning the project,</a:t>
            </a:r>
          </a:p>
          <a:p>
            <a:pPr marL="914400" lvl="1" indent="-457200" algn="just">
              <a:buFont typeface="Wingdings" pitchFamily="2" charset="2"/>
              <a:buChar char="ü"/>
            </a:pPr>
            <a:r>
              <a:rPr lang="en-US" dirty="0" smtClean="0">
                <a:solidFill>
                  <a:srgbClr val="C00000"/>
                </a:solidFill>
                <a:latin typeface="Arial Rounded MT Bold" pitchFamily="34" charset="0"/>
              </a:rPr>
              <a:t>monitoring its status,</a:t>
            </a:r>
          </a:p>
          <a:p>
            <a:pPr marL="914400" lvl="1" indent="-457200" algn="just">
              <a:buFont typeface="Wingdings" pitchFamily="2" charset="2"/>
              <a:buChar char="ü"/>
            </a:pPr>
            <a:r>
              <a:rPr lang="en-US" dirty="0" smtClean="0">
                <a:solidFill>
                  <a:srgbClr val="C00000"/>
                </a:solidFill>
                <a:latin typeface="Arial Rounded MT Bold" pitchFamily="34" charset="0"/>
              </a:rPr>
              <a:t>tracking changes,</a:t>
            </a:r>
          </a:p>
          <a:p>
            <a:pPr marL="914400" lvl="1" indent="-457200" algn="just">
              <a:buFont typeface="Wingdings" pitchFamily="2" charset="2"/>
              <a:buChar char="ü"/>
            </a:pPr>
            <a:r>
              <a:rPr lang="en-US" dirty="0" smtClean="0">
                <a:solidFill>
                  <a:srgbClr val="C00000"/>
                </a:solidFill>
                <a:latin typeface="Arial Rounded MT Bold" pitchFamily="34" charset="0"/>
              </a:rPr>
              <a:t>coordinating resources</a:t>
            </a:r>
          </a:p>
          <a:p>
            <a:pPr marL="914400" lvl="1" indent="-457200" algn="just"/>
            <a:endParaRPr lang="en-US" dirty="0" smtClean="0">
              <a:solidFill>
                <a:schemeClr val="accent2">
                  <a:lumMod val="50000"/>
                </a:schemeClr>
              </a:solidFill>
              <a:latin typeface="Arial Rounded MT Bold" pitchFamily="34" charset="0"/>
            </a:endParaRPr>
          </a:p>
          <a:p>
            <a:pPr marL="452438" lvl="1" indent="4763" algn="just"/>
            <a:r>
              <a:rPr lang="en-US" dirty="0" smtClean="0">
                <a:latin typeface="Arial Rounded MT Bold" pitchFamily="34" charset="0"/>
              </a:rPr>
              <a:t>such that a </a:t>
            </a:r>
            <a:r>
              <a:rPr lang="en-US" dirty="0" smtClean="0">
                <a:solidFill>
                  <a:srgbClr val="C00000"/>
                </a:solidFill>
                <a:latin typeface="Arial Rounded MT Bold" pitchFamily="34" charset="0"/>
              </a:rPr>
              <a:t>high-quality product is delivered on time and within budget</a:t>
            </a:r>
            <a:r>
              <a:rPr lang="en-US" dirty="0" smtClean="0">
                <a:latin typeface="Arial Rounded MT Bold" pitchFamily="34" charset="0"/>
              </a:rPr>
              <a:t>.</a:t>
            </a:r>
          </a:p>
          <a:p>
            <a:pPr marL="914400" lvl="1"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not only involve</a:t>
            </a:r>
            <a:r>
              <a:rPr lang="en-US" dirty="0" smtClean="0">
                <a:latin typeface="Arial Rounded MT Bold" pitchFamily="34" charset="0"/>
              </a:rPr>
              <a:t> </a:t>
            </a:r>
            <a:r>
              <a:rPr lang="en-US" dirty="0" smtClean="0">
                <a:solidFill>
                  <a:srgbClr val="C00000"/>
                </a:solidFill>
                <a:latin typeface="Arial Rounded MT Bold" pitchFamily="34" charset="0"/>
              </a:rPr>
              <a:t>managers, but also most of the other project participants as well</a:t>
            </a:r>
            <a:r>
              <a:rPr lang="en-US" dirty="0" smtClean="0">
                <a:latin typeface="Arial Rounded MT Bold" pitchFamily="34" charset="0"/>
              </a:rPr>
              <a:t>.</a:t>
            </a:r>
            <a:endParaRPr lang="en-US" b="1" dirty="0" smtClean="0">
              <a:latin typeface="Arial Rounded MT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smtClean="0"/>
              <a:t>The costs of software errors_3</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7</a:t>
            </a:fld>
            <a:endParaRPr lang="en-US" dirty="0"/>
          </a:p>
        </p:txBody>
      </p:sp>
      <p:pic>
        <p:nvPicPr>
          <p:cNvPr id="8" name="Picture 7" descr="COSE_3.png"/>
          <p:cNvPicPr>
            <a:picLocks noChangeAspect="1"/>
          </p:cNvPicPr>
          <p:nvPr/>
        </p:nvPicPr>
        <p:blipFill>
          <a:blip r:embed="rId2" cstate="print"/>
          <a:stretch>
            <a:fillRect/>
          </a:stretch>
        </p:blipFill>
        <p:spPr>
          <a:xfrm>
            <a:off x="2316284" y="1706730"/>
            <a:ext cx="4511431" cy="3444539"/>
          </a:xfrm>
          <a:prstGeom prst="rect">
            <a:avLst/>
          </a:prstGeom>
        </p:spPr>
      </p:pic>
      <p:sp>
        <p:nvSpPr>
          <p:cNvPr id="9" name="TextBox 8"/>
          <p:cNvSpPr txBox="1"/>
          <p:nvPr/>
        </p:nvSpPr>
        <p:spPr>
          <a:xfrm>
            <a:off x="899592" y="5445224"/>
            <a:ext cx="7704856" cy="400110"/>
          </a:xfrm>
          <a:prstGeom prst="rect">
            <a:avLst/>
          </a:prstGeom>
          <a:noFill/>
        </p:spPr>
        <p:txBody>
          <a:bodyPr wrap="square" rtlCol="0">
            <a:spAutoFit/>
          </a:bodyPr>
          <a:lstStyle/>
          <a:p>
            <a:r>
              <a:rPr lang="en-US" sz="2000" dirty="0" smtClean="0">
                <a:solidFill>
                  <a:srgbClr val="C00000"/>
                </a:solidFill>
                <a:latin typeface="Arial Narrow" pitchFamily="34" charset="0"/>
              </a:rPr>
              <a:t>http://www.codeguru.com/blog/category/programming/the-cost-of-bugs.html</a:t>
            </a:r>
            <a:endParaRPr lang="en-US" sz="2000" dirty="0">
              <a:solidFill>
                <a:srgbClr val="C00000"/>
              </a:solidFill>
              <a:latin typeface="Arial Narrow"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Development_2</a:t>
            </a:r>
            <a:endParaRPr lang="en-US" b="1" dirty="0"/>
          </a:p>
        </p:txBody>
      </p:sp>
      <p:sp>
        <p:nvSpPr>
          <p:cNvPr id="3" name="Date Placeholder 2"/>
          <p:cNvSpPr>
            <a:spLocks noGrp="1"/>
          </p:cNvSpPr>
          <p:nvPr>
            <p:ph type="dt" sz="half" idx="10"/>
          </p:nvPr>
        </p:nvSpPr>
        <p:spPr/>
        <p:txBody>
          <a:bodyPr/>
          <a:lstStyle/>
          <a:p>
            <a:fld id="{26B32828-16FE-4C96-88DE-4654F308BBA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70</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smtClean="0">
                <a:solidFill>
                  <a:schemeClr val="accent2">
                    <a:lumMod val="50000"/>
                  </a:schemeClr>
                </a:solidFill>
                <a:latin typeface="Arial Rounded MT Bold" pitchFamily="34" charset="0"/>
              </a:rPr>
              <a:t>Management activities </a:t>
            </a:r>
            <a:r>
              <a:rPr lang="en-US" dirty="0" smtClean="0">
                <a:solidFill>
                  <a:schemeClr val="accent3">
                    <a:lumMod val="50000"/>
                  </a:schemeClr>
                </a:solidFill>
                <a:latin typeface="Arial Rounded MT Bold" pitchFamily="34" charset="0"/>
              </a:rPr>
              <a:t>include</a:t>
            </a:r>
            <a:r>
              <a:rPr lang="en-US" dirty="0" smtClean="0">
                <a:latin typeface="Arial Rounded MT Bold" pitchFamily="34" charset="0"/>
              </a:rPr>
              <a:t>:</a:t>
            </a:r>
          </a:p>
          <a:p>
            <a:pPr marL="914400" lvl="1" indent="-457200" algn="just">
              <a:buFont typeface="Wingdings" pitchFamily="2" charset="2"/>
              <a:buChar char="ü"/>
            </a:pPr>
            <a:r>
              <a:rPr lang="en-US" dirty="0" smtClean="0">
                <a:solidFill>
                  <a:srgbClr val="C00000"/>
                </a:solidFill>
                <a:latin typeface="Arial Rounded MT Bold" pitchFamily="34" charset="0"/>
              </a:rPr>
              <a:t>Communication</a:t>
            </a:r>
          </a:p>
          <a:p>
            <a:pPr marL="914400" lvl="1" indent="-457200" algn="just">
              <a:buFont typeface="Wingdings" pitchFamily="2" charset="2"/>
              <a:buChar char="ü"/>
            </a:pPr>
            <a:r>
              <a:rPr lang="en-US" dirty="0" smtClean="0">
                <a:solidFill>
                  <a:srgbClr val="C00000"/>
                </a:solidFill>
                <a:latin typeface="Arial Rounded MT Bold" pitchFamily="34" charset="0"/>
              </a:rPr>
              <a:t>Rationale Management</a:t>
            </a:r>
          </a:p>
          <a:p>
            <a:pPr marL="914400" lvl="1" indent="-457200" algn="just">
              <a:buFont typeface="Wingdings" pitchFamily="2" charset="2"/>
              <a:buChar char="ü"/>
            </a:pPr>
            <a:r>
              <a:rPr lang="en-US" dirty="0" smtClean="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smtClean="0">
                <a:solidFill>
                  <a:srgbClr val="C00000"/>
                </a:solidFill>
                <a:latin typeface="Arial Rounded MT Bold" pitchFamily="34" charset="0"/>
              </a:rPr>
              <a:t>Project Management</a:t>
            </a:r>
          </a:p>
          <a:p>
            <a:pPr marL="914400" lvl="1" indent="-457200" algn="just">
              <a:buFont typeface="Wingdings" pitchFamily="2" charset="2"/>
              <a:buChar char="ü"/>
            </a:pPr>
            <a:r>
              <a:rPr lang="en-US" dirty="0" smtClean="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smtClean="0">
              <a:latin typeface="+mj-lt"/>
            </a:endParaRPr>
          </a:p>
          <a:p>
            <a:pPr marL="457200" indent="-457200" algn="just">
              <a:buFont typeface="Arial" pitchFamily="34" charset="0"/>
              <a:buChar char="•"/>
            </a:pPr>
            <a:r>
              <a:rPr lang="en-US" dirty="0" smtClean="0">
                <a:latin typeface="Arial Rounded MT Bold" pitchFamily="34" charset="0"/>
              </a:rPr>
              <a:t>As </a:t>
            </a:r>
            <a:r>
              <a:rPr lang="en-US" dirty="0" smtClean="0">
                <a:solidFill>
                  <a:schemeClr val="accent2">
                    <a:lumMod val="50000"/>
                  </a:schemeClr>
                </a:solidFill>
                <a:latin typeface="Arial Rounded MT Bold" pitchFamily="34" charset="0"/>
              </a:rPr>
              <a:t>modern software engineering projects </a:t>
            </a:r>
            <a:r>
              <a:rPr lang="en-US" dirty="0" smtClean="0">
                <a:solidFill>
                  <a:schemeClr val="accent3">
                    <a:lumMod val="50000"/>
                  </a:schemeClr>
                </a:solidFill>
                <a:latin typeface="Arial Rounded MT Bold" pitchFamily="34" charset="0"/>
              </a:rPr>
              <a:t>become</a:t>
            </a:r>
            <a:r>
              <a:rPr lang="en-US" dirty="0" smtClean="0">
                <a:latin typeface="Arial Rounded MT Bold" pitchFamily="34" charset="0"/>
              </a:rPr>
              <a:t> </a:t>
            </a:r>
            <a:r>
              <a:rPr lang="en-US" dirty="0" smtClean="0">
                <a:solidFill>
                  <a:srgbClr val="C00000"/>
                </a:solidFill>
                <a:latin typeface="Arial Rounded MT Bold" pitchFamily="34" charset="0"/>
              </a:rPr>
              <a:t>more change driven</a:t>
            </a:r>
            <a:r>
              <a:rPr lang="en-US" dirty="0" smtClean="0">
                <a:latin typeface="Arial Rounded MT Bold" pitchFamily="34" charset="0"/>
              </a:rPr>
              <a:t>, </a:t>
            </a:r>
            <a:r>
              <a:rPr lang="en-US" dirty="0" smtClean="0">
                <a:solidFill>
                  <a:srgbClr val="C00000"/>
                </a:solidFill>
                <a:latin typeface="Arial Rounded MT Bold" pitchFamily="34" charset="0"/>
              </a:rPr>
              <a:t>the distinction between construction activities and maintenance activities is blurred</a:t>
            </a:r>
            <a:r>
              <a:rPr lang="en-US" dirty="0" smtClean="0">
                <a:latin typeface="Arial Rounded MT Bold" pitchFamily="34" charset="0"/>
              </a:rPr>
              <a:t>.</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smtClean="0"/>
              <a:t>Managing Software Development_3</a:t>
            </a:r>
            <a:endParaRPr lang="en-US" b="1" dirty="0"/>
          </a:p>
        </p:txBody>
      </p:sp>
      <p:sp>
        <p:nvSpPr>
          <p:cNvPr id="3" name="Date Placeholder 2"/>
          <p:cNvSpPr>
            <a:spLocks noGrp="1"/>
          </p:cNvSpPr>
          <p:nvPr>
            <p:ph type="dt" sz="half" idx="10"/>
          </p:nvPr>
        </p:nvSpPr>
        <p:spPr/>
        <p:txBody>
          <a:bodyPr/>
          <a:lstStyle/>
          <a:p>
            <a:fld id="{B9124EA8-6509-4FFA-A7AF-CEFF250F606C}"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71</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smtClean="0">
                <a:solidFill>
                  <a:schemeClr val="accent2">
                    <a:lumMod val="50000"/>
                  </a:schemeClr>
                </a:solidFill>
                <a:latin typeface="Arial Rounded MT Bold" pitchFamily="34" charset="0"/>
              </a:rPr>
              <a:t>Communication</a:t>
            </a:r>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is</a:t>
            </a:r>
            <a:r>
              <a:rPr lang="en-US" dirty="0" smtClean="0">
                <a:latin typeface="Arial Rounded MT Bold" pitchFamily="34" charset="0"/>
              </a:rPr>
              <a:t> </a:t>
            </a:r>
            <a:r>
              <a:rPr lang="en-US" dirty="0" smtClean="0">
                <a:solidFill>
                  <a:srgbClr val="C00000"/>
                </a:solidFill>
                <a:latin typeface="Arial Rounded MT Bold" pitchFamily="34" charset="0"/>
              </a:rPr>
              <a:t>the most critical and time-consuming activity in software engineering</a:t>
            </a:r>
            <a:r>
              <a:rPr lang="en-US" dirty="0" smtClean="0">
                <a:latin typeface="Arial Rounded MT Bold" pitchFamily="34" charset="0"/>
              </a:rPr>
              <a:t>.  </a:t>
            </a:r>
            <a:r>
              <a:rPr lang="en-US" dirty="0" smtClean="0">
                <a:solidFill>
                  <a:srgbClr val="C00000"/>
                </a:solidFill>
                <a:latin typeface="Arial Rounded MT Bold" pitchFamily="34" charset="0"/>
              </a:rPr>
              <a:t>Misunderstandings and omissions often lead to faults and delays that are expensive to correct later in the development</a:t>
            </a:r>
            <a:r>
              <a:rPr lang="en-US" dirty="0" smtClean="0">
                <a:latin typeface="Arial Rounded MT Bold" pitchFamily="34" charset="0"/>
              </a:rPr>
              <a:t>,</a:t>
            </a:r>
          </a:p>
          <a:p>
            <a:pPr marL="457200" indent="-457200" algn="just"/>
            <a:endParaRPr lang="en-US" dirty="0" smtClean="0">
              <a:latin typeface="Arial Rounded MT Bold" pitchFamily="34" charset="0"/>
            </a:endParaRPr>
          </a:p>
          <a:p>
            <a:pPr marL="457200" indent="-457200" algn="just">
              <a:buFont typeface="Arial" pitchFamily="34" charset="0"/>
              <a:buChar char="•"/>
            </a:pPr>
            <a:r>
              <a:rPr lang="en-US" dirty="0" smtClean="0">
                <a:solidFill>
                  <a:schemeClr val="accent3">
                    <a:lumMod val="50000"/>
                  </a:schemeClr>
                </a:solidFill>
                <a:latin typeface="Arial Rounded MT Bold" pitchFamily="34" charset="0"/>
              </a:rPr>
              <a:t>includes</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the</a:t>
            </a:r>
            <a:r>
              <a:rPr lang="en-US" dirty="0" smtClean="0">
                <a:latin typeface="Arial Rounded MT Bold" pitchFamily="34" charset="0"/>
              </a:rPr>
              <a:t> </a:t>
            </a:r>
            <a:r>
              <a:rPr lang="en-US" dirty="0" smtClean="0">
                <a:solidFill>
                  <a:schemeClr val="accent3">
                    <a:lumMod val="50000"/>
                  </a:schemeClr>
                </a:solidFill>
                <a:latin typeface="Arial Rounded MT Bold" pitchFamily="34" charset="0"/>
              </a:rPr>
              <a:t>exchange</a:t>
            </a:r>
            <a:r>
              <a:rPr lang="en-US" dirty="0" smtClean="0">
                <a:latin typeface="Arial Rounded MT Bold" pitchFamily="34" charset="0"/>
              </a:rPr>
              <a:t> of </a:t>
            </a:r>
            <a:r>
              <a:rPr lang="en-US" dirty="0" smtClean="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smtClean="0">
                <a:latin typeface="Arial Narrow" pitchFamily="34" charset="0"/>
              </a:rPr>
              <a:t>Bernd Bruegge &amp; Allen H. Dutoit - </a:t>
            </a:r>
            <a:r>
              <a:rPr lang="en-US" sz="2800" dirty="0" smtClean="0">
                <a:latin typeface="Arial Narrow" pitchFamily="34" charset="0"/>
              </a:rPr>
              <a:t>Object-Oriented Software Engineering Using UML, Patterns, and Java – Third Edition – Prentice Hall 2010</a:t>
            </a:r>
            <a:r>
              <a:rPr lang="en-US" sz="2800" dirty="0" smtClean="0"/>
              <a:t>	</a:t>
            </a:r>
          </a:p>
          <a:p>
            <a:pPr defTabSz="7086600"/>
            <a:r>
              <a:rPr lang="en-US" sz="2800" dirty="0" smtClean="0">
                <a:latin typeface="Arial Narrow" pitchFamily="34" charset="0"/>
              </a:rPr>
              <a:t>Ian </a:t>
            </a:r>
            <a:r>
              <a:rPr lang="en-US" sz="2800" dirty="0" err="1" smtClean="0">
                <a:latin typeface="Arial Narrow" pitchFamily="34" charset="0"/>
              </a:rPr>
              <a:t>Sommerville</a:t>
            </a:r>
            <a:r>
              <a:rPr lang="en-US" sz="2800" dirty="0" smtClean="0">
                <a:latin typeface="Arial Narrow" pitchFamily="34" charset="0"/>
              </a:rPr>
              <a:t> – Software Engineering - Ninth Edition – Addison Wesley 2011</a:t>
            </a:r>
            <a:r>
              <a:rPr lang="en-US" sz="2800" dirty="0" smtClean="0"/>
              <a:t>	</a:t>
            </a:r>
          </a:p>
          <a:p>
            <a:pPr defTabSz="7200900">
              <a:tabLst>
                <a:tab pos="7143750" algn="r"/>
              </a:tabLst>
            </a:pPr>
            <a:r>
              <a:rPr lang="en-US" sz="2800" dirty="0" smtClean="0">
                <a:latin typeface="Arial Narrow" pitchFamily="34" charset="0"/>
              </a:rPr>
              <a:t>Ivan </a:t>
            </a:r>
            <a:r>
              <a:rPr lang="en-US" sz="2800" dirty="0" err="1" smtClean="0">
                <a:latin typeface="Arial Narrow" pitchFamily="34" charset="0"/>
              </a:rPr>
              <a:t>Marsic</a:t>
            </a:r>
            <a:r>
              <a:rPr lang="en-US" sz="2800" dirty="0" smtClean="0">
                <a:latin typeface="Arial Narrow" pitchFamily="34" charset="0"/>
              </a:rPr>
              <a:t> –Software Engineering - Rutgers University, New Brunswick, New Jersey 2012</a:t>
            </a:r>
          </a:p>
          <a:p>
            <a:endParaRPr lang="en-US" sz="2400" dirty="0" smtClean="0"/>
          </a:p>
          <a:p>
            <a:endParaRPr lang="en-US" dirty="0" smtClean="0"/>
          </a:p>
        </p:txBody>
      </p:sp>
      <p:sp>
        <p:nvSpPr>
          <p:cNvPr id="6" name="Date Placeholder 5"/>
          <p:cNvSpPr>
            <a:spLocks noGrp="1"/>
          </p:cNvSpPr>
          <p:nvPr>
            <p:ph type="dt" sz="half" idx="10"/>
          </p:nvPr>
        </p:nvSpPr>
        <p:spPr/>
        <p:txBody>
          <a:bodyPr/>
          <a:lstStyle/>
          <a:p>
            <a:fld id="{8E19DC0E-46AB-406A-8026-59A46B727910}" type="datetime1">
              <a:rPr lang="en-US" smtClean="0"/>
              <a:pPr/>
              <a:t>2/27/2017</a:t>
            </a:fld>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Evaluation</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en-US" sz="2400" dirty="0" smtClean="0">
                <a:latin typeface="Georgia" pitchFamily="18" charset="0"/>
              </a:rPr>
              <a:t>Course - written exam -                            60%</a:t>
            </a:r>
          </a:p>
          <a:p>
            <a:r>
              <a:rPr lang="en-US" sz="2400" dirty="0" smtClean="0">
                <a:solidFill>
                  <a:schemeClr val="accent3">
                    <a:lumMod val="50000"/>
                  </a:schemeClr>
                </a:solidFill>
                <a:latin typeface="Georgia" pitchFamily="18" charset="0"/>
              </a:rPr>
              <a:t>Optional:</a:t>
            </a:r>
          </a:p>
          <a:p>
            <a:r>
              <a:rPr lang="en-US" sz="2400" dirty="0" smtClean="0">
                <a:solidFill>
                  <a:schemeClr val="accent3">
                    <a:lumMod val="50000"/>
                  </a:schemeClr>
                </a:solidFill>
                <a:latin typeface="Georgia" pitchFamily="18" charset="0"/>
              </a:rPr>
              <a:t>Partial (half semester) exam ?(26/04/17 – 3/05/17)</a:t>
            </a:r>
            <a:r>
              <a:rPr lang="en-US" sz="2400" dirty="0" smtClean="0">
                <a:latin typeface="Georgia" pitchFamily="18" charset="0"/>
              </a:rPr>
              <a:t>	</a:t>
            </a:r>
          </a:p>
          <a:p>
            <a:r>
              <a:rPr lang="en-US" sz="2400" dirty="0" smtClean="0">
                <a:latin typeface="Georgia" pitchFamily="18" charset="0"/>
              </a:rPr>
              <a:t>Seminar/lab activities -                             40%</a:t>
            </a:r>
            <a:endParaRPr lang="en-US" sz="2400" dirty="0" smtClean="0">
              <a:latin typeface="Georgia" pitchFamily="18" charset="0"/>
            </a:endParaRPr>
          </a:p>
          <a:p>
            <a:endParaRPr lang="en-US" dirty="0" smtClean="0"/>
          </a:p>
        </p:txBody>
      </p:sp>
      <p:sp>
        <p:nvSpPr>
          <p:cNvPr id="6" name="Date Placeholder 5"/>
          <p:cNvSpPr>
            <a:spLocks noGrp="1"/>
          </p:cNvSpPr>
          <p:nvPr>
            <p:ph type="dt" sz="half" idx="10"/>
          </p:nvPr>
        </p:nvSpPr>
        <p:spPr/>
        <p:txBody>
          <a:bodyPr/>
          <a:lstStyle/>
          <a:p>
            <a:fld id="{8E19DC0E-46AB-406A-8026-59A46B727910}" type="datetime1">
              <a:rPr lang="en-US" smtClean="0"/>
              <a:pPr/>
              <a:t>2/28/2017</a:t>
            </a:fld>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Software Engineering Development Activities_7</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74</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748464" cy="680120"/>
          </a:xfrm>
        </p:spPr>
        <p:txBody>
          <a:bodyPr>
            <a:normAutofit fontScale="90000"/>
          </a:bodyPr>
          <a:lstStyle/>
          <a:p>
            <a:r>
              <a:rPr lang="en-US" sz="2400" b="1" dirty="0" smtClean="0"/>
              <a:t>Program</a:t>
            </a:r>
            <a:r>
              <a:rPr lang="en-US" sz="2400" dirty="0" smtClean="0"/>
              <a:t> (</a:t>
            </a:r>
            <a:r>
              <a:rPr lang="en-US" sz="2400" b="1" dirty="0" smtClean="0"/>
              <a:t>project</a:t>
            </a:r>
            <a:r>
              <a:rPr lang="en-US" sz="2400" dirty="0" smtClean="0"/>
              <a:t>) </a:t>
            </a:r>
            <a:r>
              <a:rPr lang="en-US" sz="2400" b="1" dirty="0" smtClean="0"/>
              <a:t>evaluation and review technique</a:t>
            </a:r>
            <a:r>
              <a:rPr lang="en-US" sz="2400" dirty="0" smtClean="0"/>
              <a:t>, (</a:t>
            </a:r>
            <a:r>
              <a:rPr lang="en-US" sz="2400" b="1" dirty="0" smtClean="0"/>
              <a:t>PERT)</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75</a:t>
            </a:fld>
            <a:endParaRPr lang="en-US" dirty="0"/>
          </a:p>
        </p:txBody>
      </p:sp>
      <p:pic>
        <p:nvPicPr>
          <p:cNvPr id="7" name="Picture 6" descr="Gantt.png"/>
          <p:cNvPicPr>
            <a:picLocks noChangeAspect="1"/>
          </p:cNvPicPr>
          <p:nvPr/>
        </p:nvPicPr>
        <p:blipFill>
          <a:blip r:embed="rId2" cstate="print"/>
          <a:stretch>
            <a:fillRect/>
          </a:stretch>
        </p:blipFill>
        <p:spPr>
          <a:xfrm>
            <a:off x="-3592" y="1772816"/>
            <a:ext cx="9112096" cy="3096343"/>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Critical Path Method (CPM</a:t>
            </a:r>
            <a:r>
              <a:rPr lang="en-US" sz="2400" dirty="0" smtClean="0"/>
              <a:t>) – Microsoft Visio</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76</a:t>
            </a:fld>
            <a:endParaRPr lang="en-US" dirty="0"/>
          </a:p>
        </p:txBody>
      </p:sp>
      <p:pic>
        <p:nvPicPr>
          <p:cNvPr id="8" name="Picture 7" descr="critical path MS_Visio.png"/>
          <p:cNvPicPr>
            <a:picLocks noChangeAspect="1"/>
          </p:cNvPicPr>
          <p:nvPr/>
        </p:nvPicPr>
        <p:blipFill>
          <a:blip r:embed="rId2" cstate="print"/>
          <a:stretch>
            <a:fillRect/>
          </a:stretch>
        </p:blipFill>
        <p:spPr>
          <a:xfrm>
            <a:off x="527510" y="1173284"/>
            <a:ext cx="7134668" cy="5208044"/>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smtClean="0"/>
              <a:t>Critical Path Method (CPM</a:t>
            </a:r>
            <a:r>
              <a:rPr lang="en-US" sz="2400" dirty="0" smtClean="0"/>
              <a:t>) – realized with MSP</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77</a:t>
            </a:fld>
            <a:endParaRPr lang="en-US" dirty="0"/>
          </a:p>
        </p:txBody>
      </p:sp>
      <p:pic>
        <p:nvPicPr>
          <p:cNvPr id="7" name="Picture 6" descr="CPM_realized with MSP.png"/>
          <p:cNvPicPr>
            <a:picLocks noChangeAspect="1"/>
          </p:cNvPicPr>
          <p:nvPr/>
        </p:nvPicPr>
        <p:blipFill>
          <a:blip r:embed="rId2" cstate="print"/>
          <a:stretch>
            <a:fillRect/>
          </a:stretch>
        </p:blipFill>
        <p:spPr>
          <a:xfrm>
            <a:off x="179512" y="1340768"/>
            <a:ext cx="8826338" cy="3456384"/>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Thanks for your patience!</a:t>
            </a:r>
          </a:p>
          <a:p>
            <a:pPr algn="ctr">
              <a:buNone/>
            </a:pPr>
            <a:endParaRPr lang="en-US" dirty="0" smtClean="0"/>
          </a:p>
        </p:txBody>
      </p:sp>
      <p:sp>
        <p:nvSpPr>
          <p:cNvPr id="6" name="Date Placeholder 5"/>
          <p:cNvSpPr>
            <a:spLocks noGrp="1"/>
          </p:cNvSpPr>
          <p:nvPr>
            <p:ph type="dt" sz="half" idx="10"/>
          </p:nvPr>
        </p:nvSpPr>
        <p:spPr/>
        <p:txBody>
          <a:bodyPr/>
          <a:lstStyle/>
          <a:p>
            <a:fld id="{E886B8A5-C2AF-4ECB-807E-B8752CEB667E}" type="datetime1">
              <a:rPr lang="en-US" smtClean="0"/>
              <a:pPr/>
              <a:t>2/27/2017</a:t>
            </a:fld>
            <a:endParaRPr lang="en-US" dirty="0"/>
          </a:p>
        </p:txBody>
      </p:sp>
      <p:sp>
        <p:nvSpPr>
          <p:cNvPr id="7" name="Footer Placeholder 6"/>
          <p:cNvSpPr>
            <a:spLocks noGrp="1"/>
          </p:cNvSpPr>
          <p:nvPr>
            <p:ph type="ftr" sz="quarter" idx="11"/>
          </p:nvPr>
        </p:nvSpPr>
        <p:spPr/>
        <p:txBody>
          <a:bodyPr/>
          <a:lstStyle/>
          <a:p>
            <a:r>
              <a:rPr lang="en-US" smtClean="0"/>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78</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sp>
        <p:nvSpPr>
          <p:cNvPr id="8" name="TextBox 7"/>
          <p:cNvSpPr txBox="1"/>
          <p:nvPr/>
        </p:nvSpPr>
        <p:spPr>
          <a:xfrm>
            <a:off x="539552" y="5661248"/>
            <a:ext cx="6552728" cy="646331"/>
          </a:xfrm>
          <a:prstGeom prst="rect">
            <a:avLst/>
          </a:prstGeom>
          <a:noFill/>
        </p:spPr>
        <p:txBody>
          <a:bodyPr wrap="square" rtlCol="0">
            <a:spAutoFit/>
          </a:bodyPr>
          <a:lstStyle/>
          <a:p>
            <a:r>
              <a:rPr lang="en-US" sz="1800" dirty="0" smtClean="0">
                <a:latin typeface="+mj-lt"/>
              </a:rPr>
              <a:t>Carlo </a:t>
            </a:r>
            <a:r>
              <a:rPr lang="en-US" sz="1800" dirty="0" err="1" smtClean="0">
                <a:latin typeface="+mj-lt"/>
              </a:rPr>
              <a:t>Ghezzi</a:t>
            </a:r>
            <a:r>
              <a:rPr lang="en-US" sz="1800" dirty="0" smtClean="0">
                <a:latin typeface="+mj-lt"/>
              </a:rPr>
              <a:t>, </a:t>
            </a:r>
            <a:r>
              <a:rPr lang="en-US" sz="1800" dirty="0" err="1" smtClean="0">
                <a:latin typeface="+mj-lt"/>
              </a:rPr>
              <a:t>Mehdi</a:t>
            </a:r>
            <a:r>
              <a:rPr lang="en-US" sz="1800" dirty="0" smtClean="0">
                <a:latin typeface="+mj-lt"/>
              </a:rPr>
              <a:t> </a:t>
            </a:r>
            <a:r>
              <a:rPr lang="en-US" sz="1800" dirty="0" err="1" smtClean="0">
                <a:latin typeface="+mj-lt"/>
              </a:rPr>
              <a:t>Jazayeri</a:t>
            </a:r>
            <a:r>
              <a:rPr lang="en-US" sz="1800" dirty="0" smtClean="0">
                <a:latin typeface="+mj-lt"/>
              </a:rPr>
              <a:t> and Dino </a:t>
            </a:r>
            <a:r>
              <a:rPr lang="en-US" sz="1800" dirty="0" err="1" smtClean="0">
                <a:latin typeface="+mj-lt"/>
              </a:rPr>
              <a:t>Mandrioli</a:t>
            </a:r>
            <a:endParaRPr lang="en-US" sz="1800" dirty="0" smtClean="0">
              <a:latin typeface="+mj-lt"/>
            </a:endParaRPr>
          </a:p>
          <a:p>
            <a:r>
              <a:rPr lang="en-US" sz="1800" dirty="0" smtClean="0">
                <a:latin typeface="+mj-lt"/>
              </a:rPr>
              <a:t>see http://www.youtube.com/watch?v=8kG15VoNxhc .</a:t>
            </a:r>
            <a:endParaRPr lang="en-US" sz="1800" dirty="0">
              <a:latin typeface="+mj-lt"/>
            </a:endParaRPr>
          </a:p>
        </p:txBody>
      </p:sp>
      <p:pic>
        <p:nvPicPr>
          <p:cNvPr id="11" name="Picture 10" descr="SE_principles_Ghezi.png"/>
          <p:cNvPicPr>
            <a:picLocks noChangeAspect="1"/>
          </p:cNvPicPr>
          <p:nvPr/>
        </p:nvPicPr>
        <p:blipFill>
          <a:blip r:embed="rId2" cstate="print"/>
          <a:stretch>
            <a:fillRect/>
          </a:stretch>
        </p:blipFill>
        <p:spPr>
          <a:xfrm>
            <a:off x="1259633" y="1186128"/>
            <a:ext cx="5904655" cy="442153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Engineering Principles_2</a:t>
            </a:r>
            <a:endParaRPr lang="en-US" b="1" dirty="0"/>
          </a:p>
        </p:txBody>
      </p:sp>
      <p:sp>
        <p:nvSpPr>
          <p:cNvPr id="3" name="Date Placeholder 2"/>
          <p:cNvSpPr>
            <a:spLocks noGrp="1"/>
          </p:cNvSpPr>
          <p:nvPr>
            <p:ph type="dt" sz="half" idx="10"/>
          </p:nvPr>
        </p:nvSpPr>
        <p:spPr/>
        <p:txBody>
          <a:bodyPr/>
          <a:lstStyle/>
          <a:p>
            <a:fld id="{BD608C1B-1569-4B16-A9DE-5177CE42DA2D}" type="datetime1">
              <a:rPr lang="en-US" smtClean="0"/>
              <a:pPr/>
              <a:t>2/27/2017</a:t>
            </a:fld>
            <a:endParaRPr lang="en-US" dirty="0"/>
          </a:p>
        </p:txBody>
      </p:sp>
      <p:sp>
        <p:nvSpPr>
          <p:cNvPr id="4" name="Footer Placeholder 3"/>
          <p:cNvSpPr>
            <a:spLocks noGrp="1"/>
          </p:cNvSpPr>
          <p:nvPr>
            <p:ph type="ftr" sz="quarter" idx="11"/>
          </p:nvPr>
        </p:nvSpPr>
        <p:spPr/>
        <p:txBody>
          <a:bodyPr/>
          <a:lstStyle/>
          <a:p>
            <a:r>
              <a:rPr lang="en-US" smtClean="0"/>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smtClean="0">
                <a:latin typeface="+mj-lt"/>
              </a:rPr>
              <a:t>Peter </a:t>
            </a:r>
            <a:r>
              <a:rPr lang="en-US" sz="1800" dirty="0" err="1" smtClean="0">
                <a:latin typeface="+mj-lt"/>
              </a:rPr>
              <a:t>Müller</a:t>
            </a:r>
            <a:r>
              <a:rPr lang="en-US" sz="1800" dirty="0" smtClean="0">
                <a:latin typeface="+mj-lt"/>
              </a:rPr>
              <a:t> ETH Zurich – SS-06</a:t>
            </a:r>
            <a:endParaRPr lang="en-US" sz="1800" dirty="0">
              <a:latin typeface="+mj-lt"/>
            </a:endParaRP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25214</TotalTime>
  <Words>3409</Words>
  <Application>Microsoft Office PowerPoint</Application>
  <PresentationFormat>On-screen Show (4:3)</PresentationFormat>
  <Paragraphs>582</Paragraphs>
  <Slides>78</Slides>
  <Notes>6</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Origin</vt:lpstr>
      <vt:lpstr>Software Engineering  mainly based on Bernd Bruegge’s book Object-Oriented Software Engineering using UML, Patterns and Java</vt:lpstr>
      <vt:lpstr>Software Engineering_Def_Bruegge</vt:lpstr>
      <vt:lpstr>Software Engineering_Def_IEEE</vt:lpstr>
      <vt:lpstr>Software Engineering Def_Meyer</vt:lpstr>
      <vt:lpstr>The costs of software errors</vt:lpstr>
      <vt:lpstr>The costs of software errors_2</vt:lpstr>
      <vt:lpstr>The costs of software errors_3</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Principles_6</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Software Engineering Principles_13</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Nts/Languages, Methods, and Methodologies_2</vt:lpstr>
      <vt:lpstr>Nts/Languages, Methods, and Methodologies</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Evaluation</vt:lpstr>
      <vt:lpstr>Software Engineering Development Activities_7</vt:lpstr>
      <vt:lpstr>Program (project) evaluation and review technique, (PERT)</vt:lpstr>
      <vt:lpstr>Critical Path Method (CPM) – Microsoft Visio</vt:lpstr>
      <vt:lpstr>Critical Path Method (CPM) – realized with MSP</vt:lpstr>
      <vt:lpstr>Slide 78</vt:lpstr>
    </vt:vector>
  </TitlesOfParts>
  <Company>KSI MFF CUNI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Dan Chiorean</cp:lastModifiedBy>
  <cp:revision>564</cp:revision>
  <dcterms:created xsi:type="dcterms:W3CDTF">2007-11-22T10:45:51Z</dcterms:created>
  <dcterms:modified xsi:type="dcterms:W3CDTF">2017-02-28T20:32:09Z</dcterms:modified>
</cp:coreProperties>
</file>