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2"/>
  </p:notesMasterIdLst>
  <p:sldIdLst>
    <p:sldId id="318" r:id="rId3"/>
    <p:sldId id="342" r:id="rId4"/>
    <p:sldId id="343" r:id="rId5"/>
    <p:sldId id="323" r:id="rId6"/>
    <p:sldId id="382" r:id="rId7"/>
    <p:sldId id="357" r:id="rId8"/>
    <p:sldId id="358" r:id="rId9"/>
    <p:sldId id="353" r:id="rId10"/>
    <p:sldId id="383" r:id="rId11"/>
    <p:sldId id="354" r:id="rId12"/>
    <p:sldId id="355" r:id="rId13"/>
    <p:sldId id="384" r:id="rId14"/>
    <p:sldId id="376" r:id="rId15"/>
    <p:sldId id="377" r:id="rId16"/>
    <p:sldId id="378" r:id="rId17"/>
    <p:sldId id="361" r:id="rId18"/>
    <p:sldId id="385" r:id="rId19"/>
    <p:sldId id="362" r:id="rId20"/>
    <p:sldId id="366" r:id="rId21"/>
    <p:sldId id="367" r:id="rId22"/>
    <p:sldId id="365" r:id="rId23"/>
    <p:sldId id="368" r:id="rId24"/>
    <p:sldId id="369" r:id="rId25"/>
    <p:sldId id="370" r:id="rId26"/>
    <p:sldId id="386" r:id="rId27"/>
    <p:sldId id="372" r:id="rId28"/>
    <p:sldId id="373" r:id="rId29"/>
    <p:sldId id="374" r:id="rId30"/>
    <p:sldId id="379"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22E70B47-EE1B-4951-8ABD-7F31A657E621}">
          <p14:sldIdLst>
            <p14:sldId id="318"/>
            <p14:sldId id="342"/>
            <p14:sldId id="343"/>
            <p14:sldId id="323"/>
            <p14:sldId id="382"/>
            <p14:sldId id="357"/>
            <p14:sldId id="358"/>
            <p14:sldId id="353"/>
            <p14:sldId id="383"/>
            <p14:sldId id="354"/>
            <p14:sldId id="355"/>
            <p14:sldId id="384"/>
            <p14:sldId id="376"/>
            <p14:sldId id="377"/>
            <p14:sldId id="378"/>
            <p14:sldId id="361"/>
            <p14:sldId id="385"/>
            <p14:sldId id="362"/>
            <p14:sldId id="366"/>
            <p14:sldId id="367"/>
            <p14:sldId id="365"/>
            <p14:sldId id="368"/>
            <p14:sldId id="369"/>
            <p14:sldId id="370"/>
            <p14:sldId id="386"/>
            <p14:sldId id="372"/>
            <p14:sldId id="373"/>
            <p14:sldId id="374"/>
            <p14:sldId id="379"/>
          </p14:sldIdLst>
        </p14:section>
      </p14:sectionLst>
    </p:ex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22F4A-81FE-4D63-B18D-E83F3483C49F}" v="3275" dt="2021-06-21T06:46:41.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3" autoAdjust="0"/>
    <p:restoredTop sz="94680" autoAdjust="0"/>
  </p:normalViewPr>
  <p:slideViewPr>
    <p:cSldViewPr showGuides="1">
      <p:cViewPr varScale="1">
        <p:scale>
          <a:sx n="105" d="100"/>
          <a:sy n="105" d="100"/>
        </p:scale>
        <p:origin x="186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F741BD-879F-4207-B545-4371B0658F2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DE147442-075F-4837-B5AF-E75689E2988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3B151DB-07AA-42B3-B5FA-D2137EBD40A6}" type="datetimeFigureOut">
              <a:rPr lang="en-US"/>
              <a:pPr>
                <a:defRPr/>
              </a:pPr>
              <a:t>2/9/2024</a:t>
            </a:fld>
            <a:endParaRPr lang="en-US"/>
          </a:p>
        </p:txBody>
      </p:sp>
      <p:sp>
        <p:nvSpPr>
          <p:cNvPr id="4" name="Slide Image Placeholder 3">
            <a:extLst>
              <a:ext uri="{FF2B5EF4-FFF2-40B4-BE49-F238E27FC236}">
                <a16:creationId xmlns:a16="http://schemas.microsoft.com/office/drawing/2014/main" id="{29A4DFAF-46C5-415E-91A9-47F765EE1AC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2080A8C-712D-4207-A13C-B8017F101BF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E0B7B79-D8CF-48B8-8534-04E475C7697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81298AB-9551-4267-B5BF-01CB065B13A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3ED1DB1-C2AE-40E7-8612-2B925BBAB47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4F585F1-C4CF-4AB7-B43E-21BD5C51BD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3A6C60-53A7-4004-B8C9-3174CE3B4742}" type="slidenum">
              <a:rPr lang="en-US" altLang="en-US" sz="1300">
                <a:solidFill>
                  <a:srgbClr val="000000"/>
                </a:solidFill>
                <a:latin typeface="Arial" panose="020B0604020202020204" pitchFamily="34" charset="0"/>
              </a:rPr>
              <a:pPr>
                <a:spcBef>
                  <a:spcPct val="0"/>
                </a:spcBef>
              </a:pPr>
              <a:t>1</a:t>
            </a:fld>
            <a:endParaRPr lang="en-US" altLang="en-US" sz="1300">
              <a:solidFill>
                <a:srgbClr val="000000"/>
              </a:solidFill>
              <a:latin typeface="Arial" panose="020B0604020202020204" pitchFamily="34" charset="0"/>
            </a:endParaRPr>
          </a:p>
        </p:txBody>
      </p:sp>
      <p:sp>
        <p:nvSpPr>
          <p:cNvPr id="47107" name="Rectangle 2">
            <a:extLst>
              <a:ext uri="{FF2B5EF4-FFF2-40B4-BE49-F238E27FC236}">
                <a16:creationId xmlns:a16="http://schemas.microsoft.com/office/drawing/2014/main" id="{901951BC-47BA-4D4B-A935-441C1637B9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D8B23D1C-BEFE-47A4-BFA3-8AC9DE0ECCE9}"/>
              </a:ext>
            </a:extLst>
          </p:cNvPr>
          <p:cNvSpPr>
            <a:spLocks noGrp="1" noChangeArrowheads="1"/>
          </p:cNvSpPr>
          <p:nvPr>
            <p:ph type="body" idx="1"/>
          </p:nvPr>
        </p:nvSpPr>
        <p:spPr bwMode="auto">
          <a:xfrm>
            <a:off x="946150" y="4859338"/>
            <a:ext cx="5207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r>
              <a:rPr lang="en-SG" altLang="en-US"/>
              <a:t>When the malloc() function is called with the required size, </a:t>
            </a:r>
            <a:r>
              <a:rPr lang="en-US" altLang="en-US"/>
              <a:t>it returns a pointer to a newly allocated block </a:t>
            </a:r>
            <a:r>
              <a:rPr lang="en-US" altLang="en-US" i="1"/>
              <a:t>size</a:t>
            </a:r>
            <a:r>
              <a:rPr lang="en-US" altLang="en-US"/>
              <a:t> bytes long.</a:t>
            </a:r>
          </a:p>
          <a:p>
            <a:endParaRPr lang="en-SG" altLang="en-US"/>
          </a:p>
          <a:p>
            <a:r>
              <a:rPr lang="en-SG" altLang="en-US"/>
              <a:t>If the requested size of the memory is not available on the heap, the function returns a </a:t>
            </a:r>
            <a:r>
              <a:rPr lang="en-US" altLang="en-US"/>
              <a:t>null pointer</a:t>
            </a:r>
            <a:r>
              <a:rPr lang="en-SG" altLang="en-US"/>
              <a:t>.</a:t>
            </a:r>
            <a:endParaRPr lang="en-GB" altLang="en-US"/>
          </a:p>
          <a:p>
            <a:r>
              <a:rPr lang="en-SG" altLang="en-US"/>
              <a:t> </a:t>
            </a:r>
            <a:endParaRPr lang="en-GB" altLang="en-US"/>
          </a:p>
          <a:p>
            <a:r>
              <a:rPr lang="en-SG" altLang="en-US"/>
              <a:t>As you can see, the return type for malloc() is void*.   </a:t>
            </a:r>
          </a:p>
          <a:p>
            <a:endParaRPr lang="en-SG" altLang="en-US"/>
          </a:p>
          <a:p>
            <a:r>
              <a:rPr lang="en-US" altLang="en-US"/>
              <a:t>A void pointer is a pointer that has no associated data type with it. A void pointer can hold address of any type and can be typcasted to any type.</a:t>
            </a:r>
          </a:p>
          <a:p>
            <a:endParaRPr lang="en-US" altLang="en-US">
              <a:latin typeface="Arial" panose="020B0604020202020204" pitchFamily="34" charset="0"/>
            </a:endParaRPr>
          </a:p>
          <a:p>
            <a:r>
              <a:rPr lang="en-US" altLang="en-US"/>
              <a:t>For instance, malloc() returns void* which can be typecasted to any type like int*, char*, etc.</a:t>
            </a:r>
          </a:p>
          <a:p>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4624EB0B-F412-4E40-BF8D-38A758D0CE96}"/>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solidFill>
                  <a:prstClr val="black"/>
                </a:solidFill>
              </a:rPr>
              <a:t>Dr Hui Siu Cheung, SCE, NTU</a:t>
            </a:r>
            <a:endParaRPr lang="en-US" altLang="en-US" sz="1300">
              <a:solidFill>
                <a:prstClr val="black"/>
              </a:solidFill>
            </a:endParaRPr>
          </a:p>
        </p:txBody>
      </p:sp>
      <p:sp>
        <p:nvSpPr>
          <p:cNvPr id="46086" name="Date Placeholder 1">
            <a:extLst>
              <a:ext uri="{FF2B5EF4-FFF2-40B4-BE49-F238E27FC236}">
                <a16:creationId xmlns:a16="http://schemas.microsoft.com/office/drawing/2014/main" id="{F23A49D7-2597-43B9-ACCF-C04050071D67}"/>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solidFill>
                  <a:prstClr val="black"/>
                </a:solidFill>
              </a:rPr>
              <a:pPr eaLnBrk="1" hangingPunct="1">
                <a:spcBef>
                  <a:spcPct val="0"/>
                </a:spcBef>
                <a:defRPr/>
              </a:pPr>
              <a:t>9 February 2024</a:t>
            </a:fld>
            <a:endParaRPr lang="en-US" altLang="en-US" sz="13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800D582-1AA2-4E86-B43A-DC61C7FAB5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9F8AFB00-F47B-4C42-A288-3455312056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80988"/>
            <a:r>
              <a:rPr lang="en-SG" altLang="en-US"/>
              <a:t>Now the previous diagram has changed. We have an outer box for stack that covers the linked list struct. We are trying to build the concept that is visualized in the left diagram.</a:t>
            </a:r>
            <a:r>
              <a:rPr lang="en-GB" altLang="en-US"/>
              <a:t> </a:t>
            </a:r>
          </a:p>
          <a:p>
            <a:pPr defTabSz="280988"/>
            <a:endParaRPr lang="en-GB" altLang="en-US"/>
          </a:p>
          <a:p>
            <a:pPr defTabSz="280988"/>
            <a:r>
              <a:rPr lang="en-SG" altLang="en-US"/>
              <a:t>A stack has the values that are come in and go out only at the top position of the stack. But if we look at the memory layout, at the end we will get a stack structure. Inside the stack struct we have the linked list struct and inside the linked list struct we have two items as the head pointer and the size variable.</a:t>
            </a:r>
            <a:r>
              <a:rPr lang="en-GB" altLang="en-US"/>
              <a:t> </a:t>
            </a:r>
          </a:p>
          <a:p>
            <a:pPr defTabSz="280988"/>
            <a:endParaRPr lang="en-GB" altLang="en-US"/>
          </a:p>
          <a:p>
            <a:pPr defTabSz="280988"/>
            <a:r>
              <a:rPr lang="en-SG" altLang="en-US"/>
              <a:t>This is the simplest form of linked list we can have which does not include doubly linked nodes, or tail pointers. We have the nodes outside the struct and connected to the struct via the head pointer. The nodes are defined as external blocks of memory. Therefore, now we have a stack struct which wraps up the linked list structure which warps up a head pointer and a size variable.</a:t>
            </a:r>
            <a:r>
              <a:rPr lang="en-GB" altLang="en-US"/>
              <a:t> </a:t>
            </a:r>
          </a:p>
          <a:p>
            <a:pPr defTabSz="280988"/>
            <a:endParaRPr lang="en-GB" altLang="en-US"/>
          </a:p>
          <a:p>
            <a:pPr defTabSz="280988"/>
            <a:r>
              <a:rPr lang="en-SG" altLang="en-US"/>
              <a:t>In this way we do not need to worry about rewriting the code. For an example, if we want to add an item to the stack we have to call the insert node function in the linked list.</a:t>
            </a:r>
            <a:r>
              <a:rPr lang="en-GB" altLang="en-US"/>
              <a:t> </a:t>
            </a:r>
            <a:endParaRPr lang="en-US" altLang="en-US"/>
          </a:p>
        </p:txBody>
      </p:sp>
      <p:sp>
        <p:nvSpPr>
          <p:cNvPr id="48132" name="Slide Number Placeholder 3">
            <a:extLst>
              <a:ext uri="{FF2B5EF4-FFF2-40B4-BE49-F238E27FC236}">
                <a16:creationId xmlns:a16="http://schemas.microsoft.com/office/drawing/2014/main" id="{A522F5BE-60D7-4D05-A779-368D69C94B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6763" indent="-293688">
              <a:spcBef>
                <a:spcPct val="30000"/>
              </a:spcBef>
              <a:defRPr sz="1200">
                <a:solidFill>
                  <a:schemeClr val="tx1"/>
                </a:solidFill>
                <a:latin typeface="Calibri" panose="020F0502020204030204" pitchFamily="34" charset="0"/>
              </a:defRPr>
            </a:lvl2pPr>
            <a:lvl3pPr marL="1182688" indent="-234950">
              <a:spcBef>
                <a:spcPct val="30000"/>
              </a:spcBef>
              <a:defRPr sz="1200">
                <a:solidFill>
                  <a:schemeClr val="tx1"/>
                </a:solidFill>
                <a:latin typeface="Calibri" panose="020F0502020204030204" pitchFamily="34" charset="0"/>
              </a:defRPr>
            </a:lvl3pPr>
            <a:lvl4pPr marL="1655763" indent="-234950">
              <a:spcBef>
                <a:spcPct val="30000"/>
              </a:spcBef>
              <a:defRPr sz="1200">
                <a:solidFill>
                  <a:schemeClr val="tx1"/>
                </a:solidFill>
                <a:latin typeface="Calibri" panose="020F0502020204030204" pitchFamily="34" charset="0"/>
              </a:defRPr>
            </a:lvl4pPr>
            <a:lvl5pPr marL="2130425" indent="-234950">
              <a:spcBef>
                <a:spcPct val="30000"/>
              </a:spcBef>
              <a:defRPr sz="1200">
                <a:solidFill>
                  <a:schemeClr val="tx1"/>
                </a:solidFill>
                <a:latin typeface="Calibri" panose="020F0502020204030204" pitchFamily="34" charset="0"/>
              </a:defRPr>
            </a:lvl5pPr>
            <a:lvl6pPr marL="2587625" indent="-234950" eaLnBrk="0" fontAlgn="base" hangingPunct="0">
              <a:spcBef>
                <a:spcPct val="30000"/>
              </a:spcBef>
              <a:spcAft>
                <a:spcPct val="0"/>
              </a:spcAft>
              <a:defRPr sz="1200">
                <a:solidFill>
                  <a:schemeClr val="tx1"/>
                </a:solidFill>
                <a:latin typeface="Calibri" panose="020F0502020204030204" pitchFamily="34" charset="0"/>
              </a:defRPr>
            </a:lvl6pPr>
            <a:lvl7pPr marL="3044825" indent="-234950" eaLnBrk="0" fontAlgn="base" hangingPunct="0">
              <a:spcBef>
                <a:spcPct val="30000"/>
              </a:spcBef>
              <a:spcAft>
                <a:spcPct val="0"/>
              </a:spcAft>
              <a:defRPr sz="1200">
                <a:solidFill>
                  <a:schemeClr val="tx1"/>
                </a:solidFill>
                <a:latin typeface="Calibri" panose="020F0502020204030204" pitchFamily="34" charset="0"/>
              </a:defRPr>
            </a:lvl7pPr>
            <a:lvl8pPr marL="3502025" indent="-234950" eaLnBrk="0" fontAlgn="base" hangingPunct="0">
              <a:spcBef>
                <a:spcPct val="30000"/>
              </a:spcBef>
              <a:spcAft>
                <a:spcPct val="0"/>
              </a:spcAft>
              <a:defRPr sz="1200">
                <a:solidFill>
                  <a:schemeClr val="tx1"/>
                </a:solidFill>
                <a:latin typeface="Calibri" panose="020F0502020204030204" pitchFamily="34" charset="0"/>
              </a:defRPr>
            </a:lvl8pPr>
            <a:lvl9pPr marL="3959225" indent="-2349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A5B2F5-106F-4228-BD67-8DA4E58AAAE0}" type="slidenum">
              <a:rPr lang="en-US" altLang="en-US">
                <a:latin typeface="Times New Roman" panose="02020603050405020304" pitchFamily="18" charset="0"/>
              </a:rPr>
              <a:pPr>
                <a:spcBef>
                  <a:spcPct val="0"/>
                </a:spcBef>
              </a:pPr>
              <a:t>2</a:t>
            </a:fld>
            <a:endParaRPr lang="en-US" altLang="en-US">
              <a:latin typeface="Times New Roman" panose="02020603050405020304" pitchFamily="18" charset="0"/>
            </a:endParaRPr>
          </a:p>
        </p:txBody>
      </p:sp>
      <p:sp>
        <p:nvSpPr>
          <p:cNvPr id="41989" name="Footer Placeholder 1">
            <a:extLst>
              <a:ext uri="{FF2B5EF4-FFF2-40B4-BE49-F238E27FC236}">
                <a16:creationId xmlns:a16="http://schemas.microsoft.com/office/drawing/2014/main" id="{D4F43334-E6D4-44F2-AB21-2A38D1D08537}"/>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r>
              <a:rPr lang="fr-FR" altLang="en-US" dirty="0"/>
              <a:t>Dr Newton Fernando, SCE, NTU</a:t>
            </a:r>
            <a:endParaRPr lang="en-US" altLang="en-US" dirty="0"/>
          </a:p>
        </p:txBody>
      </p:sp>
      <p:sp>
        <p:nvSpPr>
          <p:cNvPr id="41990" name="Date Placeholder 1">
            <a:extLst>
              <a:ext uri="{FF2B5EF4-FFF2-40B4-BE49-F238E27FC236}">
                <a16:creationId xmlns:a16="http://schemas.microsoft.com/office/drawing/2014/main" id="{F8B15E57-2A00-4EEB-988C-129847146AD4}"/>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1320E248-2D43-49AF-B908-42210FD1D48E}" type="datetime3">
              <a:rPr lang="en-US" altLang="en-US" smtClean="0"/>
              <a:pPr>
                <a:spcBef>
                  <a:spcPct val="0"/>
                </a:spcBef>
                <a:defRPr/>
              </a:pPr>
              <a:t>9 February 2024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E6A52D0C-1332-4F7A-B645-32BD45CDDA76}"/>
              </a:ext>
            </a:extLst>
          </p:cNvPr>
          <p:cNvSpPr>
            <a:spLocks noGrp="1" noRot="1" noChangeAspect="1" noTextEdit="1"/>
          </p:cNvSpPr>
          <p:nvPr>
            <p:ph type="sldImg"/>
          </p:nvPr>
        </p:nvSpPr>
        <p:spPr bwMode="auto">
          <a:xfrm>
            <a:off x="1001713" y="644525"/>
            <a:ext cx="5145087" cy="386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9FAA9DAF-82AC-46D2-BBB2-4A8A6EDD76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80988"/>
            <a:endParaRPr lang="en-US" altLang="en-US"/>
          </a:p>
        </p:txBody>
      </p:sp>
      <p:sp>
        <p:nvSpPr>
          <p:cNvPr id="49156" name="Slide Number Placeholder 3">
            <a:extLst>
              <a:ext uri="{FF2B5EF4-FFF2-40B4-BE49-F238E27FC236}">
                <a16:creationId xmlns:a16="http://schemas.microsoft.com/office/drawing/2014/main" id="{DD565335-93A8-43FB-A440-12529E4879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6763" indent="-293688">
              <a:spcBef>
                <a:spcPct val="30000"/>
              </a:spcBef>
              <a:defRPr sz="1200">
                <a:solidFill>
                  <a:schemeClr val="tx1"/>
                </a:solidFill>
                <a:latin typeface="Calibri" panose="020F0502020204030204" pitchFamily="34" charset="0"/>
              </a:defRPr>
            </a:lvl2pPr>
            <a:lvl3pPr marL="1182688" indent="-234950">
              <a:spcBef>
                <a:spcPct val="30000"/>
              </a:spcBef>
              <a:defRPr sz="1200">
                <a:solidFill>
                  <a:schemeClr val="tx1"/>
                </a:solidFill>
                <a:latin typeface="Calibri" panose="020F0502020204030204" pitchFamily="34" charset="0"/>
              </a:defRPr>
            </a:lvl3pPr>
            <a:lvl4pPr marL="1655763" indent="-234950">
              <a:spcBef>
                <a:spcPct val="30000"/>
              </a:spcBef>
              <a:defRPr sz="1200">
                <a:solidFill>
                  <a:schemeClr val="tx1"/>
                </a:solidFill>
                <a:latin typeface="Calibri" panose="020F0502020204030204" pitchFamily="34" charset="0"/>
              </a:defRPr>
            </a:lvl4pPr>
            <a:lvl5pPr marL="2130425" indent="-234950">
              <a:spcBef>
                <a:spcPct val="30000"/>
              </a:spcBef>
              <a:defRPr sz="1200">
                <a:solidFill>
                  <a:schemeClr val="tx1"/>
                </a:solidFill>
                <a:latin typeface="Calibri" panose="020F0502020204030204" pitchFamily="34" charset="0"/>
              </a:defRPr>
            </a:lvl5pPr>
            <a:lvl6pPr marL="2587625" indent="-234950" eaLnBrk="0" fontAlgn="base" hangingPunct="0">
              <a:spcBef>
                <a:spcPct val="30000"/>
              </a:spcBef>
              <a:spcAft>
                <a:spcPct val="0"/>
              </a:spcAft>
              <a:defRPr sz="1200">
                <a:solidFill>
                  <a:schemeClr val="tx1"/>
                </a:solidFill>
                <a:latin typeface="Calibri" panose="020F0502020204030204" pitchFamily="34" charset="0"/>
              </a:defRPr>
            </a:lvl6pPr>
            <a:lvl7pPr marL="3044825" indent="-234950" eaLnBrk="0" fontAlgn="base" hangingPunct="0">
              <a:spcBef>
                <a:spcPct val="30000"/>
              </a:spcBef>
              <a:spcAft>
                <a:spcPct val="0"/>
              </a:spcAft>
              <a:defRPr sz="1200">
                <a:solidFill>
                  <a:schemeClr val="tx1"/>
                </a:solidFill>
                <a:latin typeface="Calibri" panose="020F0502020204030204" pitchFamily="34" charset="0"/>
              </a:defRPr>
            </a:lvl7pPr>
            <a:lvl8pPr marL="3502025" indent="-234950" eaLnBrk="0" fontAlgn="base" hangingPunct="0">
              <a:spcBef>
                <a:spcPct val="30000"/>
              </a:spcBef>
              <a:spcAft>
                <a:spcPct val="0"/>
              </a:spcAft>
              <a:defRPr sz="1200">
                <a:solidFill>
                  <a:schemeClr val="tx1"/>
                </a:solidFill>
                <a:latin typeface="Calibri" panose="020F0502020204030204" pitchFamily="34" charset="0"/>
              </a:defRPr>
            </a:lvl8pPr>
            <a:lvl9pPr marL="3959225" indent="-2349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B202F1-8BA2-47F9-AEA6-7B480480A3D8}" type="slidenum">
              <a:rPr lang="en-US" altLang="en-US">
                <a:latin typeface="Times New Roman" panose="02020603050405020304" pitchFamily="18" charset="0"/>
              </a:rPr>
              <a:pPr>
                <a:spcBef>
                  <a:spcPct val="0"/>
                </a:spcBef>
              </a:pPr>
              <a:t>3</a:t>
            </a:fld>
            <a:endParaRPr lang="en-US" altLang="en-US">
              <a:latin typeface="Times New Roman" panose="02020603050405020304" pitchFamily="18" charset="0"/>
            </a:endParaRPr>
          </a:p>
        </p:txBody>
      </p:sp>
      <p:sp>
        <p:nvSpPr>
          <p:cNvPr id="41989" name="Footer Placeholder 1">
            <a:extLst>
              <a:ext uri="{FF2B5EF4-FFF2-40B4-BE49-F238E27FC236}">
                <a16:creationId xmlns:a16="http://schemas.microsoft.com/office/drawing/2014/main" id="{6645891A-07DE-4611-8EE3-22531D2FDDA9}"/>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r>
              <a:rPr lang="fr-FR" altLang="en-US"/>
              <a:t>Dr Hui Siu Cheung, SCE, NTU</a:t>
            </a:r>
            <a:endParaRPr lang="en-US" altLang="en-US"/>
          </a:p>
        </p:txBody>
      </p:sp>
      <p:sp>
        <p:nvSpPr>
          <p:cNvPr id="41990" name="Date Placeholder 1">
            <a:extLst>
              <a:ext uri="{FF2B5EF4-FFF2-40B4-BE49-F238E27FC236}">
                <a16:creationId xmlns:a16="http://schemas.microsoft.com/office/drawing/2014/main" id="{1C11BE22-6AD1-41D5-8577-4754F1B8D087}"/>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1320E248-2D43-49AF-B908-42210FD1D48E}" type="datetime3">
              <a:rPr lang="en-US" altLang="en-US" smtClean="0"/>
              <a:pPr>
                <a:spcBef>
                  <a:spcPct val="0"/>
                </a:spcBef>
                <a:defRPr/>
              </a:pPr>
              <a:t>9 February 2024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15B57C72-386A-4BD6-9A1A-633EE4EDE1C0}"/>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C45ACA7C-9D30-481E-8E33-DF25C9A8A3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a:p>
        </p:txBody>
      </p:sp>
      <p:sp>
        <p:nvSpPr>
          <p:cNvPr id="50180" name="Slide Number Placeholder 3">
            <a:extLst>
              <a:ext uri="{FF2B5EF4-FFF2-40B4-BE49-F238E27FC236}">
                <a16:creationId xmlns:a16="http://schemas.microsoft.com/office/drawing/2014/main" id="{D350C2FD-A972-427A-84FE-EFFB813A3B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6DBD424-9C86-4BE0-93F9-A6E183DDE76F}" type="slidenum">
              <a:rPr lang="en-GB" altLang="en-US"/>
              <a:pPr/>
              <a:t>4</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9A2EF854-0F89-45A1-BACC-9214E03B280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CC6017C-078F-498E-ACE7-CE030360984F}"/>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8E7769F2-CD76-4B08-98BC-E82004989620}"/>
              </a:ext>
            </a:extLst>
          </p:cNvPr>
          <p:cNvSpPr txBox="1">
            <a:spLocks noChangeArrowheads="1"/>
          </p:cNvSpPr>
          <p:nvPr userDrawn="1"/>
        </p:nvSpPr>
        <p:spPr bwMode="auto">
          <a:xfrm>
            <a:off x="355600"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400" b="1">
                <a:solidFill>
                  <a:srgbClr val="FFFFFF"/>
                </a:solidFill>
                <a:latin typeface="Verdana" panose="020B0604030504040204" pitchFamily="34" charset="0"/>
              </a:rPr>
              <a:t>College of Engineering</a:t>
            </a:r>
          </a:p>
          <a:p>
            <a:pPr eaLnBrk="1" hangingPunct="1">
              <a:defRPr/>
            </a:pPr>
            <a:r>
              <a:rPr lang="en-US" altLang="en-US" sz="140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CF125B13-E0F7-4311-AFDB-31821705AAE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568409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C2274E16-13FC-430A-B681-92D407C1F44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0F82A6E-CA78-4D13-AE4C-03AE2A34B266}" type="slidenum">
              <a:rPr lang="en-US" altLang="en-US"/>
              <a:pPr/>
              <a:t>‹#›</a:t>
            </a:fld>
            <a:endParaRPr lang="en-US" altLang="en-US"/>
          </a:p>
        </p:txBody>
      </p:sp>
    </p:spTree>
    <p:extLst>
      <p:ext uri="{BB962C8B-B14F-4D97-AF65-F5344CB8AC3E}">
        <p14:creationId xmlns:p14="http://schemas.microsoft.com/office/powerpoint/2010/main" val="114122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EBA65156-6362-4F53-9846-3D44FCA4C469}"/>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0B4E246-795A-48B9-A91B-E58F51AAB7D3}" type="slidenum">
              <a:rPr lang="en-US" altLang="en-US"/>
              <a:pPr/>
              <a:t>‹#›</a:t>
            </a:fld>
            <a:endParaRPr lang="en-US" altLang="en-US"/>
          </a:p>
        </p:txBody>
      </p:sp>
    </p:spTree>
    <p:extLst>
      <p:ext uri="{BB962C8B-B14F-4D97-AF65-F5344CB8AC3E}">
        <p14:creationId xmlns:p14="http://schemas.microsoft.com/office/powerpoint/2010/main" val="1445805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3084CF3-9FF2-4C1E-8D1B-7984138696B0}"/>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3541AE4-F498-4E98-8DFE-3D87E95AFF3C}" type="slidenum">
              <a:rPr lang="en-US" altLang="en-US"/>
              <a:pPr/>
              <a:t>‹#›</a:t>
            </a:fld>
            <a:endParaRPr lang="en-US" altLang="en-US"/>
          </a:p>
        </p:txBody>
      </p:sp>
    </p:spTree>
    <p:extLst>
      <p:ext uri="{BB962C8B-B14F-4D97-AF65-F5344CB8AC3E}">
        <p14:creationId xmlns:p14="http://schemas.microsoft.com/office/powerpoint/2010/main" val="1737245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298EDBA1-5483-4F17-8E20-71230132EF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6232C25-F640-41A3-AE04-96C7E5FE2AE0}"/>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56F3B255-2BC5-4E25-A558-D5296D532EA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256ACF2E-949A-4C0D-B7A4-8C489A2129A3}"/>
              </a:ext>
            </a:extLst>
          </p:cNvPr>
          <p:cNvSpPr txBox="1">
            <a:spLocks noChangeArrowheads="1"/>
          </p:cNvSpPr>
          <p:nvPr userDrawn="1"/>
        </p:nvSpPr>
        <p:spPr bwMode="auto">
          <a:xfrm>
            <a:off x="606425"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400" b="1">
                <a:solidFill>
                  <a:srgbClr val="FFFFFF"/>
                </a:solidFill>
                <a:latin typeface="Verdana" panose="020B0604030504040204" pitchFamily="34" charset="0"/>
              </a:rPr>
              <a:t>College of Engineering</a:t>
            </a:r>
          </a:p>
          <a:p>
            <a:pPr algn="ctr" eaLnBrk="1" hangingPunct="1">
              <a:defRPr/>
            </a:pPr>
            <a:r>
              <a:rPr lang="en-US" altLang="en-US" sz="140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3702690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A10336C5-E450-4C6F-AEFC-4AB81574476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74F2928-16CC-489A-A6F9-337DEF68E43C}"/>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5624CA13-E1E7-4F2C-A1BA-0FBF93601A4A}"/>
              </a:ext>
            </a:extLst>
          </p:cNvPr>
          <p:cNvSpPr txBox="1">
            <a:spLocks noChangeArrowheads="1"/>
          </p:cNvSpPr>
          <p:nvPr userDrawn="1"/>
        </p:nvSpPr>
        <p:spPr bwMode="auto">
          <a:xfrm>
            <a:off x="355600"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400" b="1">
                <a:solidFill>
                  <a:srgbClr val="FFFFFF"/>
                </a:solidFill>
                <a:latin typeface="Verdana" panose="020B0604030504040204" pitchFamily="34" charset="0"/>
              </a:rPr>
              <a:t>College of Engineering</a:t>
            </a:r>
          </a:p>
          <a:p>
            <a:pPr eaLnBrk="1" hangingPunct="1">
              <a:defRPr/>
            </a:pPr>
            <a:r>
              <a:rPr lang="en-US" altLang="en-US" sz="140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F9CFEAEC-17ED-4094-9E92-84D2C4B7092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34583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489DD473-0150-46D1-938E-66FC415B5F6E}"/>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ED68996-77D1-4972-8554-6979308BAB44}"/>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6EE8EAA7-5AFB-4496-8877-5173BE4BA880}" type="slidenum">
              <a:rPr lang="en-US" altLang="en-US"/>
              <a:pPr/>
              <a:t>‹#›</a:t>
            </a:fld>
            <a:endParaRPr lang="en-US" altLang="en-US"/>
          </a:p>
        </p:txBody>
      </p:sp>
    </p:spTree>
    <p:extLst>
      <p:ext uri="{BB962C8B-B14F-4D97-AF65-F5344CB8AC3E}">
        <p14:creationId xmlns:p14="http://schemas.microsoft.com/office/powerpoint/2010/main" val="170766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C1C145E0-4E97-4B92-B1F1-F24457B3B9EF}"/>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98AA66D-0109-42A1-8291-FF0399458D0C}"/>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B9A5C89-A61A-490E-98CF-2725E56D796A}" type="slidenum">
              <a:rPr lang="en-US" altLang="en-US"/>
              <a:pPr/>
              <a:t>‹#›</a:t>
            </a:fld>
            <a:endParaRPr lang="en-US" altLang="en-US"/>
          </a:p>
        </p:txBody>
      </p:sp>
    </p:spTree>
    <p:extLst>
      <p:ext uri="{BB962C8B-B14F-4D97-AF65-F5344CB8AC3E}">
        <p14:creationId xmlns:p14="http://schemas.microsoft.com/office/powerpoint/2010/main" val="40383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E25E3D6F-6A6F-471E-BEFD-AEEA2F4BCF57}"/>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42D18E7-A58C-405E-91CA-CC48C8925628}" type="slidenum">
              <a:rPr lang="en-US" altLang="en-US"/>
              <a:pPr/>
              <a:t>‹#›</a:t>
            </a:fld>
            <a:endParaRPr lang="en-US" altLang="en-US"/>
          </a:p>
        </p:txBody>
      </p:sp>
    </p:spTree>
    <p:extLst>
      <p:ext uri="{BB962C8B-B14F-4D97-AF65-F5344CB8AC3E}">
        <p14:creationId xmlns:p14="http://schemas.microsoft.com/office/powerpoint/2010/main" val="1185416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26818DA8-55EA-4C38-A9FD-B312AAE399CC}"/>
              </a:ext>
            </a:extLst>
          </p:cNvPr>
          <p:cNvSpPr txBox="1">
            <a:spLocks noChangeArrowheads="1"/>
          </p:cNvSpPr>
          <p:nvPr userDrawn="1"/>
        </p:nvSpPr>
        <p:spPr bwMode="auto">
          <a:xfrm>
            <a:off x="1611313" y="145732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A10EC0C-FAF2-47F9-9EC3-BB3B24F01843}"/>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0F401C7-1599-4A9D-873F-61874F77C473}" type="slidenum">
              <a:rPr lang="en-US" altLang="en-US"/>
              <a:pPr/>
              <a:t>‹#›</a:t>
            </a:fld>
            <a:endParaRPr lang="en-US" altLang="en-US"/>
          </a:p>
        </p:txBody>
      </p:sp>
    </p:spTree>
    <p:extLst>
      <p:ext uri="{BB962C8B-B14F-4D97-AF65-F5344CB8AC3E}">
        <p14:creationId xmlns:p14="http://schemas.microsoft.com/office/powerpoint/2010/main" val="3309355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221CBCB7-62CC-4844-912F-87318AA04819}"/>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FF320B6-962B-4156-B394-33B610711B40}" type="slidenum">
              <a:rPr lang="en-US" altLang="en-US"/>
              <a:pPr/>
              <a:t>‹#›</a:t>
            </a:fld>
            <a:endParaRPr lang="en-US" altLang="en-US"/>
          </a:p>
        </p:txBody>
      </p:sp>
    </p:spTree>
    <p:extLst>
      <p:ext uri="{BB962C8B-B14F-4D97-AF65-F5344CB8AC3E}">
        <p14:creationId xmlns:p14="http://schemas.microsoft.com/office/powerpoint/2010/main" val="4577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9AC633D6-3893-4CF5-8BEA-0050B07E440A}"/>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4CE44F7-9127-49CC-94FC-80F9A346A6F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E2064344-03E7-40FB-9087-CA0A162FAA6D}" type="slidenum">
              <a:rPr lang="en-US" altLang="en-US"/>
              <a:pPr/>
              <a:t>‹#›</a:t>
            </a:fld>
            <a:endParaRPr lang="en-US" altLang="en-US"/>
          </a:p>
        </p:txBody>
      </p:sp>
    </p:spTree>
    <p:extLst>
      <p:ext uri="{BB962C8B-B14F-4D97-AF65-F5344CB8AC3E}">
        <p14:creationId xmlns:p14="http://schemas.microsoft.com/office/powerpoint/2010/main" val="4564269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BE4E98F-A938-414E-86EF-1E9235C5F7AC}"/>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5A94BEFB-BA3B-4E11-9C22-3462D611AE3A}" type="slidenum">
              <a:rPr lang="en-US" altLang="en-US"/>
              <a:pPr/>
              <a:t>‹#›</a:t>
            </a:fld>
            <a:endParaRPr lang="en-US" altLang="en-US"/>
          </a:p>
        </p:txBody>
      </p:sp>
    </p:spTree>
    <p:extLst>
      <p:ext uri="{BB962C8B-B14F-4D97-AF65-F5344CB8AC3E}">
        <p14:creationId xmlns:p14="http://schemas.microsoft.com/office/powerpoint/2010/main" val="1670474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BC35DC5D-9A58-4216-8FB1-3FE34707F56F}"/>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6046A318-64E8-4714-B735-E90411278928}" type="slidenum">
              <a:rPr lang="en-US" altLang="en-US"/>
              <a:pPr/>
              <a:t>‹#›</a:t>
            </a:fld>
            <a:endParaRPr lang="en-US" altLang="en-US"/>
          </a:p>
        </p:txBody>
      </p:sp>
    </p:spTree>
    <p:extLst>
      <p:ext uri="{BB962C8B-B14F-4D97-AF65-F5344CB8AC3E}">
        <p14:creationId xmlns:p14="http://schemas.microsoft.com/office/powerpoint/2010/main" val="714046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3B9758D4-4FA0-4A4D-8A9D-DD00B312A30F}"/>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93DA572-9BA6-4818-87DA-9B4F8D48386B}" type="slidenum">
              <a:rPr lang="en-US" altLang="en-US"/>
              <a:pPr/>
              <a:t>‹#›</a:t>
            </a:fld>
            <a:endParaRPr lang="en-US" altLang="en-US"/>
          </a:p>
        </p:txBody>
      </p:sp>
    </p:spTree>
    <p:extLst>
      <p:ext uri="{BB962C8B-B14F-4D97-AF65-F5344CB8AC3E}">
        <p14:creationId xmlns:p14="http://schemas.microsoft.com/office/powerpoint/2010/main" val="3789031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E330A6CC-7B3D-40C7-96A0-73AD822BA91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EF3018B-EE2B-41EA-A5F4-125E03EC390D}" type="slidenum">
              <a:rPr lang="en-US" altLang="en-US"/>
              <a:pPr/>
              <a:t>‹#›</a:t>
            </a:fld>
            <a:endParaRPr lang="en-US" altLang="en-US"/>
          </a:p>
        </p:txBody>
      </p:sp>
    </p:spTree>
    <p:extLst>
      <p:ext uri="{BB962C8B-B14F-4D97-AF65-F5344CB8AC3E}">
        <p14:creationId xmlns:p14="http://schemas.microsoft.com/office/powerpoint/2010/main" val="2695437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0D985065-C6A3-4108-AA20-F290F8FA8B3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11EB5438-A5F9-4EC5-950F-2F0504B7EE0A}" type="slidenum">
              <a:rPr lang="en-US" altLang="en-US"/>
              <a:pPr/>
              <a:t>‹#›</a:t>
            </a:fld>
            <a:endParaRPr lang="en-US" altLang="en-US"/>
          </a:p>
        </p:txBody>
      </p:sp>
    </p:spTree>
    <p:extLst>
      <p:ext uri="{BB962C8B-B14F-4D97-AF65-F5344CB8AC3E}">
        <p14:creationId xmlns:p14="http://schemas.microsoft.com/office/powerpoint/2010/main" val="40757779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81578247-C7AF-4D0D-8EA9-48319FCE4016}"/>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A1D4BBEC-D60B-48AC-9E56-858819BB64D0}" type="slidenum">
              <a:rPr lang="en-US" altLang="en-US"/>
              <a:pPr/>
              <a:t>‹#›</a:t>
            </a:fld>
            <a:endParaRPr lang="en-US" altLang="en-US"/>
          </a:p>
        </p:txBody>
      </p:sp>
    </p:spTree>
    <p:extLst>
      <p:ext uri="{BB962C8B-B14F-4D97-AF65-F5344CB8AC3E}">
        <p14:creationId xmlns:p14="http://schemas.microsoft.com/office/powerpoint/2010/main" val="6432324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884AD076-2E3F-4088-A594-0345C0A853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AD4668C-AA99-4C78-A270-D9B7816E642F}"/>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B9297088-B8F5-44B4-B3BA-2309DF42A62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1950679A-CD71-40AD-AFAB-3F38D6044859}"/>
              </a:ext>
            </a:extLst>
          </p:cNvPr>
          <p:cNvSpPr txBox="1">
            <a:spLocks noChangeArrowheads="1"/>
          </p:cNvSpPr>
          <p:nvPr userDrawn="1"/>
        </p:nvSpPr>
        <p:spPr bwMode="auto">
          <a:xfrm>
            <a:off x="606425"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400" b="1">
                <a:solidFill>
                  <a:srgbClr val="FFFFFF"/>
                </a:solidFill>
                <a:latin typeface="Verdana" panose="020B0604030504040204" pitchFamily="34" charset="0"/>
              </a:rPr>
              <a:t>College of Engineering</a:t>
            </a:r>
          </a:p>
          <a:p>
            <a:pPr algn="ctr" eaLnBrk="1" hangingPunct="1">
              <a:defRPr/>
            </a:pPr>
            <a:r>
              <a:rPr lang="en-US" altLang="en-US" sz="140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1976616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F17CA597-D7CE-41AC-90A3-27B531EF5BFC}"/>
              </a:ext>
            </a:extLst>
          </p:cNvPr>
          <p:cNvSpPr txBox="1">
            <a:spLocks/>
          </p:cNvSpPr>
          <p:nvPr userDrawn="1"/>
        </p:nvSpPr>
        <p:spPr>
          <a:xfrm>
            <a:off x="1096963" y="1379538"/>
            <a:ext cx="6975475" cy="4322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defRPr/>
            </a:pP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a:xfrm>
            <a:off x="0" y="27"/>
            <a:ext cx="9144000" cy="565607"/>
          </a:xfrm>
        </p:spPr>
        <p:txBody>
          <a:bodyPr/>
          <a:lstStyle>
            <a:lvl1pPr>
              <a:defRPr cap="all" baseline="0">
                <a:latin typeface="+mj-lt"/>
              </a:defRPr>
            </a:lvl1pPr>
          </a:lstStyle>
          <a:p>
            <a:r>
              <a:rPr lang="en-US"/>
              <a:t>Click to edit Master title style</a:t>
            </a:r>
            <a:endParaRPr lang="en-US" dirty="0"/>
          </a:p>
        </p:txBody>
      </p:sp>
      <p:sp>
        <p:nvSpPr>
          <p:cNvPr id="4" name="Slide Number Placeholder 5">
            <a:extLst>
              <a:ext uri="{FF2B5EF4-FFF2-40B4-BE49-F238E27FC236}">
                <a16:creationId xmlns:a16="http://schemas.microsoft.com/office/drawing/2014/main" id="{68048FD7-6E92-456C-84AE-A06A425AF584}"/>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a:defRPr/>
            </a:lvl1pPr>
          </a:lstStyle>
          <a:p>
            <a:fld id="{7C5B919A-4D05-47FF-8D06-7A2EF4447D08}" type="slidenum">
              <a:rPr lang="en-US" altLang="en-US"/>
              <a:pPr/>
              <a:t>‹#›</a:t>
            </a:fld>
            <a:endParaRPr lang="en-US" altLang="en-US"/>
          </a:p>
        </p:txBody>
      </p:sp>
    </p:spTree>
    <p:extLst>
      <p:ext uri="{BB962C8B-B14F-4D97-AF65-F5344CB8AC3E}">
        <p14:creationId xmlns:p14="http://schemas.microsoft.com/office/powerpoint/2010/main" val="306150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EDEAAB05-4E12-4856-ADF0-F1442F9E51C4}"/>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44AD73-0069-4EFA-89DC-85A2B79CA47D}"/>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029CC72-949A-4A04-97EC-AA69B8A25E53}" type="slidenum">
              <a:rPr lang="en-US" altLang="en-US"/>
              <a:pPr/>
              <a:t>‹#›</a:t>
            </a:fld>
            <a:endParaRPr lang="en-US" altLang="en-US"/>
          </a:p>
        </p:txBody>
      </p:sp>
    </p:spTree>
    <p:extLst>
      <p:ext uri="{BB962C8B-B14F-4D97-AF65-F5344CB8AC3E}">
        <p14:creationId xmlns:p14="http://schemas.microsoft.com/office/powerpoint/2010/main" val="3199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10AC0D2C-8535-4C73-A9B0-1BE0B71E917F}"/>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CFF05BCF-152D-4C70-B679-60044C0AD16B}" type="slidenum">
              <a:rPr lang="en-US" altLang="en-US"/>
              <a:pPr/>
              <a:t>‹#›</a:t>
            </a:fld>
            <a:endParaRPr lang="en-US" altLang="en-US"/>
          </a:p>
        </p:txBody>
      </p:sp>
    </p:spTree>
    <p:extLst>
      <p:ext uri="{BB962C8B-B14F-4D97-AF65-F5344CB8AC3E}">
        <p14:creationId xmlns:p14="http://schemas.microsoft.com/office/powerpoint/2010/main" val="95082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9F1D44AF-DBED-44A3-9B94-8A4C5D11812C}"/>
              </a:ext>
            </a:extLst>
          </p:cNvPr>
          <p:cNvSpPr txBox="1">
            <a:spLocks noChangeArrowheads="1"/>
          </p:cNvSpPr>
          <p:nvPr userDrawn="1"/>
        </p:nvSpPr>
        <p:spPr bwMode="auto">
          <a:xfrm>
            <a:off x="1611313" y="145732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AEC95561-75A0-4BA3-BE95-15BE21867901}"/>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6566E0F-E970-47F3-8F70-32C231F9BEA6}" type="slidenum">
              <a:rPr lang="en-US" altLang="en-US"/>
              <a:pPr/>
              <a:t>‹#›</a:t>
            </a:fld>
            <a:endParaRPr lang="en-US" altLang="en-US"/>
          </a:p>
        </p:txBody>
      </p:sp>
    </p:spTree>
    <p:extLst>
      <p:ext uri="{BB962C8B-B14F-4D97-AF65-F5344CB8AC3E}">
        <p14:creationId xmlns:p14="http://schemas.microsoft.com/office/powerpoint/2010/main" val="52909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91E4B24B-A0FB-4985-A8A1-2E75C77A481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CB2388BD-4941-462D-BA44-0385FB516EF7}" type="slidenum">
              <a:rPr lang="en-US" altLang="en-US"/>
              <a:pPr/>
              <a:t>‹#›</a:t>
            </a:fld>
            <a:endParaRPr lang="en-US" altLang="en-US"/>
          </a:p>
        </p:txBody>
      </p:sp>
    </p:spTree>
    <p:extLst>
      <p:ext uri="{BB962C8B-B14F-4D97-AF65-F5344CB8AC3E}">
        <p14:creationId xmlns:p14="http://schemas.microsoft.com/office/powerpoint/2010/main" val="238257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BE9E44E-FEE9-485E-BF0B-78B5C03E65C6}"/>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C5633BA6-6E1D-473D-917F-0E09AB428F0F}" type="slidenum">
              <a:rPr lang="en-US" altLang="en-US"/>
              <a:pPr/>
              <a:t>‹#›</a:t>
            </a:fld>
            <a:endParaRPr lang="en-US" altLang="en-US"/>
          </a:p>
        </p:txBody>
      </p:sp>
    </p:spTree>
    <p:extLst>
      <p:ext uri="{BB962C8B-B14F-4D97-AF65-F5344CB8AC3E}">
        <p14:creationId xmlns:p14="http://schemas.microsoft.com/office/powerpoint/2010/main" val="40064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4B8F1073-A4D1-4D7E-8A64-88A07F165A2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EDBEBE7-EEF0-4C0D-BA68-B7904FE07332}" type="slidenum">
              <a:rPr lang="en-US" altLang="en-US"/>
              <a:pPr/>
              <a:t>‹#›</a:t>
            </a:fld>
            <a:endParaRPr lang="en-US" altLang="en-US"/>
          </a:p>
        </p:txBody>
      </p:sp>
    </p:spTree>
    <p:extLst>
      <p:ext uri="{BB962C8B-B14F-4D97-AF65-F5344CB8AC3E}">
        <p14:creationId xmlns:p14="http://schemas.microsoft.com/office/powerpoint/2010/main" val="38327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0838FC3B-B578-43C3-A1E1-FC95B3BF50B2}"/>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FB34AD61-4906-419B-8577-BAAF7255F46A}" type="slidenum">
              <a:rPr lang="en-US" altLang="en-US"/>
              <a:pPr/>
              <a:t>‹#›</a:t>
            </a:fld>
            <a:endParaRPr lang="en-US" altLang="en-US"/>
          </a:p>
        </p:txBody>
      </p:sp>
    </p:spTree>
    <p:extLst>
      <p:ext uri="{BB962C8B-B14F-4D97-AF65-F5344CB8AC3E}">
        <p14:creationId xmlns:p14="http://schemas.microsoft.com/office/powerpoint/2010/main" val="37620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a:extLst>
              <a:ext uri="{FF2B5EF4-FFF2-40B4-BE49-F238E27FC236}">
                <a16:creationId xmlns:a16="http://schemas.microsoft.com/office/drawing/2014/main" id="{36F9CF38-03EF-42DF-BCE1-00B729E97529}"/>
              </a:ext>
            </a:extLst>
          </p:cNvPr>
          <p:cNvPicPr>
            <a:picLocks noChangeAspect="1"/>
          </p:cNvPicPr>
          <p:nvPr userDrawn="1"/>
        </p:nvPicPr>
        <p:blipFill>
          <a:blip r:embed="rId15">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1C5E772D-B3E8-490E-967E-E1F83586588E}"/>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EC4A3FCB-E2F5-4256-A3CD-79C3508F64CF}"/>
              </a:ext>
            </a:extLst>
          </p:cNvPr>
          <p:cNvSpPr txBox="1">
            <a:spLocks noChangeArrowheads="1"/>
          </p:cNvSpPr>
          <p:nvPr userDrawn="1"/>
        </p:nvSpPr>
        <p:spPr bwMode="auto">
          <a:xfrm>
            <a:off x="2663825" y="6629400"/>
            <a:ext cx="38481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95AD40FB-A9F6-4B94-9B99-5ED14F26F4B5}"/>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29EA526F-67FA-46D7-AA78-F7EE66023AE2}" type="slidenum">
              <a:rPr lang="en-US" altLang="en-US" sz="900">
                <a:solidFill>
                  <a:srgbClr val="898989"/>
                </a:solidFill>
                <a:latin typeface="Verdana" panose="020B0604030504040204" pitchFamily="34" charset="0"/>
              </a:rPr>
              <a:pPr algn="r" eaLnBrk="1" hangingPunct="1"/>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64098844-87DE-4BCB-9551-155ECADE1D12}"/>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E743A8BB-9954-4EDF-BCD3-65CF207D1BA5}"/>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1032" name="Text Placeholder 2">
            <a:extLst>
              <a:ext uri="{FF2B5EF4-FFF2-40B4-BE49-F238E27FC236}">
                <a16:creationId xmlns:a16="http://schemas.microsoft.com/office/drawing/2014/main" id="{317499CC-74B6-44CD-AA72-3EBFD3DCB5AD}"/>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1">
            <a:extLst>
              <a:ext uri="{FF2B5EF4-FFF2-40B4-BE49-F238E27FC236}">
                <a16:creationId xmlns:a16="http://schemas.microsoft.com/office/drawing/2014/main" id="{0E9AEF1C-3A16-4317-AF58-38C9893C8C5C}"/>
              </a:ext>
            </a:extLst>
          </p:cNvPr>
          <p:cNvPicPr>
            <a:picLocks noChangeAspect="1"/>
          </p:cNvPicPr>
          <p:nvPr userDrawn="1"/>
        </p:nvPicPr>
        <p:blipFill>
          <a:blip r:embed="rId16">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B3BE53D1-6AC1-4BBC-9D92-F2C548B412B0}"/>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40F2ADFA-D62A-48B4-92C4-F5F21E316788}"/>
              </a:ext>
            </a:extLst>
          </p:cNvPr>
          <p:cNvSpPr txBox="1">
            <a:spLocks noChangeArrowheads="1"/>
          </p:cNvSpPr>
          <p:nvPr userDrawn="1"/>
        </p:nvSpPr>
        <p:spPr bwMode="auto">
          <a:xfrm>
            <a:off x="2663825" y="6629400"/>
            <a:ext cx="38481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D650B535-DBDD-46D1-BC72-981A5D1246CC}"/>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DABEA651-3DD2-4963-937D-1F6BC38633E2}" type="slidenum">
              <a:rPr lang="en-US" altLang="en-US" sz="900">
                <a:solidFill>
                  <a:srgbClr val="898989"/>
                </a:solidFill>
                <a:latin typeface="Verdana" panose="020B0604030504040204" pitchFamily="34" charset="0"/>
              </a:rPr>
              <a:pPr algn="r" eaLnBrk="1" hangingPunct="1"/>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EA279CF2-3AC7-405F-8F24-A785B5A37BAF}"/>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BF209DB9-A646-49D3-943C-E974B27F11A6}"/>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2056" name="Text Placeholder 2">
            <a:extLst>
              <a:ext uri="{FF2B5EF4-FFF2-40B4-BE49-F238E27FC236}">
                <a16:creationId xmlns:a16="http://schemas.microsoft.com/office/drawing/2014/main" id="{FBAF7716-0293-4513-9195-0B52633E8225}"/>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4E603C3-8FC6-4709-93EC-4B47E05924F5}"/>
              </a:ext>
            </a:extLst>
          </p:cNvPr>
          <p:cNvSpPr>
            <a:spLocks noGrp="1" noChangeArrowheads="1"/>
          </p:cNvSpPr>
          <p:nvPr>
            <p:ph type="title"/>
          </p:nvPr>
        </p:nvSpPr>
        <p:spPr>
          <a:xfrm>
            <a:off x="0" y="25400"/>
            <a:ext cx="9144000" cy="565150"/>
          </a:xfrm>
        </p:spPr>
        <p:txBody>
          <a:bodyPr/>
          <a:lstStyle/>
          <a:p>
            <a:pPr eaLnBrk="1" fontAlgn="auto" hangingPunct="1">
              <a:spcAft>
                <a:spcPts val="0"/>
              </a:spcAft>
              <a:defRPr/>
            </a:pPr>
            <a:r>
              <a:rPr lang="en-US" altLang="en-US" dirty="0"/>
              <a:t>SC1007: LAB (Week 4)</a:t>
            </a:r>
            <a:endParaRPr lang="en-US" altLang="en-US" dirty="0">
              <a:cs typeface="Arial" panose="020B0604020202020204" pitchFamily="34" charset="0"/>
            </a:endParaRPr>
          </a:p>
        </p:txBody>
      </p:sp>
    </p:spTree>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D770AB-65FD-47D2-9B8A-9013B7DE0B50}"/>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9BCA4F46-DB81-440C-9D6B-6F728872524C}"/>
              </a:ext>
            </a:extLst>
          </p:cNvPr>
          <p:cNvSpPr>
            <a:spLocks noGrp="1"/>
          </p:cNvSpPr>
          <p:nvPr>
            <p:ph type="title"/>
          </p:nvPr>
        </p:nvSpPr>
        <p:spPr/>
        <p:txBody>
          <a:bodyPr/>
          <a:lstStyle/>
          <a:p>
            <a:r>
              <a:rPr lang="en-SG" dirty="0"/>
              <a:t>Question 1 – </a:t>
            </a:r>
            <a:r>
              <a:rPr lang="en-SG" cap="none" dirty="0" err="1"/>
              <a:t>removeUntil</a:t>
            </a:r>
            <a:r>
              <a:rPr lang="en-SG" dirty="0"/>
              <a:t>()</a:t>
            </a:r>
          </a:p>
        </p:txBody>
      </p:sp>
      <p:grpSp>
        <p:nvGrpSpPr>
          <p:cNvPr id="6" name="Group 5">
            <a:extLst>
              <a:ext uri="{FF2B5EF4-FFF2-40B4-BE49-F238E27FC236}">
                <a16:creationId xmlns:a16="http://schemas.microsoft.com/office/drawing/2014/main" id="{C2891161-1ACF-4E19-BBB5-3946F73D7EEA}"/>
              </a:ext>
            </a:extLst>
          </p:cNvPr>
          <p:cNvGrpSpPr/>
          <p:nvPr/>
        </p:nvGrpSpPr>
        <p:grpSpPr>
          <a:xfrm>
            <a:off x="420426" y="773069"/>
            <a:ext cx="6589969" cy="2316519"/>
            <a:chOff x="1165225" y="1331655"/>
            <a:chExt cx="7858869" cy="2316519"/>
          </a:xfrm>
        </p:grpSpPr>
        <p:sp>
          <p:nvSpPr>
            <p:cNvPr id="4" name="TextBox 16">
              <a:extLst>
                <a:ext uri="{FF2B5EF4-FFF2-40B4-BE49-F238E27FC236}">
                  <a16:creationId xmlns:a16="http://schemas.microsoft.com/office/drawing/2014/main" id="{A54BF8C1-2B85-450A-9D1A-944BC12351A0}"/>
                </a:ext>
              </a:extLst>
            </p:cNvPr>
            <p:cNvSpPr txBox="1">
              <a:spLocks noChangeArrowheads="1"/>
            </p:cNvSpPr>
            <p:nvPr/>
          </p:nvSpPr>
          <p:spPr bwMode="auto">
            <a:xfrm>
              <a:off x="1523999" y="1339850"/>
              <a:ext cx="750009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void </a:t>
              </a:r>
              <a:r>
                <a:rPr lang="en-US" altLang="en-US" sz="1800" b="1" dirty="0" err="1">
                  <a:solidFill>
                    <a:srgbClr val="FF0000"/>
                  </a:solidFill>
                  <a:latin typeface="Courier New" panose="02070309020205020404" pitchFamily="49" charset="0"/>
                  <a:cs typeface="Courier New" panose="02070309020205020404" pitchFamily="49" charset="0"/>
                </a:rPr>
                <a:t>removeUntil</a:t>
              </a:r>
              <a:r>
                <a:rPr lang="en-US" altLang="en-US" sz="1800" dirty="0">
                  <a:latin typeface="Courier New" panose="02070309020205020404" pitchFamily="49" charset="0"/>
                  <a:cs typeface="Courier New" panose="02070309020205020404" pitchFamily="49" charset="0"/>
                </a:rPr>
                <a:t>(Stack *s, int value){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while (!</a:t>
              </a:r>
              <a:r>
                <a:rPr lang="en-US" altLang="en-US" sz="1800" b="1" dirty="0" err="1">
                  <a:solidFill>
                    <a:srgbClr val="0070C0"/>
                  </a:solidFill>
                  <a:latin typeface="Courier New" panose="02070309020205020404" pitchFamily="49" charset="0"/>
                  <a:cs typeface="Courier New" panose="02070309020205020404" pitchFamily="49" charset="0"/>
                </a:rPr>
                <a:t>isEmptyStack</a:t>
              </a:r>
              <a:r>
                <a:rPr lang="en-US" altLang="en-US" sz="1800" dirty="0">
                  <a:latin typeface="Courier New" panose="02070309020205020404" pitchFamily="49" charset="0"/>
                  <a:cs typeface="Courier New" panose="02070309020205020404" pitchFamily="49" charset="0"/>
                </a:rPr>
                <a:t>(s)){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if (</a:t>
              </a:r>
              <a:r>
                <a:rPr lang="en-US" altLang="en-US" sz="1800" b="1" dirty="0">
                  <a:solidFill>
                    <a:srgbClr val="FF0000"/>
                  </a:solidFill>
                  <a:latin typeface="Courier New" panose="02070309020205020404" pitchFamily="49" charset="0"/>
                  <a:cs typeface="Courier New" panose="02070309020205020404" pitchFamily="49" charset="0"/>
                </a:rPr>
                <a:t>peek</a:t>
              </a:r>
              <a:r>
                <a:rPr lang="en-US" altLang="en-US" sz="1800" dirty="0">
                  <a:latin typeface="Courier New" panose="02070309020205020404" pitchFamily="49" charset="0"/>
                  <a:cs typeface="Courier New" panose="02070309020205020404" pitchFamily="49" charset="0"/>
                </a:rPr>
                <a:t>(s) != value)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rPr>
                <a:t>pop</a:t>
              </a:r>
              <a:r>
                <a:rPr lang="en-US" altLang="en-US" sz="1800" dirty="0">
                  <a:latin typeface="Courier New" panose="02070309020205020404" pitchFamily="49" charset="0"/>
                  <a:cs typeface="Courier New" panose="02070309020205020404" pitchFamily="49" charset="0"/>
                </a:rPr>
                <a:t>(s);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else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break;</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a:t>
              </a:r>
            </a:p>
          </p:txBody>
        </p:sp>
        <p:sp>
          <p:nvSpPr>
            <p:cNvPr id="5" name="TextBox 17">
              <a:extLst>
                <a:ext uri="{FF2B5EF4-FFF2-40B4-BE49-F238E27FC236}">
                  <a16:creationId xmlns:a16="http://schemas.microsoft.com/office/drawing/2014/main" id="{2C138253-E83D-4B66-8389-8A00AB5A0402}"/>
                </a:ext>
              </a:extLst>
            </p:cNvPr>
            <p:cNvSpPr txBox="1">
              <a:spLocks noChangeArrowheads="1"/>
            </p:cNvSpPr>
            <p:nvPr/>
          </p:nvSpPr>
          <p:spPr bwMode="auto">
            <a:xfrm>
              <a:off x="1165225" y="1331655"/>
              <a:ext cx="5111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8</a:t>
              </a:r>
            </a:p>
          </p:txBody>
        </p:sp>
      </p:grpSp>
      <p:sp>
        <p:nvSpPr>
          <p:cNvPr id="23" name="TextBox 22">
            <a:extLst>
              <a:ext uri="{FF2B5EF4-FFF2-40B4-BE49-F238E27FC236}">
                <a16:creationId xmlns:a16="http://schemas.microsoft.com/office/drawing/2014/main" id="{A5641F53-8C25-4E5A-8477-7C2D5E93ACD5}"/>
              </a:ext>
            </a:extLst>
          </p:cNvPr>
          <p:cNvSpPr txBox="1"/>
          <p:nvPr/>
        </p:nvSpPr>
        <p:spPr>
          <a:xfrm>
            <a:off x="431364" y="5833838"/>
            <a:ext cx="1820866" cy="369332"/>
          </a:xfrm>
          <a:prstGeom prst="rect">
            <a:avLst/>
          </a:prstGeom>
          <a:noFill/>
        </p:spPr>
        <p:txBody>
          <a:bodyPr wrap="square" rtlCol="0">
            <a:spAutoFit/>
          </a:bodyPr>
          <a:lstStyle/>
          <a:p>
            <a:r>
              <a:rPr lang="en-SG" b="1" dirty="0">
                <a:solidFill>
                  <a:srgbClr val="FF0000"/>
                </a:solidFill>
              </a:rPr>
              <a:t>Value = 5</a:t>
            </a:r>
          </a:p>
        </p:txBody>
      </p:sp>
      <p:grpSp>
        <p:nvGrpSpPr>
          <p:cNvPr id="75" name="Group 74">
            <a:extLst>
              <a:ext uri="{FF2B5EF4-FFF2-40B4-BE49-F238E27FC236}">
                <a16:creationId xmlns:a16="http://schemas.microsoft.com/office/drawing/2014/main" id="{64147BFF-A18B-41F1-8139-FBE4A620FEE1}"/>
              </a:ext>
            </a:extLst>
          </p:cNvPr>
          <p:cNvGrpSpPr/>
          <p:nvPr/>
        </p:nvGrpSpPr>
        <p:grpSpPr>
          <a:xfrm>
            <a:off x="2350374" y="3467276"/>
            <a:ext cx="1130159" cy="2998021"/>
            <a:chOff x="1143000" y="2667000"/>
            <a:chExt cx="1295400" cy="3124200"/>
          </a:xfrm>
        </p:grpSpPr>
        <p:cxnSp>
          <p:nvCxnSpPr>
            <p:cNvPr id="76" name="Straight Connector 75">
              <a:extLst>
                <a:ext uri="{FF2B5EF4-FFF2-40B4-BE49-F238E27FC236}">
                  <a16:creationId xmlns:a16="http://schemas.microsoft.com/office/drawing/2014/main" id="{0ABF6D7A-682B-4742-A023-464C4F729FB9}"/>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095D817-AB5F-47B2-A432-9692300F071A}"/>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1164984-B37D-4F42-BBC5-5943BFDED6F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6F9393F-97AA-45D6-89B2-BF71C93BE3B1}"/>
              </a:ext>
            </a:extLst>
          </p:cNvPr>
          <p:cNvGrpSpPr/>
          <p:nvPr/>
        </p:nvGrpSpPr>
        <p:grpSpPr>
          <a:xfrm>
            <a:off x="516178" y="3824603"/>
            <a:ext cx="1812966" cy="1852779"/>
            <a:chOff x="2205037" y="452855"/>
            <a:chExt cx="1833563" cy="1816953"/>
          </a:xfrm>
        </p:grpSpPr>
        <p:sp>
          <p:nvSpPr>
            <p:cNvPr id="80" name="Rectangle 24">
              <a:extLst>
                <a:ext uri="{FF2B5EF4-FFF2-40B4-BE49-F238E27FC236}">
                  <a16:creationId xmlns:a16="http://schemas.microsoft.com/office/drawing/2014/main" id="{7AA48FD6-124F-4597-B538-53C4812D6AF3}"/>
                </a:ext>
              </a:extLst>
            </p:cNvPr>
            <p:cNvSpPr/>
            <p:nvPr/>
          </p:nvSpPr>
          <p:spPr>
            <a:xfrm>
              <a:off x="2205039" y="1053028"/>
              <a:ext cx="1262062"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81" name="Rectangle 25">
              <a:extLst>
                <a:ext uri="{FF2B5EF4-FFF2-40B4-BE49-F238E27FC236}">
                  <a16:creationId xmlns:a16="http://schemas.microsoft.com/office/drawing/2014/main" id="{74EC6BBD-A8FE-4233-B366-B41E55A5370D}"/>
                </a:ext>
              </a:extLst>
            </p:cNvPr>
            <p:cNvSpPr/>
            <p:nvPr/>
          </p:nvSpPr>
          <p:spPr>
            <a:xfrm>
              <a:off x="2306637" y="1366520"/>
              <a:ext cx="1046163"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82" name="Group 81">
              <a:extLst>
                <a:ext uri="{FF2B5EF4-FFF2-40B4-BE49-F238E27FC236}">
                  <a16:creationId xmlns:a16="http://schemas.microsoft.com/office/drawing/2014/main" id="{88B6A5C8-10E6-42AB-AABF-A4B32AF13112}"/>
                </a:ext>
              </a:extLst>
            </p:cNvPr>
            <p:cNvGrpSpPr/>
            <p:nvPr/>
          </p:nvGrpSpPr>
          <p:grpSpPr>
            <a:xfrm>
              <a:off x="2474676" y="1468992"/>
              <a:ext cx="717708" cy="538639"/>
              <a:chOff x="2526269" y="1470342"/>
              <a:chExt cx="717708" cy="538639"/>
            </a:xfrm>
          </p:grpSpPr>
          <p:sp>
            <p:nvSpPr>
              <p:cNvPr id="87" name="Rectangle 26">
                <a:extLst>
                  <a:ext uri="{FF2B5EF4-FFF2-40B4-BE49-F238E27FC236}">
                    <a16:creationId xmlns:a16="http://schemas.microsoft.com/office/drawing/2014/main" id="{EA835405-ADD9-4C14-9BB3-D9A009EB0E60}"/>
                  </a:ext>
                </a:extLst>
              </p:cNvPr>
              <p:cNvSpPr/>
              <p:nvPr/>
            </p:nvSpPr>
            <p:spPr>
              <a:xfrm>
                <a:off x="2526269" y="1470342"/>
                <a:ext cx="717708"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err="1"/>
                  <a:t>ListNode</a:t>
                </a:r>
                <a:r>
                  <a:rPr lang="en-US" sz="800"/>
                  <a:t> *head</a:t>
                </a:r>
                <a:endParaRPr lang="en-US" sz="800" dirty="0"/>
              </a:p>
            </p:txBody>
          </p:sp>
          <p:sp>
            <p:nvSpPr>
              <p:cNvPr id="88" name="Rectangle 30">
                <a:extLst>
                  <a:ext uri="{FF2B5EF4-FFF2-40B4-BE49-F238E27FC236}">
                    <a16:creationId xmlns:a16="http://schemas.microsoft.com/office/drawing/2014/main" id="{F034751D-88FA-4F02-9473-E3BA525041BA}"/>
                  </a:ext>
                </a:extLst>
              </p:cNvPr>
              <p:cNvSpPr/>
              <p:nvPr/>
            </p:nvSpPr>
            <p:spPr>
              <a:xfrm>
                <a:off x="2528186" y="1743868"/>
                <a:ext cx="715699" cy="265113"/>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Int size</a:t>
                </a:r>
              </a:p>
              <a:p>
                <a:pPr algn="ctr">
                  <a:defRPr/>
                </a:pPr>
                <a:r>
                  <a:rPr lang="en-US" sz="800" dirty="0"/>
                  <a:t>10</a:t>
                </a:r>
              </a:p>
            </p:txBody>
          </p:sp>
        </p:grpSp>
        <p:cxnSp>
          <p:nvCxnSpPr>
            <p:cNvPr id="83" name="Straight Arrow Connector 39">
              <a:extLst>
                <a:ext uri="{FF2B5EF4-FFF2-40B4-BE49-F238E27FC236}">
                  <a16:creationId xmlns:a16="http://schemas.microsoft.com/office/drawing/2014/main" id="{B56015B9-F2BD-4480-A243-0724C991672C}"/>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4" name="TextBox 41">
              <a:extLst>
                <a:ext uri="{FF2B5EF4-FFF2-40B4-BE49-F238E27FC236}">
                  <a16:creationId xmlns:a16="http://schemas.microsoft.com/office/drawing/2014/main" id="{F9F364F9-32E0-4A88-8F36-561ED5B28BA7}"/>
                </a:ext>
              </a:extLst>
            </p:cNvPr>
            <p:cNvSpPr txBox="1">
              <a:spLocks noChangeArrowheads="1"/>
            </p:cNvSpPr>
            <p:nvPr/>
          </p:nvSpPr>
          <p:spPr bwMode="auto">
            <a:xfrm>
              <a:off x="2205037" y="1050608"/>
              <a:ext cx="17557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85" name="Rectangle 61">
              <a:extLst>
                <a:ext uri="{FF2B5EF4-FFF2-40B4-BE49-F238E27FC236}">
                  <a16:creationId xmlns:a16="http://schemas.microsoft.com/office/drawing/2014/main" id="{8C0B6EA8-0868-427F-8225-426026437806}"/>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86" name="Straight Arrow Connector 62">
              <a:extLst>
                <a:ext uri="{FF2B5EF4-FFF2-40B4-BE49-F238E27FC236}">
                  <a16:creationId xmlns:a16="http://schemas.microsoft.com/office/drawing/2014/main" id="{54C3237E-5002-46CD-BEAE-7571867ABEDD}"/>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0" name="Group 89">
            <a:extLst>
              <a:ext uri="{FF2B5EF4-FFF2-40B4-BE49-F238E27FC236}">
                <a16:creationId xmlns:a16="http://schemas.microsoft.com/office/drawing/2014/main" id="{FFAAF856-C30B-4012-B6D0-C03381B4D6F3}"/>
              </a:ext>
            </a:extLst>
          </p:cNvPr>
          <p:cNvGrpSpPr/>
          <p:nvPr/>
        </p:nvGrpSpPr>
        <p:grpSpPr>
          <a:xfrm>
            <a:off x="7244397" y="3616921"/>
            <a:ext cx="1142999" cy="2098077"/>
            <a:chOff x="1143000" y="2667000"/>
            <a:chExt cx="1295400" cy="3124200"/>
          </a:xfrm>
        </p:grpSpPr>
        <p:cxnSp>
          <p:nvCxnSpPr>
            <p:cNvPr id="91" name="Straight Connector 90">
              <a:extLst>
                <a:ext uri="{FF2B5EF4-FFF2-40B4-BE49-F238E27FC236}">
                  <a16:creationId xmlns:a16="http://schemas.microsoft.com/office/drawing/2014/main" id="{0946EE14-12FC-4123-8332-7365DC669D1F}"/>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26AC83D-98D7-45C6-B240-58C717C1240E}"/>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B4836AA-04D7-453C-8958-94F2BA3572C3}"/>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C07472A6-B0A7-4DD7-81BC-2AFE4A64FDA5}"/>
              </a:ext>
            </a:extLst>
          </p:cNvPr>
          <p:cNvGrpSpPr/>
          <p:nvPr/>
        </p:nvGrpSpPr>
        <p:grpSpPr>
          <a:xfrm>
            <a:off x="5410200" y="3898047"/>
            <a:ext cx="1833563" cy="1816953"/>
            <a:chOff x="2205037" y="452855"/>
            <a:chExt cx="1833563" cy="1816953"/>
          </a:xfrm>
        </p:grpSpPr>
        <p:sp>
          <p:nvSpPr>
            <p:cNvPr id="95" name="Rectangle 24">
              <a:extLst>
                <a:ext uri="{FF2B5EF4-FFF2-40B4-BE49-F238E27FC236}">
                  <a16:creationId xmlns:a16="http://schemas.microsoft.com/office/drawing/2014/main" id="{81BAD42D-40D1-4D2D-8D9D-0FC4B403E4EE}"/>
                </a:ext>
              </a:extLst>
            </p:cNvPr>
            <p:cNvSpPr/>
            <p:nvPr/>
          </p:nvSpPr>
          <p:spPr>
            <a:xfrm>
              <a:off x="2205039" y="1053028"/>
              <a:ext cx="1262062"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96" name="Rectangle 25">
              <a:extLst>
                <a:ext uri="{FF2B5EF4-FFF2-40B4-BE49-F238E27FC236}">
                  <a16:creationId xmlns:a16="http://schemas.microsoft.com/office/drawing/2014/main" id="{AC921ADB-61F6-48D1-B5FC-1872C4D17D30}"/>
                </a:ext>
              </a:extLst>
            </p:cNvPr>
            <p:cNvSpPr/>
            <p:nvPr/>
          </p:nvSpPr>
          <p:spPr>
            <a:xfrm>
              <a:off x="2306637" y="1366520"/>
              <a:ext cx="1046163"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97" name="Group 96">
              <a:extLst>
                <a:ext uri="{FF2B5EF4-FFF2-40B4-BE49-F238E27FC236}">
                  <a16:creationId xmlns:a16="http://schemas.microsoft.com/office/drawing/2014/main" id="{27E09673-9599-4A40-A029-A46368980843}"/>
                </a:ext>
              </a:extLst>
            </p:cNvPr>
            <p:cNvGrpSpPr/>
            <p:nvPr/>
          </p:nvGrpSpPr>
          <p:grpSpPr>
            <a:xfrm>
              <a:off x="2474676" y="1468992"/>
              <a:ext cx="717708" cy="538639"/>
              <a:chOff x="2526269" y="1470342"/>
              <a:chExt cx="717708" cy="538639"/>
            </a:xfrm>
          </p:grpSpPr>
          <p:sp>
            <p:nvSpPr>
              <p:cNvPr id="102" name="Rectangle 26">
                <a:extLst>
                  <a:ext uri="{FF2B5EF4-FFF2-40B4-BE49-F238E27FC236}">
                    <a16:creationId xmlns:a16="http://schemas.microsoft.com/office/drawing/2014/main" id="{98E5A700-7540-4877-A516-ED2B5B9CB5BB}"/>
                  </a:ext>
                </a:extLst>
              </p:cNvPr>
              <p:cNvSpPr/>
              <p:nvPr/>
            </p:nvSpPr>
            <p:spPr>
              <a:xfrm>
                <a:off x="2526269" y="1470342"/>
                <a:ext cx="717708"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err="1"/>
                  <a:t>ListNode</a:t>
                </a:r>
                <a:r>
                  <a:rPr lang="en-US" sz="800" dirty="0"/>
                  <a:t> * head</a:t>
                </a:r>
              </a:p>
            </p:txBody>
          </p:sp>
          <p:sp>
            <p:nvSpPr>
              <p:cNvPr id="103" name="Rectangle 30">
                <a:extLst>
                  <a:ext uri="{FF2B5EF4-FFF2-40B4-BE49-F238E27FC236}">
                    <a16:creationId xmlns:a16="http://schemas.microsoft.com/office/drawing/2014/main" id="{B775CEEB-C629-42B7-A749-CD95C45DC84E}"/>
                  </a:ext>
                </a:extLst>
              </p:cNvPr>
              <p:cNvSpPr/>
              <p:nvPr/>
            </p:nvSpPr>
            <p:spPr>
              <a:xfrm>
                <a:off x="2528186" y="1743868"/>
                <a:ext cx="715699" cy="265113"/>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Int size</a:t>
                </a:r>
              </a:p>
              <a:p>
                <a:pPr algn="ctr">
                  <a:defRPr/>
                </a:pPr>
                <a:r>
                  <a:rPr lang="en-US" sz="800" dirty="0"/>
                  <a:t>10</a:t>
                </a:r>
              </a:p>
            </p:txBody>
          </p:sp>
        </p:grpSp>
        <p:cxnSp>
          <p:nvCxnSpPr>
            <p:cNvPr id="98" name="Straight Arrow Connector 39">
              <a:extLst>
                <a:ext uri="{FF2B5EF4-FFF2-40B4-BE49-F238E27FC236}">
                  <a16:creationId xmlns:a16="http://schemas.microsoft.com/office/drawing/2014/main" id="{9030A6CF-4733-43E5-90FA-32F92E86C80D}"/>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9" name="TextBox 41">
              <a:extLst>
                <a:ext uri="{FF2B5EF4-FFF2-40B4-BE49-F238E27FC236}">
                  <a16:creationId xmlns:a16="http://schemas.microsoft.com/office/drawing/2014/main" id="{BCF49800-B447-4EE1-8278-7C54F691BB50}"/>
                </a:ext>
              </a:extLst>
            </p:cNvPr>
            <p:cNvSpPr txBox="1">
              <a:spLocks noChangeArrowheads="1"/>
            </p:cNvSpPr>
            <p:nvPr/>
          </p:nvSpPr>
          <p:spPr bwMode="auto">
            <a:xfrm>
              <a:off x="2205037" y="1050608"/>
              <a:ext cx="17557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100" name="Rectangle 61">
              <a:extLst>
                <a:ext uri="{FF2B5EF4-FFF2-40B4-BE49-F238E27FC236}">
                  <a16:creationId xmlns:a16="http://schemas.microsoft.com/office/drawing/2014/main" id="{AE8B7FCB-A379-443A-BB00-C74FCD10E125}"/>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101" name="Straight Arrow Connector 62">
              <a:extLst>
                <a:ext uri="{FF2B5EF4-FFF2-40B4-BE49-F238E27FC236}">
                  <a16:creationId xmlns:a16="http://schemas.microsoft.com/office/drawing/2014/main" id="{D8EE2824-7831-4784-B799-0EA796D8D428}"/>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aphicFrame>
        <p:nvGraphicFramePr>
          <p:cNvPr id="104" name="Table 9">
            <a:extLst>
              <a:ext uri="{FF2B5EF4-FFF2-40B4-BE49-F238E27FC236}">
                <a16:creationId xmlns:a16="http://schemas.microsoft.com/office/drawing/2014/main" id="{066CD2E7-C99E-4C61-B886-E6FF1B001FF7}"/>
              </a:ext>
            </a:extLst>
          </p:cNvPr>
          <p:cNvGraphicFramePr>
            <a:graphicFrameLocks noGrp="1"/>
          </p:cNvGraphicFramePr>
          <p:nvPr>
            <p:extLst>
              <p:ext uri="{D42A27DB-BD31-4B8C-83A1-F6EECF244321}">
                <p14:modId xmlns:p14="http://schemas.microsoft.com/office/powerpoint/2010/main" val="3169570639"/>
              </p:ext>
            </p:extLst>
          </p:nvPr>
        </p:nvGraphicFramePr>
        <p:xfrm>
          <a:off x="7431722" y="3784561"/>
          <a:ext cx="768350" cy="1813560"/>
        </p:xfrm>
        <a:graphic>
          <a:graphicData uri="http://schemas.openxmlformats.org/drawingml/2006/table">
            <a:tbl>
              <a:tblPr firstRow="1" bandRow="1">
                <a:tableStyleId>{5C22544A-7EE6-4342-B048-85BDC9FD1C3A}</a:tableStyleId>
              </a:tblPr>
              <a:tblGrid>
                <a:gridCol w="768350">
                  <a:extLst>
                    <a:ext uri="{9D8B030D-6E8A-4147-A177-3AD203B41FA5}">
                      <a16:colId xmlns:a16="http://schemas.microsoft.com/office/drawing/2014/main" val="34828522"/>
                    </a:ext>
                  </a:extLst>
                </a:gridCol>
              </a:tblGrid>
              <a:tr h="208828">
                <a:tc>
                  <a:txBody>
                    <a:bodyPr/>
                    <a:lstStyle/>
                    <a:p>
                      <a:pPr algn="ctr"/>
                      <a:r>
                        <a:rPr lang="en-SG" sz="1100" b="1"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21835084"/>
                  </a:ext>
                </a:extLst>
              </a:tr>
              <a:tr h="208828">
                <a:tc>
                  <a:txBody>
                    <a:bodyPr/>
                    <a:lstStyle/>
                    <a:p>
                      <a:pPr algn="ctr"/>
                      <a:r>
                        <a:rPr lang="en-SG" sz="1100" b="1" dirty="0">
                          <a:solidFill>
                            <a:schemeClr val="bg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031466429"/>
                  </a:ext>
                </a:extLst>
              </a:tr>
              <a:tr h="208828">
                <a:tc>
                  <a:txBody>
                    <a:bodyPr/>
                    <a:lstStyle/>
                    <a:p>
                      <a:pPr algn="ctr"/>
                      <a:r>
                        <a:rPr lang="en-SG" sz="1100" b="1"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400424849"/>
                  </a:ext>
                </a:extLst>
              </a:tr>
              <a:tr h="208828">
                <a:tc>
                  <a:txBody>
                    <a:bodyPr/>
                    <a:lstStyle/>
                    <a:p>
                      <a:pPr algn="ctr"/>
                      <a:r>
                        <a:rPr lang="en-SG" sz="1100" b="1"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774356792"/>
                  </a:ext>
                </a:extLst>
              </a:tr>
              <a:tr h="208828">
                <a:tc>
                  <a:txBody>
                    <a:bodyPr/>
                    <a:lstStyle/>
                    <a:p>
                      <a:pPr algn="ctr"/>
                      <a:r>
                        <a:rPr lang="en-SG" sz="1100" b="1"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03097425"/>
                  </a:ext>
                </a:extLst>
              </a:tr>
              <a:tr h="208828">
                <a:tc>
                  <a:txBody>
                    <a:bodyPr/>
                    <a:lstStyle/>
                    <a:p>
                      <a:pPr algn="ctr"/>
                      <a:r>
                        <a:rPr lang="en-SG" sz="1100" b="1"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31677731"/>
                  </a:ext>
                </a:extLst>
              </a:tr>
              <a:tr h="208828">
                <a:tc>
                  <a:txBody>
                    <a:bodyPr/>
                    <a:lstStyle/>
                    <a:p>
                      <a:pPr algn="ctr"/>
                      <a:r>
                        <a:rPr lang="en-SG" sz="1100" b="1"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862869397"/>
                  </a:ext>
                </a:extLst>
              </a:tr>
            </a:tbl>
          </a:graphicData>
        </a:graphic>
      </p:graphicFrame>
      <p:cxnSp>
        <p:nvCxnSpPr>
          <p:cNvPr id="106" name="Straight Arrow Connector 105">
            <a:extLst>
              <a:ext uri="{FF2B5EF4-FFF2-40B4-BE49-F238E27FC236}">
                <a16:creationId xmlns:a16="http://schemas.microsoft.com/office/drawing/2014/main" id="{9A16D2B1-CA4A-4218-8804-D33678C9956F}"/>
              </a:ext>
            </a:extLst>
          </p:cNvPr>
          <p:cNvCxnSpPr>
            <a:cxnSpLocks/>
          </p:cNvCxnSpPr>
          <p:nvPr/>
        </p:nvCxnSpPr>
        <p:spPr>
          <a:xfrm flipH="1">
            <a:off x="5154663" y="1524000"/>
            <a:ext cx="43487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56E4A9CF-4459-41EC-9806-22459B7670B7}"/>
              </a:ext>
            </a:extLst>
          </p:cNvPr>
          <p:cNvSpPr/>
          <p:nvPr/>
        </p:nvSpPr>
        <p:spPr>
          <a:xfrm>
            <a:off x="2525118" y="347342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153" name="Rectangle 152">
            <a:extLst>
              <a:ext uri="{FF2B5EF4-FFF2-40B4-BE49-F238E27FC236}">
                <a16:creationId xmlns:a16="http://schemas.microsoft.com/office/drawing/2014/main" id="{F1D21208-04D4-4D2A-8024-2CB551675A10}"/>
              </a:ext>
            </a:extLst>
          </p:cNvPr>
          <p:cNvSpPr/>
          <p:nvPr/>
        </p:nvSpPr>
        <p:spPr>
          <a:xfrm>
            <a:off x="2525653" y="452759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150" name="Rectangle 149">
            <a:extLst>
              <a:ext uri="{FF2B5EF4-FFF2-40B4-BE49-F238E27FC236}">
                <a16:creationId xmlns:a16="http://schemas.microsoft.com/office/drawing/2014/main" id="{9F4EA783-2640-43A4-90B9-FBC7A81730E5}"/>
              </a:ext>
            </a:extLst>
          </p:cNvPr>
          <p:cNvSpPr/>
          <p:nvPr/>
        </p:nvSpPr>
        <p:spPr>
          <a:xfrm>
            <a:off x="2525653" y="373705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151" name="Rectangle 150">
            <a:extLst>
              <a:ext uri="{FF2B5EF4-FFF2-40B4-BE49-F238E27FC236}">
                <a16:creationId xmlns:a16="http://schemas.microsoft.com/office/drawing/2014/main" id="{8CC04179-9812-416B-B100-1379B6EBE573}"/>
              </a:ext>
            </a:extLst>
          </p:cNvPr>
          <p:cNvSpPr/>
          <p:nvPr/>
        </p:nvSpPr>
        <p:spPr>
          <a:xfrm>
            <a:off x="2525653" y="400056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152" name="Rectangle 151">
            <a:extLst>
              <a:ext uri="{FF2B5EF4-FFF2-40B4-BE49-F238E27FC236}">
                <a16:creationId xmlns:a16="http://schemas.microsoft.com/office/drawing/2014/main" id="{04E41C7B-574E-479E-A346-22E4369A8FC4}"/>
              </a:ext>
            </a:extLst>
          </p:cNvPr>
          <p:cNvSpPr/>
          <p:nvPr/>
        </p:nvSpPr>
        <p:spPr>
          <a:xfrm>
            <a:off x="2525653" y="426407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154" name="Rectangle 153">
            <a:extLst>
              <a:ext uri="{FF2B5EF4-FFF2-40B4-BE49-F238E27FC236}">
                <a16:creationId xmlns:a16="http://schemas.microsoft.com/office/drawing/2014/main" id="{F53EB462-5E04-4622-BA47-5620678C1A34}"/>
              </a:ext>
            </a:extLst>
          </p:cNvPr>
          <p:cNvSpPr/>
          <p:nvPr/>
        </p:nvSpPr>
        <p:spPr>
          <a:xfrm>
            <a:off x="2525653" y="478243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6</a:t>
            </a:r>
          </a:p>
        </p:txBody>
      </p:sp>
      <p:sp>
        <p:nvSpPr>
          <p:cNvPr id="155" name="Rectangle 154">
            <a:extLst>
              <a:ext uri="{FF2B5EF4-FFF2-40B4-BE49-F238E27FC236}">
                <a16:creationId xmlns:a16="http://schemas.microsoft.com/office/drawing/2014/main" id="{9449185E-77FD-45E4-8BAE-76CCA010E403}"/>
              </a:ext>
            </a:extLst>
          </p:cNvPr>
          <p:cNvSpPr/>
          <p:nvPr/>
        </p:nvSpPr>
        <p:spPr>
          <a:xfrm>
            <a:off x="2524789" y="5047556"/>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156" name="Rectangle 155">
            <a:extLst>
              <a:ext uri="{FF2B5EF4-FFF2-40B4-BE49-F238E27FC236}">
                <a16:creationId xmlns:a16="http://schemas.microsoft.com/office/drawing/2014/main" id="{B4DB3494-AA7A-4212-B11F-9189705E16A6}"/>
              </a:ext>
            </a:extLst>
          </p:cNvPr>
          <p:cNvSpPr/>
          <p:nvPr/>
        </p:nvSpPr>
        <p:spPr>
          <a:xfrm>
            <a:off x="2524789" y="5311070"/>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157" name="Rectangle 156">
            <a:extLst>
              <a:ext uri="{FF2B5EF4-FFF2-40B4-BE49-F238E27FC236}">
                <a16:creationId xmlns:a16="http://schemas.microsoft.com/office/drawing/2014/main" id="{13540163-FC49-466B-9B20-8DAD3308900C}"/>
              </a:ext>
            </a:extLst>
          </p:cNvPr>
          <p:cNvSpPr/>
          <p:nvPr/>
        </p:nvSpPr>
        <p:spPr>
          <a:xfrm>
            <a:off x="2524789" y="5574584"/>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158" name="Rectangle 157">
            <a:extLst>
              <a:ext uri="{FF2B5EF4-FFF2-40B4-BE49-F238E27FC236}">
                <a16:creationId xmlns:a16="http://schemas.microsoft.com/office/drawing/2014/main" id="{8EFDF937-1D09-4253-8C75-C5E41A25F64D}"/>
              </a:ext>
            </a:extLst>
          </p:cNvPr>
          <p:cNvSpPr/>
          <p:nvPr/>
        </p:nvSpPr>
        <p:spPr>
          <a:xfrm>
            <a:off x="2524789" y="5838098"/>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159" name="Rectangle 158">
            <a:extLst>
              <a:ext uri="{FF2B5EF4-FFF2-40B4-BE49-F238E27FC236}">
                <a16:creationId xmlns:a16="http://schemas.microsoft.com/office/drawing/2014/main" id="{4C8DFB95-ECC5-4832-A338-D7B0E233EBB5}"/>
              </a:ext>
            </a:extLst>
          </p:cNvPr>
          <p:cNvSpPr/>
          <p:nvPr/>
        </p:nvSpPr>
        <p:spPr>
          <a:xfrm>
            <a:off x="2524789" y="6101612"/>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grpSp>
        <p:nvGrpSpPr>
          <p:cNvPr id="113" name="Group 112">
            <a:extLst>
              <a:ext uri="{FF2B5EF4-FFF2-40B4-BE49-F238E27FC236}">
                <a16:creationId xmlns:a16="http://schemas.microsoft.com/office/drawing/2014/main" id="{4C4A25A8-12A9-4FC0-B0A0-27C03C004372}"/>
              </a:ext>
            </a:extLst>
          </p:cNvPr>
          <p:cNvGrpSpPr/>
          <p:nvPr/>
        </p:nvGrpSpPr>
        <p:grpSpPr>
          <a:xfrm>
            <a:off x="3219241" y="3412534"/>
            <a:ext cx="1193495" cy="369332"/>
            <a:chOff x="3112437" y="3412534"/>
            <a:chExt cx="1193495" cy="369332"/>
          </a:xfrm>
        </p:grpSpPr>
        <p:sp>
          <p:nvSpPr>
            <p:cNvPr id="109" name="TextBox 108">
              <a:extLst>
                <a:ext uri="{FF2B5EF4-FFF2-40B4-BE49-F238E27FC236}">
                  <a16:creationId xmlns:a16="http://schemas.microsoft.com/office/drawing/2014/main" id="{98566C77-6085-405B-9B4D-2A03D15467BF}"/>
                </a:ext>
              </a:extLst>
            </p:cNvPr>
            <p:cNvSpPr txBox="1"/>
            <p:nvPr/>
          </p:nvSpPr>
          <p:spPr>
            <a:xfrm>
              <a:off x="3733801" y="3412534"/>
              <a:ext cx="572131" cy="369332"/>
            </a:xfrm>
            <a:prstGeom prst="rect">
              <a:avLst/>
            </a:prstGeom>
            <a:noFill/>
          </p:spPr>
          <p:txBody>
            <a:bodyPr wrap="square" rtlCol="0">
              <a:spAutoFit/>
            </a:bodyPr>
            <a:lstStyle/>
            <a:p>
              <a:r>
                <a:rPr lang="en-SG" b="1" dirty="0">
                  <a:solidFill>
                    <a:srgbClr val="FF0000"/>
                  </a:solidFill>
                </a:rPr>
                <a:t>!= 5</a:t>
              </a:r>
            </a:p>
          </p:txBody>
        </p:sp>
        <p:cxnSp>
          <p:nvCxnSpPr>
            <p:cNvPr id="110" name="Straight Arrow Connector 109">
              <a:extLst>
                <a:ext uri="{FF2B5EF4-FFF2-40B4-BE49-F238E27FC236}">
                  <a16:creationId xmlns:a16="http://schemas.microsoft.com/office/drawing/2014/main" id="{F74A80CB-DDD7-4C8E-9737-92E3D88BCE39}"/>
                </a:ext>
              </a:extLst>
            </p:cNvPr>
            <p:cNvCxnSpPr>
              <a:cxnSpLocks/>
            </p:cNvCxnSpPr>
            <p:nvPr/>
          </p:nvCxnSpPr>
          <p:spPr>
            <a:xfrm>
              <a:off x="3112437" y="3591664"/>
              <a:ext cx="62136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B58E2F2E-6699-479F-9B6E-AE986108348D}"/>
              </a:ext>
            </a:extLst>
          </p:cNvPr>
          <p:cNvGrpSpPr/>
          <p:nvPr/>
        </p:nvGrpSpPr>
        <p:grpSpPr>
          <a:xfrm>
            <a:off x="3208212" y="4467060"/>
            <a:ext cx="1287588" cy="369332"/>
            <a:chOff x="3112437" y="3412534"/>
            <a:chExt cx="1287588" cy="369332"/>
          </a:xfrm>
        </p:grpSpPr>
        <p:sp>
          <p:nvSpPr>
            <p:cNvPr id="115" name="TextBox 114">
              <a:extLst>
                <a:ext uri="{FF2B5EF4-FFF2-40B4-BE49-F238E27FC236}">
                  <a16:creationId xmlns:a16="http://schemas.microsoft.com/office/drawing/2014/main" id="{A09C69E8-ED96-44D0-A6F9-8E98DA150638}"/>
                </a:ext>
              </a:extLst>
            </p:cNvPr>
            <p:cNvSpPr txBox="1"/>
            <p:nvPr/>
          </p:nvSpPr>
          <p:spPr>
            <a:xfrm>
              <a:off x="3733801" y="3412534"/>
              <a:ext cx="666224" cy="369332"/>
            </a:xfrm>
            <a:prstGeom prst="rect">
              <a:avLst/>
            </a:prstGeom>
            <a:noFill/>
          </p:spPr>
          <p:txBody>
            <a:bodyPr wrap="square" rtlCol="0">
              <a:spAutoFit/>
            </a:bodyPr>
            <a:lstStyle/>
            <a:p>
              <a:r>
                <a:rPr lang="en-SG" b="1" dirty="0">
                  <a:solidFill>
                    <a:srgbClr val="FF0000"/>
                  </a:solidFill>
                </a:rPr>
                <a:t>== 5</a:t>
              </a:r>
            </a:p>
          </p:txBody>
        </p:sp>
        <p:cxnSp>
          <p:nvCxnSpPr>
            <p:cNvPr id="116" name="Straight Arrow Connector 115">
              <a:extLst>
                <a:ext uri="{FF2B5EF4-FFF2-40B4-BE49-F238E27FC236}">
                  <a16:creationId xmlns:a16="http://schemas.microsoft.com/office/drawing/2014/main" id="{75E35BFA-A832-4D66-A90D-BD7CCEDE88A0}"/>
                </a:ext>
              </a:extLst>
            </p:cNvPr>
            <p:cNvCxnSpPr>
              <a:cxnSpLocks/>
            </p:cNvCxnSpPr>
            <p:nvPr/>
          </p:nvCxnSpPr>
          <p:spPr>
            <a:xfrm>
              <a:off x="3112437" y="3591664"/>
              <a:ext cx="62136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636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fade">
                                      <p:cBhvr>
                                        <p:cTn id="11" dur="500"/>
                                        <p:tgtEl>
                                          <p:spTgt spid="11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0 -2.22222E-6 L -0.10712 0.03334 " pathEditMode="relative" rAng="0" ptsTypes="AA">
                                      <p:cBhvr>
                                        <p:cTn id="15" dur="500" fill="hold"/>
                                        <p:tgtEl>
                                          <p:spTgt spid="106"/>
                                        </p:tgtEl>
                                        <p:attrNameLst>
                                          <p:attrName>ppt_x</p:attrName>
                                          <p:attrName>ppt_y</p:attrName>
                                        </p:attrNameLst>
                                      </p:cBhvr>
                                      <p:rCtr x="-5365" y="1667"/>
                                    </p:animMotion>
                                  </p:childTnLst>
                                </p:cTn>
                              </p:par>
                            </p:childTnLst>
                          </p:cTn>
                        </p:par>
                        <p:par>
                          <p:cTn id="16" fill="hold">
                            <p:stCondLst>
                              <p:cond delay="500"/>
                            </p:stCondLst>
                            <p:childTnLst>
                              <p:par>
                                <p:cTn id="17" presetID="47" presetClass="exit" presetSubtype="0" fill="hold" grpId="0" nodeType="afterEffect">
                                  <p:stCondLst>
                                    <p:cond delay="0"/>
                                  </p:stCondLst>
                                  <p:childTnLst>
                                    <p:animEffect transition="out" filter="fade">
                                      <p:cBhvr>
                                        <p:cTn id="18" dur="1000"/>
                                        <p:tgtEl>
                                          <p:spTgt spid="149"/>
                                        </p:tgtEl>
                                      </p:cBhvr>
                                    </p:animEffect>
                                    <p:anim calcmode="lin" valueType="num">
                                      <p:cBhvr>
                                        <p:cTn id="19" dur="1000"/>
                                        <p:tgtEl>
                                          <p:spTgt spid="149"/>
                                        </p:tgtEl>
                                        <p:attrNameLst>
                                          <p:attrName>ppt_x</p:attrName>
                                        </p:attrNameLst>
                                      </p:cBhvr>
                                      <p:tavLst>
                                        <p:tav tm="0">
                                          <p:val>
                                            <p:strVal val="ppt_x"/>
                                          </p:val>
                                        </p:tav>
                                        <p:tav tm="100000">
                                          <p:val>
                                            <p:strVal val="ppt_x"/>
                                          </p:val>
                                        </p:tav>
                                      </p:tavLst>
                                    </p:anim>
                                    <p:anim calcmode="lin" valueType="num">
                                      <p:cBhvr>
                                        <p:cTn id="20" dur="1000"/>
                                        <p:tgtEl>
                                          <p:spTgt spid="149"/>
                                        </p:tgtEl>
                                        <p:attrNameLst>
                                          <p:attrName>ppt_y</p:attrName>
                                        </p:attrNameLst>
                                      </p:cBhvr>
                                      <p:tavLst>
                                        <p:tav tm="0">
                                          <p:val>
                                            <p:strVal val="ppt_y"/>
                                          </p:val>
                                        </p:tav>
                                        <p:tav tm="100000">
                                          <p:val>
                                            <p:strVal val="ppt_y-.1"/>
                                          </p:val>
                                        </p:tav>
                                      </p:tavLst>
                                    </p:anim>
                                    <p:set>
                                      <p:cBhvr>
                                        <p:cTn id="21" dur="1" fill="hold">
                                          <p:stCondLst>
                                            <p:cond delay="999"/>
                                          </p:stCondLst>
                                        </p:cTn>
                                        <p:tgtEl>
                                          <p:spTgt spid="14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10712 0.03334 L 0 -2.22222E-6 " pathEditMode="relative" rAng="0" ptsTypes="AA">
                                      <p:cBhvr>
                                        <p:cTn id="25" dur="500" fill="hold"/>
                                        <p:tgtEl>
                                          <p:spTgt spid="106"/>
                                        </p:tgtEl>
                                        <p:attrNameLst>
                                          <p:attrName>ppt_x</p:attrName>
                                          <p:attrName>ppt_y</p:attrName>
                                        </p:attrNameLst>
                                      </p:cBhvr>
                                      <p:rCtr x="5347" y="-1667"/>
                                    </p:animMotion>
                                  </p:childTnLst>
                                </p:cTn>
                              </p:par>
                            </p:childTnLst>
                          </p:cTn>
                        </p:par>
                        <p:par>
                          <p:cTn id="26" fill="hold">
                            <p:stCondLst>
                              <p:cond delay="500"/>
                            </p:stCondLst>
                            <p:childTnLst>
                              <p:par>
                                <p:cTn id="27" presetID="42" presetClass="path" presetSubtype="0" accel="50000" decel="50000" fill="hold" nodeType="afterEffect">
                                  <p:stCondLst>
                                    <p:cond delay="0"/>
                                  </p:stCondLst>
                                  <p:childTnLst>
                                    <p:animMotion origin="layout" path="M -1.11111E-6 2.96296E-6 L -1.11111E-6 0.03842 " pathEditMode="relative" rAng="0" ptsTypes="AA">
                                      <p:cBhvr>
                                        <p:cTn id="28" dur="500" fill="hold"/>
                                        <p:tgtEl>
                                          <p:spTgt spid="113"/>
                                        </p:tgtEl>
                                        <p:attrNameLst>
                                          <p:attrName>ppt_x</p:attrName>
                                          <p:attrName>ppt_y</p:attrName>
                                        </p:attrNameLst>
                                      </p:cBhvr>
                                      <p:rCtr x="0" y="1921"/>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 -2.22222E-6 L -0.10712 0.03334 " pathEditMode="relative" rAng="0" ptsTypes="AA">
                                      <p:cBhvr>
                                        <p:cTn id="32" dur="500" fill="hold"/>
                                        <p:tgtEl>
                                          <p:spTgt spid="106"/>
                                        </p:tgtEl>
                                        <p:attrNameLst>
                                          <p:attrName>ppt_x</p:attrName>
                                          <p:attrName>ppt_y</p:attrName>
                                        </p:attrNameLst>
                                      </p:cBhvr>
                                      <p:rCtr x="-5365" y="1667"/>
                                    </p:animMotion>
                                  </p:childTnLst>
                                </p:cTn>
                              </p:par>
                            </p:childTnLst>
                          </p:cTn>
                        </p:par>
                        <p:par>
                          <p:cTn id="33" fill="hold">
                            <p:stCondLst>
                              <p:cond delay="500"/>
                            </p:stCondLst>
                            <p:childTnLst>
                              <p:par>
                                <p:cTn id="34" presetID="47" presetClass="exit" presetSubtype="0" fill="hold" grpId="0" nodeType="afterEffect">
                                  <p:stCondLst>
                                    <p:cond delay="0"/>
                                  </p:stCondLst>
                                  <p:childTnLst>
                                    <p:animEffect transition="out" filter="fade">
                                      <p:cBhvr>
                                        <p:cTn id="35" dur="1000"/>
                                        <p:tgtEl>
                                          <p:spTgt spid="150"/>
                                        </p:tgtEl>
                                      </p:cBhvr>
                                    </p:animEffect>
                                    <p:anim calcmode="lin" valueType="num">
                                      <p:cBhvr>
                                        <p:cTn id="36" dur="1000"/>
                                        <p:tgtEl>
                                          <p:spTgt spid="150"/>
                                        </p:tgtEl>
                                        <p:attrNameLst>
                                          <p:attrName>ppt_x</p:attrName>
                                        </p:attrNameLst>
                                      </p:cBhvr>
                                      <p:tavLst>
                                        <p:tav tm="0">
                                          <p:val>
                                            <p:strVal val="ppt_x"/>
                                          </p:val>
                                        </p:tav>
                                        <p:tav tm="100000">
                                          <p:val>
                                            <p:strVal val="ppt_x"/>
                                          </p:val>
                                        </p:tav>
                                      </p:tavLst>
                                    </p:anim>
                                    <p:anim calcmode="lin" valueType="num">
                                      <p:cBhvr>
                                        <p:cTn id="37" dur="1000"/>
                                        <p:tgtEl>
                                          <p:spTgt spid="150"/>
                                        </p:tgtEl>
                                        <p:attrNameLst>
                                          <p:attrName>ppt_y</p:attrName>
                                        </p:attrNameLst>
                                      </p:cBhvr>
                                      <p:tavLst>
                                        <p:tav tm="0">
                                          <p:val>
                                            <p:strVal val="ppt_y"/>
                                          </p:val>
                                        </p:tav>
                                        <p:tav tm="100000">
                                          <p:val>
                                            <p:strVal val="ppt_y-.1"/>
                                          </p:val>
                                        </p:tav>
                                      </p:tavLst>
                                    </p:anim>
                                    <p:set>
                                      <p:cBhvr>
                                        <p:cTn id="38" dur="1" fill="hold">
                                          <p:stCondLst>
                                            <p:cond delay="999"/>
                                          </p:stCondLst>
                                        </p:cTn>
                                        <p:tgtEl>
                                          <p:spTgt spid="15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0.10712 0.03334 L 0 -2.22222E-6 " pathEditMode="relative" rAng="0" ptsTypes="AA">
                                      <p:cBhvr>
                                        <p:cTn id="42" dur="500" fill="hold"/>
                                        <p:tgtEl>
                                          <p:spTgt spid="106"/>
                                        </p:tgtEl>
                                        <p:attrNameLst>
                                          <p:attrName>ppt_x</p:attrName>
                                          <p:attrName>ppt_y</p:attrName>
                                        </p:attrNameLst>
                                      </p:cBhvr>
                                      <p:rCtr x="5347" y="-1667"/>
                                    </p:animMotion>
                                  </p:childTnLst>
                                </p:cTn>
                              </p:par>
                            </p:childTnLst>
                          </p:cTn>
                        </p:par>
                        <p:par>
                          <p:cTn id="43" fill="hold">
                            <p:stCondLst>
                              <p:cond delay="500"/>
                            </p:stCondLst>
                            <p:childTnLst>
                              <p:par>
                                <p:cTn id="44" presetID="42" presetClass="path" presetSubtype="0" accel="50000" decel="50000" fill="hold" nodeType="afterEffect">
                                  <p:stCondLst>
                                    <p:cond delay="0"/>
                                  </p:stCondLst>
                                  <p:childTnLst>
                                    <p:animMotion origin="layout" path="M -1.11111E-6 0.03842 L -1.11111E-6 0.07685 " pathEditMode="relative" rAng="0" ptsTypes="AA">
                                      <p:cBhvr>
                                        <p:cTn id="45" dur="500" fill="hold"/>
                                        <p:tgtEl>
                                          <p:spTgt spid="113"/>
                                        </p:tgtEl>
                                        <p:attrNameLst>
                                          <p:attrName>ppt_x</p:attrName>
                                          <p:attrName>ppt_y</p:attrName>
                                        </p:attrNameLst>
                                      </p:cBhvr>
                                      <p:rCtr x="0" y="1921"/>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0 -2.22222E-6 L -0.10712 0.03334 " pathEditMode="relative" rAng="0" ptsTypes="AA">
                                      <p:cBhvr>
                                        <p:cTn id="49" dur="500" fill="hold"/>
                                        <p:tgtEl>
                                          <p:spTgt spid="106"/>
                                        </p:tgtEl>
                                        <p:attrNameLst>
                                          <p:attrName>ppt_x</p:attrName>
                                          <p:attrName>ppt_y</p:attrName>
                                        </p:attrNameLst>
                                      </p:cBhvr>
                                      <p:rCtr x="-5365" y="1667"/>
                                    </p:animMotion>
                                  </p:childTnLst>
                                </p:cTn>
                              </p:par>
                            </p:childTnLst>
                          </p:cTn>
                        </p:par>
                        <p:par>
                          <p:cTn id="50" fill="hold">
                            <p:stCondLst>
                              <p:cond delay="500"/>
                            </p:stCondLst>
                            <p:childTnLst>
                              <p:par>
                                <p:cTn id="51" presetID="47" presetClass="exit" presetSubtype="0" fill="hold" grpId="0" nodeType="afterEffect">
                                  <p:stCondLst>
                                    <p:cond delay="0"/>
                                  </p:stCondLst>
                                  <p:childTnLst>
                                    <p:animEffect transition="out" filter="fade">
                                      <p:cBhvr>
                                        <p:cTn id="52" dur="1000"/>
                                        <p:tgtEl>
                                          <p:spTgt spid="151"/>
                                        </p:tgtEl>
                                      </p:cBhvr>
                                    </p:animEffect>
                                    <p:anim calcmode="lin" valueType="num">
                                      <p:cBhvr>
                                        <p:cTn id="53" dur="1000"/>
                                        <p:tgtEl>
                                          <p:spTgt spid="151"/>
                                        </p:tgtEl>
                                        <p:attrNameLst>
                                          <p:attrName>ppt_x</p:attrName>
                                        </p:attrNameLst>
                                      </p:cBhvr>
                                      <p:tavLst>
                                        <p:tav tm="0">
                                          <p:val>
                                            <p:strVal val="ppt_x"/>
                                          </p:val>
                                        </p:tav>
                                        <p:tav tm="100000">
                                          <p:val>
                                            <p:strVal val="ppt_x"/>
                                          </p:val>
                                        </p:tav>
                                      </p:tavLst>
                                    </p:anim>
                                    <p:anim calcmode="lin" valueType="num">
                                      <p:cBhvr>
                                        <p:cTn id="54" dur="1000"/>
                                        <p:tgtEl>
                                          <p:spTgt spid="151"/>
                                        </p:tgtEl>
                                        <p:attrNameLst>
                                          <p:attrName>ppt_y</p:attrName>
                                        </p:attrNameLst>
                                      </p:cBhvr>
                                      <p:tavLst>
                                        <p:tav tm="0">
                                          <p:val>
                                            <p:strVal val="ppt_y"/>
                                          </p:val>
                                        </p:tav>
                                        <p:tav tm="100000">
                                          <p:val>
                                            <p:strVal val="ppt_y-.1"/>
                                          </p:val>
                                        </p:tav>
                                      </p:tavLst>
                                    </p:anim>
                                    <p:set>
                                      <p:cBhvr>
                                        <p:cTn id="55" dur="1" fill="hold">
                                          <p:stCondLst>
                                            <p:cond delay="999"/>
                                          </p:stCondLst>
                                        </p:cTn>
                                        <p:tgtEl>
                                          <p:spTgt spid="15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nodeType="clickEffect">
                                  <p:stCondLst>
                                    <p:cond delay="0"/>
                                  </p:stCondLst>
                                  <p:childTnLst>
                                    <p:animMotion origin="layout" path="M -0.10712 0.03334 L 0 -2.22222E-6 " pathEditMode="relative" rAng="0" ptsTypes="AA">
                                      <p:cBhvr>
                                        <p:cTn id="59" dur="500" fill="hold"/>
                                        <p:tgtEl>
                                          <p:spTgt spid="106"/>
                                        </p:tgtEl>
                                        <p:attrNameLst>
                                          <p:attrName>ppt_x</p:attrName>
                                          <p:attrName>ppt_y</p:attrName>
                                        </p:attrNameLst>
                                      </p:cBhvr>
                                      <p:rCtr x="5347" y="-1667"/>
                                    </p:animMotion>
                                  </p:childTnLst>
                                </p:cTn>
                              </p:par>
                            </p:childTnLst>
                          </p:cTn>
                        </p:par>
                        <p:par>
                          <p:cTn id="60" fill="hold">
                            <p:stCondLst>
                              <p:cond delay="500"/>
                            </p:stCondLst>
                            <p:childTnLst>
                              <p:par>
                                <p:cTn id="61" presetID="42" presetClass="path" presetSubtype="0" accel="50000" decel="50000" fill="hold" nodeType="afterEffect">
                                  <p:stCondLst>
                                    <p:cond delay="0"/>
                                  </p:stCondLst>
                                  <p:childTnLst>
                                    <p:animMotion origin="layout" path="M -1.11111E-6 0.07685 L -1.11111E-6 0.1199 " pathEditMode="relative" rAng="0" ptsTypes="AA">
                                      <p:cBhvr>
                                        <p:cTn id="62" dur="500" fill="hold"/>
                                        <p:tgtEl>
                                          <p:spTgt spid="113"/>
                                        </p:tgtEl>
                                        <p:attrNameLst>
                                          <p:attrName>ppt_x</p:attrName>
                                          <p:attrName>ppt_y</p:attrName>
                                        </p:attrNameLst>
                                      </p:cBhvr>
                                      <p:rCtr x="0" y="2153"/>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0 -2.22222E-6 L -0.10712 0.03334 " pathEditMode="relative" rAng="0" ptsTypes="AA">
                                      <p:cBhvr>
                                        <p:cTn id="66" dur="500" fill="hold"/>
                                        <p:tgtEl>
                                          <p:spTgt spid="106"/>
                                        </p:tgtEl>
                                        <p:attrNameLst>
                                          <p:attrName>ppt_x</p:attrName>
                                          <p:attrName>ppt_y</p:attrName>
                                        </p:attrNameLst>
                                      </p:cBhvr>
                                      <p:rCtr x="-5365" y="1667"/>
                                    </p:animMotion>
                                  </p:childTnLst>
                                </p:cTn>
                              </p:par>
                            </p:childTnLst>
                          </p:cTn>
                        </p:par>
                        <p:par>
                          <p:cTn id="67" fill="hold">
                            <p:stCondLst>
                              <p:cond delay="500"/>
                            </p:stCondLst>
                            <p:childTnLst>
                              <p:par>
                                <p:cTn id="68" presetID="47" presetClass="exit" presetSubtype="0" fill="hold" grpId="0" nodeType="afterEffect">
                                  <p:stCondLst>
                                    <p:cond delay="0"/>
                                  </p:stCondLst>
                                  <p:childTnLst>
                                    <p:animEffect transition="out" filter="fade">
                                      <p:cBhvr>
                                        <p:cTn id="69" dur="1000"/>
                                        <p:tgtEl>
                                          <p:spTgt spid="152"/>
                                        </p:tgtEl>
                                      </p:cBhvr>
                                    </p:animEffect>
                                    <p:anim calcmode="lin" valueType="num">
                                      <p:cBhvr>
                                        <p:cTn id="70" dur="1000"/>
                                        <p:tgtEl>
                                          <p:spTgt spid="152"/>
                                        </p:tgtEl>
                                        <p:attrNameLst>
                                          <p:attrName>ppt_x</p:attrName>
                                        </p:attrNameLst>
                                      </p:cBhvr>
                                      <p:tavLst>
                                        <p:tav tm="0">
                                          <p:val>
                                            <p:strVal val="ppt_x"/>
                                          </p:val>
                                        </p:tav>
                                        <p:tav tm="100000">
                                          <p:val>
                                            <p:strVal val="ppt_x"/>
                                          </p:val>
                                        </p:tav>
                                      </p:tavLst>
                                    </p:anim>
                                    <p:anim calcmode="lin" valueType="num">
                                      <p:cBhvr>
                                        <p:cTn id="71" dur="1000"/>
                                        <p:tgtEl>
                                          <p:spTgt spid="152"/>
                                        </p:tgtEl>
                                        <p:attrNameLst>
                                          <p:attrName>ppt_y</p:attrName>
                                        </p:attrNameLst>
                                      </p:cBhvr>
                                      <p:tavLst>
                                        <p:tav tm="0">
                                          <p:val>
                                            <p:strVal val="ppt_y"/>
                                          </p:val>
                                        </p:tav>
                                        <p:tav tm="100000">
                                          <p:val>
                                            <p:strVal val="ppt_y-.1"/>
                                          </p:val>
                                        </p:tav>
                                      </p:tavLst>
                                    </p:anim>
                                    <p:set>
                                      <p:cBhvr>
                                        <p:cTn id="72" dur="1" fill="hold">
                                          <p:stCondLst>
                                            <p:cond delay="999"/>
                                          </p:stCondLst>
                                        </p:cTn>
                                        <p:tgtEl>
                                          <p:spTgt spid="15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13"/>
                                        </p:tgtEl>
                                      </p:cBhvr>
                                    </p:animEffect>
                                    <p:set>
                                      <p:cBhvr>
                                        <p:cTn id="75" dur="1" fill="hold">
                                          <p:stCondLst>
                                            <p:cond delay="499"/>
                                          </p:stCondLst>
                                        </p:cTn>
                                        <p:tgtEl>
                                          <p:spTgt spid="11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0.10712 0.03334 L 0 -2.22222E-6 " pathEditMode="relative" rAng="0" ptsTypes="AA">
                                      <p:cBhvr>
                                        <p:cTn id="79" dur="500" fill="hold"/>
                                        <p:tgtEl>
                                          <p:spTgt spid="106"/>
                                        </p:tgtEl>
                                        <p:attrNameLst>
                                          <p:attrName>ppt_x</p:attrName>
                                          <p:attrName>ppt_y</p:attrName>
                                        </p:attrNameLst>
                                      </p:cBhvr>
                                      <p:rCtr x="5347" y="-1667"/>
                                    </p:animMotion>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114"/>
                                        </p:tgtEl>
                                        <p:attrNameLst>
                                          <p:attrName>style.visibility</p:attrName>
                                        </p:attrNameLst>
                                      </p:cBhvr>
                                      <p:to>
                                        <p:strVal val="visible"/>
                                      </p:to>
                                    </p:set>
                                    <p:animEffect transition="in" filter="fade">
                                      <p:cBhvr>
                                        <p:cTn id="83" dur="500"/>
                                        <p:tgtEl>
                                          <p:spTgt spid="114"/>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nodeType="clickEffect">
                                  <p:stCondLst>
                                    <p:cond delay="0"/>
                                  </p:stCondLst>
                                  <p:childTnLst>
                                    <p:animMotion origin="layout" path="M 0 -2.22222E-6 L -0.125 0.10857 " pathEditMode="relative" rAng="0" ptsTypes="AA">
                                      <p:cBhvr>
                                        <p:cTn id="87" dur="500" fill="hold"/>
                                        <p:tgtEl>
                                          <p:spTgt spid="106"/>
                                        </p:tgtEl>
                                        <p:attrNameLst>
                                          <p:attrName>ppt_x</p:attrName>
                                          <p:attrName>ppt_y</p:attrName>
                                        </p:attrNameLst>
                                      </p:cBhvr>
                                      <p:rCtr x="-6250" y="5417"/>
                                    </p:animMotion>
                                  </p:childTnLst>
                                </p:cTn>
                              </p:par>
                            </p:childTnLst>
                          </p:cTn>
                        </p:par>
                        <p:par>
                          <p:cTn id="88" fill="hold">
                            <p:stCondLst>
                              <p:cond delay="500"/>
                            </p:stCondLst>
                            <p:childTnLst>
                              <p:par>
                                <p:cTn id="89" presetID="10" presetClass="entr" presetSubtype="0" fill="hold"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par>
                                <p:cTn id="92" presetID="10" presetClass="entr" presetSubtype="0" fill="hold" nodeType="withEffect">
                                  <p:stCondLst>
                                    <p:cond delay="0"/>
                                  </p:stCondLst>
                                  <p:childTnLst>
                                    <p:set>
                                      <p:cBhvr>
                                        <p:cTn id="93" dur="1" fill="hold">
                                          <p:stCondLst>
                                            <p:cond delay="0"/>
                                          </p:stCondLst>
                                        </p:cTn>
                                        <p:tgtEl>
                                          <p:spTgt spid="94"/>
                                        </p:tgtEl>
                                        <p:attrNameLst>
                                          <p:attrName>style.visibility</p:attrName>
                                        </p:attrNameLst>
                                      </p:cBhvr>
                                      <p:to>
                                        <p:strVal val="visible"/>
                                      </p:to>
                                    </p:set>
                                    <p:animEffect transition="in" filter="fade">
                                      <p:cBhvr>
                                        <p:cTn id="94" dur="500"/>
                                        <p:tgtEl>
                                          <p:spTgt spid="94"/>
                                        </p:tgtEl>
                                      </p:cBhvr>
                                    </p:animEffect>
                                  </p:childTnLst>
                                </p:cTn>
                              </p:par>
                              <p:par>
                                <p:cTn id="95" presetID="10" presetClass="entr" presetSubtype="0" fill="hold" nodeType="withEffect">
                                  <p:stCondLst>
                                    <p:cond delay="0"/>
                                  </p:stCondLst>
                                  <p:childTnLst>
                                    <p:set>
                                      <p:cBhvr>
                                        <p:cTn id="96" dur="1" fill="hold">
                                          <p:stCondLst>
                                            <p:cond delay="0"/>
                                          </p:stCondLst>
                                        </p:cTn>
                                        <p:tgtEl>
                                          <p:spTgt spid="104"/>
                                        </p:tgtEl>
                                        <p:attrNameLst>
                                          <p:attrName>style.visibility</p:attrName>
                                        </p:attrNameLst>
                                      </p:cBhvr>
                                      <p:to>
                                        <p:strVal val="visible"/>
                                      </p:to>
                                    </p:set>
                                    <p:animEffect transition="in" filter="fade">
                                      <p:cBhvr>
                                        <p:cTn id="97" dur="500"/>
                                        <p:tgtEl>
                                          <p:spTgt spid="104"/>
                                        </p:tgtEl>
                                      </p:cBhvr>
                                    </p:animEffect>
                                  </p:childTnLst>
                                </p:cTn>
                              </p:par>
                            </p:childTnLst>
                          </p:cTn>
                        </p:par>
                        <p:par>
                          <p:cTn id="98" fill="hold">
                            <p:stCondLst>
                              <p:cond delay="1000"/>
                            </p:stCondLst>
                            <p:childTnLst>
                              <p:par>
                                <p:cTn id="99" presetID="10" presetClass="exit" presetSubtype="0" fill="hold" nodeType="afterEffect">
                                  <p:stCondLst>
                                    <p:cond delay="0"/>
                                  </p:stCondLst>
                                  <p:childTnLst>
                                    <p:animEffect transition="out" filter="fade">
                                      <p:cBhvr>
                                        <p:cTn id="100" dur="500"/>
                                        <p:tgtEl>
                                          <p:spTgt spid="114"/>
                                        </p:tgtEl>
                                      </p:cBhvr>
                                    </p:animEffect>
                                    <p:set>
                                      <p:cBhvr>
                                        <p:cTn id="101" dur="1" fill="hold">
                                          <p:stCondLst>
                                            <p:cond delay="4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51" grpId="0" animBg="1"/>
      <p:bldP spid="1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2</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a:xfrm>
            <a:off x="1219199" y="1439694"/>
            <a:ext cx="6781801" cy="4438591"/>
          </a:xfrm>
        </p:spPr>
        <p:txBody>
          <a:bodyPr>
            <a:normAutofit/>
          </a:bodyPr>
          <a:lstStyle/>
          <a:p>
            <a:pPr marL="0" indent="0" algn="just">
              <a:lnSpc>
                <a:spcPct val="100000"/>
              </a:lnSpc>
              <a:buNone/>
            </a:pPr>
            <a:r>
              <a:rPr lang="en-US" sz="2400" dirty="0">
                <a:latin typeface="Arial" panose="020B0604020202020204" pitchFamily="34" charset="0"/>
                <a:cs typeface="Arial" panose="020B0604020202020204" pitchFamily="34" charset="0"/>
              </a:rPr>
              <a:t>Write a recursive function </a:t>
            </a:r>
            <a:r>
              <a:rPr lang="en-US" sz="2400" b="1" dirty="0" err="1">
                <a:latin typeface="Arial" panose="020B0604020202020204" pitchFamily="34" charset="0"/>
                <a:cs typeface="Arial" panose="020B0604020202020204" pitchFamily="34" charset="0"/>
              </a:rPr>
              <a:t>recursiveReverse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that reverses the order of items stored in a queue of integers. The prototype for the </a:t>
            </a:r>
            <a:r>
              <a:rPr lang="en-US" sz="2400" b="1" dirty="0" err="1">
                <a:latin typeface="Arial" panose="020B0604020202020204" pitchFamily="34" charset="0"/>
                <a:cs typeface="Arial" panose="020B0604020202020204" pitchFamily="34" charset="0"/>
              </a:rPr>
              <a:t>recursiveReverse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function is given below:</a:t>
            </a:r>
          </a:p>
          <a:p>
            <a:pPr marL="0" indent="0" algn="just">
              <a:lnSpc>
                <a:spcPct val="100000"/>
              </a:lnSpc>
              <a:buNone/>
            </a:pPr>
            <a:endParaRPr lang="en-US" sz="2400" dirty="0">
              <a:latin typeface="Arial" panose="020B0604020202020204" pitchFamily="34" charset="0"/>
              <a:cs typeface="Arial" panose="020B0604020202020204" pitchFamily="34" charset="0"/>
            </a:endParaRPr>
          </a:p>
          <a:p>
            <a:pPr marL="0" indent="0" algn="just">
              <a:lnSpc>
                <a:spcPct val="100000"/>
              </a:lnSpc>
              <a:buNone/>
            </a:pPr>
            <a:r>
              <a:rPr lang="en-US" sz="2400" dirty="0">
                <a:latin typeface="Courier New" panose="02070309020205020404" pitchFamily="49" charset="0"/>
                <a:cs typeface="Courier New" panose="02070309020205020404" pitchFamily="49" charset="0"/>
              </a:rPr>
              <a:t>void </a:t>
            </a:r>
            <a:r>
              <a:rPr lang="en-US" sz="2400" dirty="0" err="1">
                <a:latin typeface="Courier New" panose="02070309020205020404" pitchFamily="49" charset="0"/>
                <a:cs typeface="Courier New" panose="02070309020205020404" pitchFamily="49" charset="0"/>
              </a:rPr>
              <a:t>recursiveReverse</a:t>
            </a:r>
            <a:r>
              <a:rPr lang="en-US" sz="2400" dirty="0">
                <a:latin typeface="Courier New" panose="02070309020205020404" pitchFamily="49" charset="0"/>
                <a:cs typeface="Courier New" panose="02070309020205020404" pitchFamily="49" charset="0"/>
              </a:rPr>
              <a:t>(Queue *q);</a:t>
            </a:r>
            <a:endParaRPr lang="en-SG" sz="2400" dirty="0">
              <a:latin typeface="Courier New" panose="02070309020205020404" pitchFamily="49" charset="0"/>
              <a:cs typeface="Courier New" panose="02070309020205020404" pitchFamily="49" charset="0"/>
            </a:endParaRPr>
          </a:p>
        </p:txBody>
      </p:sp>
      <p:grpSp>
        <p:nvGrpSpPr>
          <p:cNvPr id="17" name="Group 16">
            <a:extLst>
              <a:ext uri="{FF2B5EF4-FFF2-40B4-BE49-F238E27FC236}">
                <a16:creationId xmlns:a16="http://schemas.microsoft.com/office/drawing/2014/main" id="{48430100-70C7-40FD-86D9-8A2DC4949484}"/>
              </a:ext>
            </a:extLst>
          </p:cNvPr>
          <p:cNvGrpSpPr/>
          <p:nvPr/>
        </p:nvGrpSpPr>
        <p:grpSpPr>
          <a:xfrm>
            <a:off x="1356836" y="4419600"/>
            <a:ext cx="2757964" cy="838200"/>
            <a:chOff x="3109436" y="3913187"/>
            <a:chExt cx="2757964" cy="838200"/>
          </a:xfrm>
        </p:grpSpPr>
        <p:grpSp>
          <p:nvGrpSpPr>
            <p:cNvPr id="14" name="Group 13">
              <a:extLst>
                <a:ext uri="{FF2B5EF4-FFF2-40B4-BE49-F238E27FC236}">
                  <a16:creationId xmlns:a16="http://schemas.microsoft.com/office/drawing/2014/main" id="{32FF1E4E-16AF-4A13-BDD9-92F2EDB542E6}"/>
                </a:ext>
              </a:extLst>
            </p:cNvPr>
            <p:cNvGrpSpPr/>
            <p:nvPr/>
          </p:nvGrpSpPr>
          <p:grpSpPr>
            <a:xfrm>
              <a:off x="3505200" y="4419600"/>
              <a:ext cx="1963102" cy="250825"/>
              <a:chOff x="3471862" y="4419600"/>
              <a:chExt cx="1963102" cy="250825"/>
            </a:xfrm>
          </p:grpSpPr>
          <p:sp>
            <p:nvSpPr>
              <p:cNvPr id="5" name="Rectangle 14">
                <a:extLst>
                  <a:ext uri="{FF2B5EF4-FFF2-40B4-BE49-F238E27FC236}">
                    <a16:creationId xmlns:a16="http://schemas.microsoft.com/office/drawing/2014/main" id="{5FC01067-892C-4E81-B4B2-BC06227F17CE}"/>
                  </a:ext>
                </a:extLst>
              </p:cNvPr>
              <p:cNvSpPr/>
              <p:nvPr/>
            </p:nvSpPr>
            <p:spPr>
              <a:xfrm>
                <a:off x="4944427" y="4419600"/>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6" name="Rectangle 15">
                <a:extLst>
                  <a:ext uri="{FF2B5EF4-FFF2-40B4-BE49-F238E27FC236}">
                    <a16:creationId xmlns:a16="http://schemas.microsoft.com/office/drawing/2014/main" id="{EBDABF8B-5DA4-4079-8061-117CD5CA6E01}"/>
                  </a:ext>
                </a:extLst>
              </p:cNvPr>
              <p:cNvSpPr/>
              <p:nvPr/>
            </p:nvSpPr>
            <p:spPr>
              <a:xfrm>
                <a:off x="4455795"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7" name="Rectangle 16">
                <a:extLst>
                  <a:ext uri="{FF2B5EF4-FFF2-40B4-BE49-F238E27FC236}">
                    <a16:creationId xmlns:a16="http://schemas.microsoft.com/office/drawing/2014/main" id="{D9EE5CE7-4A01-40DF-A210-4DEE660A50DA}"/>
                  </a:ext>
                </a:extLst>
              </p:cNvPr>
              <p:cNvSpPr/>
              <p:nvPr/>
            </p:nvSpPr>
            <p:spPr>
              <a:xfrm>
                <a:off x="3963987"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8" name="Rectangle 17">
                <a:extLst>
                  <a:ext uri="{FF2B5EF4-FFF2-40B4-BE49-F238E27FC236}">
                    <a16:creationId xmlns:a16="http://schemas.microsoft.com/office/drawing/2014/main" id="{D617E4CE-F954-4213-AAC8-9DB2B8AB9575}"/>
                  </a:ext>
                </a:extLst>
              </p:cNvPr>
              <p:cNvSpPr/>
              <p:nvPr/>
            </p:nvSpPr>
            <p:spPr>
              <a:xfrm>
                <a:off x="3471862"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grpSp>
        <p:cxnSp>
          <p:nvCxnSpPr>
            <p:cNvPr id="9" name="Straight Connector 20">
              <a:extLst>
                <a:ext uri="{FF2B5EF4-FFF2-40B4-BE49-F238E27FC236}">
                  <a16:creationId xmlns:a16="http://schemas.microsoft.com/office/drawing/2014/main" id="{C088DB4C-D256-49B7-9862-256EB9DCDE0E}"/>
                </a:ext>
              </a:extLst>
            </p:cNvPr>
            <p:cNvCxnSpPr/>
            <p:nvPr/>
          </p:nvCxnSpPr>
          <p:spPr>
            <a:xfrm>
              <a:off x="3392487" y="42941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22">
              <a:extLst>
                <a:ext uri="{FF2B5EF4-FFF2-40B4-BE49-F238E27FC236}">
                  <a16:creationId xmlns:a16="http://schemas.microsoft.com/office/drawing/2014/main" id="{B55BB6DD-95CC-4D4F-84D3-03F0F5F2D397}"/>
                </a:ext>
              </a:extLst>
            </p:cNvPr>
            <p:cNvCxnSpPr>
              <a:cxnSpLocks/>
            </p:cNvCxnSpPr>
            <p:nvPr/>
          </p:nvCxnSpPr>
          <p:spPr>
            <a:xfrm flipH="1">
              <a:off x="5553075" y="4267200"/>
              <a:ext cx="314325" cy="266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23">
              <a:extLst>
                <a:ext uri="{FF2B5EF4-FFF2-40B4-BE49-F238E27FC236}">
                  <a16:creationId xmlns:a16="http://schemas.microsoft.com/office/drawing/2014/main" id="{4324F80A-0159-4D21-9A5B-7320742428B7}"/>
                </a:ext>
              </a:extLst>
            </p:cNvPr>
            <p:cNvCxnSpPr>
              <a:cxnSpLocks/>
            </p:cNvCxnSpPr>
            <p:nvPr/>
          </p:nvCxnSpPr>
          <p:spPr>
            <a:xfrm flipH="1" flipV="1">
              <a:off x="3109436" y="4271962"/>
              <a:ext cx="303213" cy="261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12" name="Straight Connector 44">
              <a:extLst>
                <a:ext uri="{FF2B5EF4-FFF2-40B4-BE49-F238E27FC236}">
                  <a16:creationId xmlns:a16="http://schemas.microsoft.com/office/drawing/2014/main" id="{FD38CE8A-22DF-4501-BDA3-FCC37CFC1D30}"/>
                </a:ext>
              </a:extLst>
            </p:cNvPr>
            <p:cNvCxnSpPr/>
            <p:nvPr/>
          </p:nvCxnSpPr>
          <p:spPr>
            <a:xfrm>
              <a:off x="3419475" y="47513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3" name="TextBox 2">
              <a:extLst>
                <a:ext uri="{FF2B5EF4-FFF2-40B4-BE49-F238E27FC236}">
                  <a16:creationId xmlns:a16="http://schemas.microsoft.com/office/drawing/2014/main" id="{41A42B9D-0269-4596-8A5F-6DEE281B5754}"/>
                </a:ext>
              </a:extLst>
            </p:cNvPr>
            <p:cNvSpPr txBox="1">
              <a:spLocks noChangeArrowheads="1"/>
            </p:cNvSpPr>
            <p:nvPr/>
          </p:nvSpPr>
          <p:spPr bwMode="auto">
            <a:xfrm>
              <a:off x="4038600" y="3913187"/>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grpSp>
      <p:grpSp>
        <p:nvGrpSpPr>
          <p:cNvPr id="18" name="Group 17">
            <a:extLst>
              <a:ext uri="{FF2B5EF4-FFF2-40B4-BE49-F238E27FC236}">
                <a16:creationId xmlns:a16="http://schemas.microsoft.com/office/drawing/2014/main" id="{31B12761-A4C9-4482-8CF7-0945DABA3B2F}"/>
              </a:ext>
            </a:extLst>
          </p:cNvPr>
          <p:cNvGrpSpPr/>
          <p:nvPr/>
        </p:nvGrpSpPr>
        <p:grpSpPr>
          <a:xfrm>
            <a:off x="5334000" y="4419600"/>
            <a:ext cx="2151063" cy="838200"/>
            <a:chOff x="3392487" y="3913187"/>
            <a:chExt cx="2151063" cy="838200"/>
          </a:xfrm>
        </p:grpSpPr>
        <p:grpSp>
          <p:nvGrpSpPr>
            <p:cNvPr id="19" name="Group 18">
              <a:extLst>
                <a:ext uri="{FF2B5EF4-FFF2-40B4-BE49-F238E27FC236}">
                  <a16:creationId xmlns:a16="http://schemas.microsoft.com/office/drawing/2014/main" id="{970F5733-76E4-4989-AD6B-AC203FE4E171}"/>
                </a:ext>
              </a:extLst>
            </p:cNvPr>
            <p:cNvGrpSpPr/>
            <p:nvPr/>
          </p:nvGrpSpPr>
          <p:grpSpPr>
            <a:xfrm>
              <a:off x="3505200" y="4419600"/>
              <a:ext cx="1963102" cy="250825"/>
              <a:chOff x="3471862" y="4419600"/>
              <a:chExt cx="1963102" cy="250825"/>
            </a:xfrm>
          </p:grpSpPr>
          <p:sp>
            <p:nvSpPr>
              <p:cNvPr id="25" name="Rectangle 14">
                <a:extLst>
                  <a:ext uri="{FF2B5EF4-FFF2-40B4-BE49-F238E27FC236}">
                    <a16:creationId xmlns:a16="http://schemas.microsoft.com/office/drawing/2014/main" id="{DA1F3277-12E8-4867-9F46-B3402A83DEF9}"/>
                  </a:ext>
                </a:extLst>
              </p:cNvPr>
              <p:cNvSpPr/>
              <p:nvPr/>
            </p:nvSpPr>
            <p:spPr>
              <a:xfrm>
                <a:off x="4944427" y="4419600"/>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sp>
            <p:nvSpPr>
              <p:cNvPr id="26" name="Rectangle 15">
                <a:extLst>
                  <a:ext uri="{FF2B5EF4-FFF2-40B4-BE49-F238E27FC236}">
                    <a16:creationId xmlns:a16="http://schemas.microsoft.com/office/drawing/2014/main" id="{55278DEC-F7DF-47B9-AFBF-CDDDBFF98CC6}"/>
                  </a:ext>
                </a:extLst>
              </p:cNvPr>
              <p:cNvSpPr/>
              <p:nvPr/>
            </p:nvSpPr>
            <p:spPr>
              <a:xfrm>
                <a:off x="4455795"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27" name="Rectangle 16">
                <a:extLst>
                  <a:ext uri="{FF2B5EF4-FFF2-40B4-BE49-F238E27FC236}">
                    <a16:creationId xmlns:a16="http://schemas.microsoft.com/office/drawing/2014/main" id="{23106580-846A-42F6-B415-FDB293BD8C38}"/>
                  </a:ext>
                </a:extLst>
              </p:cNvPr>
              <p:cNvSpPr/>
              <p:nvPr/>
            </p:nvSpPr>
            <p:spPr>
              <a:xfrm>
                <a:off x="3963987"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28" name="Rectangle 17">
                <a:extLst>
                  <a:ext uri="{FF2B5EF4-FFF2-40B4-BE49-F238E27FC236}">
                    <a16:creationId xmlns:a16="http://schemas.microsoft.com/office/drawing/2014/main" id="{119E9A10-D473-4743-9D77-89133A3BD8FE}"/>
                  </a:ext>
                </a:extLst>
              </p:cNvPr>
              <p:cNvSpPr/>
              <p:nvPr/>
            </p:nvSpPr>
            <p:spPr>
              <a:xfrm>
                <a:off x="3471862"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grpSp>
        <p:cxnSp>
          <p:nvCxnSpPr>
            <p:cNvPr id="20" name="Straight Connector 20">
              <a:extLst>
                <a:ext uri="{FF2B5EF4-FFF2-40B4-BE49-F238E27FC236}">
                  <a16:creationId xmlns:a16="http://schemas.microsoft.com/office/drawing/2014/main" id="{C1E10FD6-9ECB-4BB0-889A-55A1DC64395E}"/>
                </a:ext>
              </a:extLst>
            </p:cNvPr>
            <p:cNvCxnSpPr/>
            <p:nvPr/>
          </p:nvCxnSpPr>
          <p:spPr>
            <a:xfrm>
              <a:off x="3392487" y="42941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3" name="Straight Connector 44">
              <a:extLst>
                <a:ext uri="{FF2B5EF4-FFF2-40B4-BE49-F238E27FC236}">
                  <a16:creationId xmlns:a16="http://schemas.microsoft.com/office/drawing/2014/main" id="{D516710E-2326-431D-AF34-FFC6FAE22E9E}"/>
                </a:ext>
              </a:extLst>
            </p:cNvPr>
            <p:cNvCxnSpPr/>
            <p:nvPr/>
          </p:nvCxnSpPr>
          <p:spPr>
            <a:xfrm>
              <a:off x="3419475" y="47513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4" name="TextBox 2">
              <a:extLst>
                <a:ext uri="{FF2B5EF4-FFF2-40B4-BE49-F238E27FC236}">
                  <a16:creationId xmlns:a16="http://schemas.microsoft.com/office/drawing/2014/main" id="{99A8F9F0-A7E2-4951-98D3-594E90CAA78F}"/>
                </a:ext>
              </a:extLst>
            </p:cNvPr>
            <p:cNvSpPr txBox="1">
              <a:spLocks noChangeArrowheads="1"/>
            </p:cNvSpPr>
            <p:nvPr/>
          </p:nvSpPr>
          <p:spPr bwMode="auto">
            <a:xfrm>
              <a:off x="4038600" y="3913187"/>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grpSp>
      <p:cxnSp>
        <p:nvCxnSpPr>
          <p:cNvPr id="30" name="Straight Arrow Connector 29">
            <a:extLst>
              <a:ext uri="{FF2B5EF4-FFF2-40B4-BE49-F238E27FC236}">
                <a16:creationId xmlns:a16="http://schemas.microsoft.com/office/drawing/2014/main" id="{90BB9C0E-305B-4B78-9EFA-85636EF46894}"/>
              </a:ext>
            </a:extLst>
          </p:cNvPr>
          <p:cNvCxnSpPr/>
          <p:nvPr/>
        </p:nvCxnSpPr>
        <p:spPr>
          <a:xfrm>
            <a:off x="4358640" y="4953000"/>
            <a:ext cx="67056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775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657285"/>
            <a:ext cx="8915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Queue q;</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q.ll.head</a:t>
            </a:r>
            <a:r>
              <a:rPr lang="en-US" altLang="en-US" sz="12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q.ll.tail</a:t>
            </a:r>
            <a:r>
              <a:rPr lang="en-US" altLang="en-US" sz="12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q.ll.size</a:t>
            </a:r>
            <a:r>
              <a:rPr lang="en-US" altLang="en-US" sz="12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item;</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("Enter a list of numbers for a queue, terminated by any non-digit character: \n");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d",&amp;item</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enqueue(&amp;q, item);</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("%*s");</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nBefore</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 is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q.ll.head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err="1">
                <a:solidFill>
                  <a:srgbClr val="FF0000"/>
                </a:solidFill>
                <a:latin typeface="Courier New" panose="02070309020205020404" pitchFamily="49" charset="0"/>
                <a:cs typeface="Courier New" panose="02070309020205020404" pitchFamily="49" charset="0"/>
              </a:rPr>
              <a:t>recursiveReverse</a:t>
            </a:r>
            <a:r>
              <a:rPr lang="en-US" altLang="en-US" sz="1200" b="1" dirty="0">
                <a:solidFill>
                  <a:srgbClr val="FF0000"/>
                </a:solidFill>
                <a:latin typeface="Courier New" panose="02070309020205020404" pitchFamily="49" charset="0"/>
                <a:cs typeface="Courier New" panose="02070309020205020404" pitchFamily="49" charset="0"/>
              </a:rPr>
              <a:t>(&amp;q);</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nAfter</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 was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q.ll.head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return 0;</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657285"/>
            <a:ext cx="50715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24</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dirty="0"/>
              <a:t>Question 2 - </a:t>
            </a:r>
            <a:r>
              <a:rPr lang="en-SG" dirty="0" err="1"/>
              <a:t>Template.c</a:t>
            </a:r>
            <a:endParaRPr lang="en-SG" dirty="0"/>
          </a:p>
        </p:txBody>
      </p:sp>
    </p:spTree>
    <p:extLst>
      <p:ext uri="{BB962C8B-B14F-4D97-AF65-F5344CB8AC3E}">
        <p14:creationId xmlns:p14="http://schemas.microsoft.com/office/powerpoint/2010/main" val="4083860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07A299A2-5C3F-489A-99E7-56FF218B28D3}"/>
              </a:ext>
            </a:extLst>
          </p:cNvPr>
          <p:cNvSpPr/>
          <p:nvPr/>
        </p:nvSpPr>
        <p:spPr>
          <a:xfrm>
            <a:off x="0" y="0"/>
            <a:ext cx="9144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5" name="Group 154">
            <a:extLst>
              <a:ext uri="{FF2B5EF4-FFF2-40B4-BE49-F238E27FC236}">
                <a16:creationId xmlns:a16="http://schemas.microsoft.com/office/drawing/2014/main" id="{8FDFC67B-90DA-401E-9D17-F6D83552FF0F}"/>
              </a:ext>
            </a:extLst>
          </p:cNvPr>
          <p:cNvGrpSpPr/>
          <p:nvPr/>
        </p:nvGrpSpPr>
        <p:grpSpPr>
          <a:xfrm>
            <a:off x="796925" y="609601"/>
            <a:ext cx="6365875" cy="1464096"/>
            <a:chOff x="796925" y="609601"/>
            <a:chExt cx="6365875" cy="1464096"/>
          </a:xfrm>
        </p:grpSpPr>
        <p:sp>
          <p:nvSpPr>
            <p:cNvPr id="8" name="Rectangle 7">
              <a:extLst>
                <a:ext uri="{FF2B5EF4-FFF2-40B4-BE49-F238E27FC236}">
                  <a16:creationId xmlns:a16="http://schemas.microsoft.com/office/drawing/2014/main" id="{2B65C7F1-0607-47C2-A419-A2377AF51149}"/>
                </a:ext>
              </a:extLst>
            </p:cNvPr>
            <p:cNvSpPr/>
            <p:nvPr/>
          </p:nvSpPr>
          <p:spPr>
            <a:xfrm>
              <a:off x="796925" y="609601"/>
              <a:ext cx="6365875" cy="1464096"/>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Group 3">
              <a:extLst>
                <a:ext uri="{FF2B5EF4-FFF2-40B4-BE49-F238E27FC236}">
                  <a16:creationId xmlns:a16="http://schemas.microsoft.com/office/drawing/2014/main" id="{9C3D4531-C25D-4527-B85F-EE19848C40FB}"/>
                </a:ext>
              </a:extLst>
            </p:cNvPr>
            <p:cNvGrpSpPr/>
            <p:nvPr/>
          </p:nvGrpSpPr>
          <p:grpSpPr>
            <a:xfrm>
              <a:off x="838200" y="680506"/>
              <a:ext cx="4242867" cy="1393190"/>
              <a:chOff x="1027335" y="1331655"/>
              <a:chExt cx="5059832" cy="1393190"/>
            </a:xfrm>
          </p:grpSpPr>
          <p:sp>
            <p:nvSpPr>
              <p:cNvPr id="5" name="TextBox 16">
                <a:extLst>
                  <a:ext uri="{FF2B5EF4-FFF2-40B4-BE49-F238E27FC236}">
                    <a16:creationId xmlns:a16="http://schemas.microsoft.com/office/drawing/2014/main" id="{C26E26C8-D4C7-4023-84A4-2CBA02288E05}"/>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C0000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b="1" dirty="0">
                    <a:solidFill>
                      <a:srgbClr val="00B050"/>
                    </a:solidFill>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6" name="TextBox 17">
                <a:extLst>
                  <a:ext uri="{FF2B5EF4-FFF2-40B4-BE49-F238E27FC236}">
                    <a16:creationId xmlns:a16="http://schemas.microsoft.com/office/drawing/2014/main" id="{36A7316F-2103-412F-83AD-5D8245B43F2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 name="Group 9">
            <a:extLst>
              <a:ext uri="{FF2B5EF4-FFF2-40B4-BE49-F238E27FC236}">
                <a16:creationId xmlns:a16="http://schemas.microsoft.com/office/drawing/2014/main" id="{647EDB76-5AA9-45A5-B944-9D3FC4E3873E}"/>
              </a:ext>
            </a:extLst>
          </p:cNvPr>
          <p:cNvGrpSpPr/>
          <p:nvPr/>
        </p:nvGrpSpPr>
        <p:grpSpPr>
          <a:xfrm>
            <a:off x="76200" y="697468"/>
            <a:ext cx="669405" cy="369332"/>
            <a:chOff x="1727720" y="2025134"/>
            <a:chExt cx="669405" cy="369332"/>
          </a:xfrm>
        </p:grpSpPr>
        <p:sp>
          <p:nvSpPr>
            <p:cNvPr id="11" name="Rectangle 17">
              <a:extLst>
                <a:ext uri="{FF2B5EF4-FFF2-40B4-BE49-F238E27FC236}">
                  <a16:creationId xmlns:a16="http://schemas.microsoft.com/office/drawing/2014/main" id="{BA96B196-995C-4161-80F5-F68C46E385EF}"/>
                </a:ext>
              </a:extLst>
            </p:cNvPr>
            <p:cNvSpPr/>
            <p:nvPr/>
          </p:nvSpPr>
          <p:spPr>
            <a:xfrm>
              <a:off x="2133600" y="2091154"/>
              <a:ext cx="263525" cy="250825"/>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1</a:t>
              </a:r>
            </a:p>
          </p:txBody>
        </p:sp>
        <p:sp>
          <p:nvSpPr>
            <p:cNvPr id="12" name="TextBox 11">
              <a:extLst>
                <a:ext uri="{FF2B5EF4-FFF2-40B4-BE49-F238E27FC236}">
                  <a16:creationId xmlns:a16="http://schemas.microsoft.com/office/drawing/2014/main" id="{16D8F56D-DADC-4401-A33F-C0D25BBE5B12}"/>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6" name="Rectangle 16">
            <a:extLst>
              <a:ext uri="{FF2B5EF4-FFF2-40B4-BE49-F238E27FC236}">
                <a16:creationId xmlns:a16="http://schemas.microsoft.com/office/drawing/2014/main" id="{DE632AFC-6A5A-4E91-90EB-5718DAED1758}"/>
              </a:ext>
            </a:extLst>
          </p:cNvPr>
          <p:cNvSpPr/>
          <p:nvPr/>
        </p:nvSpPr>
        <p:spPr>
          <a:xfrm>
            <a:off x="5639097" y="694662"/>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grpSp>
        <p:nvGrpSpPr>
          <p:cNvPr id="174" name="Group 173">
            <a:extLst>
              <a:ext uri="{FF2B5EF4-FFF2-40B4-BE49-F238E27FC236}">
                <a16:creationId xmlns:a16="http://schemas.microsoft.com/office/drawing/2014/main" id="{F31C3B58-5E86-452F-BB26-ADDF058A85AD}"/>
              </a:ext>
            </a:extLst>
          </p:cNvPr>
          <p:cNvGrpSpPr/>
          <p:nvPr/>
        </p:nvGrpSpPr>
        <p:grpSpPr>
          <a:xfrm>
            <a:off x="6110287" y="694662"/>
            <a:ext cx="976313" cy="250825"/>
            <a:chOff x="6110287" y="694662"/>
            <a:chExt cx="976313" cy="250825"/>
          </a:xfrm>
        </p:grpSpPr>
        <p:sp>
          <p:nvSpPr>
            <p:cNvPr id="17" name="Rectangle 14">
              <a:extLst>
                <a:ext uri="{FF2B5EF4-FFF2-40B4-BE49-F238E27FC236}">
                  <a16:creationId xmlns:a16="http://schemas.microsoft.com/office/drawing/2014/main" id="{F6894496-90B3-448E-B378-626613EF175F}"/>
                </a:ext>
              </a:extLst>
            </p:cNvPr>
            <p:cNvSpPr/>
            <p:nvPr/>
          </p:nvSpPr>
          <p:spPr>
            <a:xfrm>
              <a:off x="6596062" y="694662"/>
              <a:ext cx="490538"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8" name="Rectangle 15">
              <a:extLst>
                <a:ext uri="{FF2B5EF4-FFF2-40B4-BE49-F238E27FC236}">
                  <a16:creationId xmlns:a16="http://schemas.microsoft.com/office/drawing/2014/main" id="{C9D2AD5C-2D89-4CBA-BC80-3137D8F85C6C}"/>
                </a:ext>
              </a:extLst>
            </p:cNvPr>
            <p:cNvSpPr/>
            <p:nvPr/>
          </p:nvSpPr>
          <p:spPr>
            <a:xfrm>
              <a:off x="6110287" y="694662"/>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grpSp>
      <p:sp>
        <p:nvSpPr>
          <p:cNvPr id="15" name="TextBox 2">
            <a:extLst>
              <a:ext uri="{FF2B5EF4-FFF2-40B4-BE49-F238E27FC236}">
                <a16:creationId xmlns:a16="http://schemas.microsoft.com/office/drawing/2014/main" id="{10B3FFD5-90EC-46B0-BBD0-D3850016A733}"/>
              </a:ext>
            </a:extLst>
          </p:cNvPr>
          <p:cNvSpPr txBox="1">
            <a:spLocks noChangeArrowheads="1"/>
          </p:cNvSpPr>
          <p:nvPr/>
        </p:nvSpPr>
        <p:spPr bwMode="auto">
          <a:xfrm>
            <a:off x="5040088" y="68050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nvGrpSpPr>
          <p:cNvPr id="156" name="Group 155">
            <a:extLst>
              <a:ext uri="{FF2B5EF4-FFF2-40B4-BE49-F238E27FC236}">
                <a16:creationId xmlns:a16="http://schemas.microsoft.com/office/drawing/2014/main" id="{B74B503E-2107-4890-96D2-DD4F0803187F}"/>
              </a:ext>
            </a:extLst>
          </p:cNvPr>
          <p:cNvGrpSpPr/>
          <p:nvPr/>
        </p:nvGrpSpPr>
        <p:grpSpPr>
          <a:xfrm>
            <a:off x="1309704" y="2207393"/>
            <a:ext cx="6365875" cy="1464096"/>
            <a:chOff x="1309704" y="2207393"/>
            <a:chExt cx="6365875" cy="1464096"/>
          </a:xfrm>
        </p:grpSpPr>
        <p:sp>
          <p:nvSpPr>
            <p:cNvPr id="86" name="Rectangle 85">
              <a:extLst>
                <a:ext uri="{FF2B5EF4-FFF2-40B4-BE49-F238E27FC236}">
                  <a16:creationId xmlns:a16="http://schemas.microsoft.com/office/drawing/2014/main" id="{FAA56380-5405-47D2-B0CA-8EF2CF3209B1}"/>
                </a:ext>
              </a:extLst>
            </p:cNvPr>
            <p:cNvSpPr/>
            <p:nvPr/>
          </p:nvSpPr>
          <p:spPr>
            <a:xfrm>
              <a:off x="1309704" y="2207393"/>
              <a:ext cx="6365875" cy="1464096"/>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7" name="Group 86">
              <a:extLst>
                <a:ext uri="{FF2B5EF4-FFF2-40B4-BE49-F238E27FC236}">
                  <a16:creationId xmlns:a16="http://schemas.microsoft.com/office/drawing/2014/main" id="{658CA267-0BB1-450C-AFC5-4CA8E3BD3D3D}"/>
                </a:ext>
              </a:extLst>
            </p:cNvPr>
            <p:cNvGrpSpPr/>
            <p:nvPr/>
          </p:nvGrpSpPr>
          <p:grpSpPr>
            <a:xfrm>
              <a:off x="1350979" y="2278298"/>
              <a:ext cx="4242867" cy="1393190"/>
              <a:chOff x="1027335" y="1331655"/>
              <a:chExt cx="5059832" cy="1393190"/>
            </a:xfrm>
          </p:grpSpPr>
          <p:sp>
            <p:nvSpPr>
              <p:cNvPr id="88" name="TextBox 16">
                <a:extLst>
                  <a:ext uri="{FF2B5EF4-FFF2-40B4-BE49-F238E27FC236}">
                    <a16:creationId xmlns:a16="http://schemas.microsoft.com/office/drawing/2014/main" id="{790F80C9-EF0B-4F7C-B167-78577B6BBCF7}"/>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89" name="TextBox 17">
                <a:extLst>
                  <a:ext uri="{FF2B5EF4-FFF2-40B4-BE49-F238E27FC236}">
                    <a16:creationId xmlns:a16="http://schemas.microsoft.com/office/drawing/2014/main" id="{F27732BD-9518-4F38-A8CB-7CCAF240BAE8}"/>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90" name="Group 89">
            <a:extLst>
              <a:ext uri="{FF2B5EF4-FFF2-40B4-BE49-F238E27FC236}">
                <a16:creationId xmlns:a16="http://schemas.microsoft.com/office/drawing/2014/main" id="{724B95AC-27B8-4319-A7F0-16D5F4F12C71}"/>
              </a:ext>
            </a:extLst>
          </p:cNvPr>
          <p:cNvGrpSpPr/>
          <p:nvPr/>
        </p:nvGrpSpPr>
        <p:grpSpPr>
          <a:xfrm>
            <a:off x="588979" y="2295260"/>
            <a:ext cx="669405" cy="369332"/>
            <a:chOff x="1727720" y="2025134"/>
            <a:chExt cx="669405" cy="369332"/>
          </a:xfrm>
        </p:grpSpPr>
        <p:sp>
          <p:nvSpPr>
            <p:cNvPr id="91" name="Rectangle 17">
              <a:extLst>
                <a:ext uri="{FF2B5EF4-FFF2-40B4-BE49-F238E27FC236}">
                  <a16:creationId xmlns:a16="http://schemas.microsoft.com/office/drawing/2014/main" id="{CD8F3DF6-61F7-4E05-A55E-55546C261831}"/>
                </a:ext>
              </a:extLst>
            </p:cNvPr>
            <p:cNvSpPr/>
            <p:nvPr/>
          </p:nvSpPr>
          <p:spPr>
            <a:xfrm>
              <a:off x="2133600" y="2091154"/>
              <a:ext cx="263525"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92" name="TextBox 91">
              <a:extLst>
                <a:ext uri="{FF2B5EF4-FFF2-40B4-BE49-F238E27FC236}">
                  <a16:creationId xmlns:a16="http://schemas.microsoft.com/office/drawing/2014/main" id="{8FDB008E-C6BC-4F19-833B-EF717DAD0547}"/>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96" name="Rectangle 16">
            <a:extLst>
              <a:ext uri="{FF2B5EF4-FFF2-40B4-BE49-F238E27FC236}">
                <a16:creationId xmlns:a16="http://schemas.microsoft.com/office/drawing/2014/main" id="{F4F810A4-6D82-4CA4-A196-617B1B6A5354}"/>
              </a:ext>
            </a:extLst>
          </p:cNvPr>
          <p:cNvSpPr/>
          <p:nvPr/>
        </p:nvSpPr>
        <p:spPr>
          <a:xfrm>
            <a:off x="6618809" y="2292454"/>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98" name="Rectangle 15">
            <a:extLst>
              <a:ext uri="{FF2B5EF4-FFF2-40B4-BE49-F238E27FC236}">
                <a16:creationId xmlns:a16="http://schemas.microsoft.com/office/drawing/2014/main" id="{152E2CA9-3DB9-49FE-B210-DE59AEFC8E9F}"/>
              </a:ext>
            </a:extLst>
          </p:cNvPr>
          <p:cNvSpPr/>
          <p:nvPr/>
        </p:nvSpPr>
        <p:spPr>
          <a:xfrm>
            <a:off x="7089999" y="2292454"/>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95" name="TextBox 2">
            <a:extLst>
              <a:ext uri="{FF2B5EF4-FFF2-40B4-BE49-F238E27FC236}">
                <a16:creationId xmlns:a16="http://schemas.microsoft.com/office/drawing/2014/main" id="{8A11BDF3-EFC1-4A88-ACA8-04C68B33F434}"/>
              </a:ext>
            </a:extLst>
          </p:cNvPr>
          <p:cNvSpPr txBox="1">
            <a:spLocks noChangeArrowheads="1"/>
          </p:cNvSpPr>
          <p:nvPr/>
        </p:nvSpPr>
        <p:spPr bwMode="auto">
          <a:xfrm>
            <a:off x="6019800" y="2278298"/>
            <a:ext cx="648035"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nvGrpSpPr>
          <p:cNvPr id="157" name="Group 156">
            <a:extLst>
              <a:ext uri="{FF2B5EF4-FFF2-40B4-BE49-F238E27FC236}">
                <a16:creationId xmlns:a16="http://schemas.microsoft.com/office/drawing/2014/main" id="{CF335B84-C1B6-4BCE-9DD7-32CF6A8295D1}"/>
              </a:ext>
            </a:extLst>
          </p:cNvPr>
          <p:cNvGrpSpPr/>
          <p:nvPr/>
        </p:nvGrpSpPr>
        <p:grpSpPr>
          <a:xfrm>
            <a:off x="1767451" y="3759789"/>
            <a:ext cx="6365875" cy="1464096"/>
            <a:chOff x="1767451" y="3759789"/>
            <a:chExt cx="6365875" cy="1464096"/>
          </a:xfrm>
        </p:grpSpPr>
        <p:sp>
          <p:nvSpPr>
            <p:cNvPr id="99" name="Rectangle 98">
              <a:extLst>
                <a:ext uri="{FF2B5EF4-FFF2-40B4-BE49-F238E27FC236}">
                  <a16:creationId xmlns:a16="http://schemas.microsoft.com/office/drawing/2014/main" id="{274BD591-03DE-4915-8414-9F5B9442B7F8}"/>
                </a:ext>
              </a:extLst>
            </p:cNvPr>
            <p:cNvSpPr/>
            <p:nvPr/>
          </p:nvSpPr>
          <p:spPr>
            <a:xfrm>
              <a:off x="1767451" y="3759789"/>
              <a:ext cx="6365875" cy="1464096"/>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0" name="Group 99">
              <a:extLst>
                <a:ext uri="{FF2B5EF4-FFF2-40B4-BE49-F238E27FC236}">
                  <a16:creationId xmlns:a16="http://schemas.microsoft.com/office/drawing/2014/main" id="{2F5F930F-D396-4E30-981B-F534DD273D37}"/>
                </a:ext>
              </a:extLst>
            </p:cNvPr>
            <p:cNvGrpSpPr/>
            <p:nvPr/>
          </p:nvGrpSpPr>
          <p:grpSpPr>
            <a:xfrm>
              <a:off x="1808726" y="3830694"/>
              <a:ext cx="4242867" cy="1393190"/>
              <a:chOff x="1027335" y="1331655"/>
              <a:chExt cx="5059832" cy="1393190"/>
            </a:xfrm>
          </p:grpSpPr>
          <p:sp>
            <p:nvSpPr>
              <p:cNvPr id="101" name="TextBox 16">
                <a:extLst>
                  <a:ext uri="{FF2B5EF4-FFF2-40B4-BE49-F238E27FC236}">
                    <a16:creationId xmlns:a16="http://schemas.microsoft.com/office/drawing/2014/main" id="{8276411B-74A0-49D0-AF3A-D250B6B7D52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02" name="TextBox 17">
                <a:extLst>
                  <a:ext uri="{FF2B5EF4-FFF2-40B4-BE49-F238E27FC236}">
                    <a16:creationId xmlns:a16="http://schemas.microsoft.com/office/drawing/2014/main" id="{A9C95A76-C295-4A0D-A768-75D89C861405}"/>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3" name="Group 102">
            <a:extLst>
              <a:ext uri="{FF2B5EF4-FFF2-40B4-BE49-F238E27FC236}">
                <a16:creationId xmlns:a16="http://schemas.microsoft.com/office/drawing/2014/main" id="{D85E9A74-E6B1-443E-90C3-C01A79DAD697}"/>
              </a:ext>
            </a:extLst>
          </p:cNvPr>
          <p:cNvGrpSpPr/>
          <p:nvPr/>
        </p:nvGrpSpPr>
        <p:grpSpPr>
          <a:xfrm>
            <a:off x="1046726" y="3847656"/>
            <a:ext cx="669405" cy="369332"/>
            <a:chOff x="1727720" y="2025134"/>
            <a:chExt cx="669405" cy="369332"/>
          </a:xfrm>
        </p:grpSpPr>
        <p:sp>
          <p:nvSpPr>
            <p:cNvPr id="104" name="Rectangle 17">
              <a:extLst>
                <a:ext uri="{FF2B5EF4-FFF2-40B4-BE49-F238E27FC236}">
                  <a16:creationId xmlns:a16="http://schemas.microsoft.com/office/drawing/2014/main" id="{052AAB58-881A-42CC-88A4-30C684D5DDB6}"/>
                </a:ext>
              </a:extLst>
            </p:cNvPr>
            <p:cNvSpPr/>
            <p:nvPr/>
          </p:nvSpPr>
          <p:spPr>
            <a:xfrm>
              <a:off x="2133600" y="2091154"/>
              <a:ext cx="2635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05" name="TextBox 104">
              <a:extLst>
                <a:ext uri="{FF2B5EF4-FFF2-40B4-BE49-F238E27FC236}">
                  <a16:creationId xmlns:a16="http://schemas.microsoft.com/office/drawing/2014/main" id="{B93909E0-CEFE-46FD-B0CA-29D52757912D}"/>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09" name="Rectangle 16">
            <a:extLst>
              <a:ext uri="{FF2B5EF4-FFF2-40B4-BE49-F238E27FC236}">
                <a16:creationId xmlns:a16="http://schemas.microsoft.com/office/drawing/2014/main" id="{715DFB21-EC80-4437-9E3C-229666CD1DA4}"/>
              </a:ext>
            </a:extLst>
          </p:cNvPr>
          <p:cNvSpPr/>
          <p:nvPr/>
        </p:nvSpPr>
        <p:spPr>
          <a:xfrm>
            <a:off x="7533209" y="3847679"/>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08" name="TextBox 2">
            <a:extLst>
              <a:ext uri="{FF2B5EF4-FFF2-40B4-BE49-F238E27FC236}">
                <a16:creationId xmlns:a16="http://schemas.microsoft.com/office/drawing/2014/main" id="{DC788C71-1CF2-486C-83CA-ABF2791BAFE9}"/>
              </a:ext>
            </a:extLst>
          </p:cNvPr>
          <p:cNvSpPr txBox="1">
            <a:spLocks noChangeArrowheads="1"/>
          </p:cNvSpPr>
          <p:nvPr/>
        </p:nvSpPr>
        <p:spPr bwMode="auto">
          <a:xfrm>
            <a:off x="6934200" y="3833523"/>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nvGrpSpPr>
          <p:cNvPr id="158" name="Group 157">
            <a:extLst>
              <a:ext uri="{FF2B5EF4-FFF2-40B4-BE49-F238E27FC236}">
                <a16:creationId xmlns:a16="http://schemas.microsoft.com/office/drawing/2014/main" id="{F8B4F2EA-B6D9-4F17-A9B2-2CFCC5911B27}"/>
              </a:ext>
            </a:extLst>
          </p:cNvPr>
          <p:cNvGrpSpPr/>
          <p:nvPr/>
        </p:nvGrpSpPr>
        <p:grpSpPr>
          <a:xfrm>
            <a:off x="2183923" y="5317704"/>
            <a:ext cx="6365875" cy="1464096"/>
            <a:chOff x="2183923" y="5317704"/>
            <a:chExt cx="6365875" cy="1464096"/>
          </a:xfrm>
        </p:grpSpPr>
        <p:sp>
          <p:nvSpPr>
            <p:cNvPr id="112" name="Rectangle 111">
              <a:extLst>
                <a:ext uri="{FF2B5EF4-FFF2-40B4-BE49-F238E27FC236}">
                  <a16:creationId xmlns:a16="http://schemas.microsoft.com/office/drawing/2014/main" id="{8D0E335C-C58E-43E6-8B8F-C0F16D7C90C4}"/>
                </a:ext>
              </a:extLst>
            </p:cNvPr>
            <p:cNvSpPr/>
            <p:nvPr/>
          </p:nvSpPr>
          <p:spPr>
            <a:xfrm>
              <a:off x="2183923" y="5317704"/>
              <a:ext cx="6365875" cy="146409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3" name="Group 112">
              <a:extLst>
                <a:ext uri="{FF2B5EF4-FFF2-40B4-BE49-F238E27FC236}">
                  <a16:creationId xmlns:a16="http://schemas.microsoft.com/office/drawing/2014/main" id="{C3F6E466-6126-483A-A93D-B0B701DD91E2}"/>
                </a:ext>
              </a:extLst>
            </p:cNvPr>
            <p:cNvGrpSpPr/>
            <p:nvPr/>
          </p:nvGrpSpPr>
          <p:grpSpPr>
            <a:xfrm>
              <a:off x="2225198" y="5370130"/>
              <a:ext cx="4242867" cy="1393190"/>
              <a:chOff x="1027335" y="1331655"/>
              <a:chExt cx="5059832" cy="1393190"/>
            </a:xfrm>
          </p:grpSpPr>
          <p:sp>
            <p:nvSpPr>
              <p:cNvPr id="114" name="TextBox 16">
                <a:extLst>
                  <a:ext uri="{FF2B5EF4-FFF2-40B4-BE49-F238E27FC236}">
                    <a16:creationId xmlns:a16="http://schemas.microsoft.com/office/drawing/2014/main" id="{B0AA54F4-9A86-4B6A-81EA-FA7880E4934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recursiveReverse</a:t>
                </a:r>
                <a:r>
                  <a:rPr lang="en-US" altLang="en-US" sz="1200" b="1"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15" name="TextBox 17">
                <a:extLst>
                  <a:ext uri="{FF2B5EF4-FFF2-40B4-BE49-F238E27FC236}">
                    <a16:creationId xmlns:a16="http://schemas.microsoft.com/office/drawing/2014/main" id="{84559091-0E45-461F-B4CA-DD70FEA2C494}"/>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16" name="Group 115">
            <a:extLst>
              <a:ext uri="{FF2B5EF4-FFF2-40B4-BE49-F238E27FC236}">
                <a16:creationId xmlns:a16="http://schemas.microsoft.com/office/drawing/2014/main" id="{71E65E59-10C3-4500-8A2B-44F3B2A13ADA}"/>
              </a:ext>
            </a:extLst>
          </p:cNvPr>
          <p:cNvGrpSpPr/>
          <p:nvPr/>
        </p:nvGrpSpPr>
        <p:grpSpPr>
          <a:xfrm>
            <a:off x="1463198" y="5387092"/>
            <a:ext cx="669405" cy="369332"/>
            <a:chOff x="1727720" y="2025134"/>
            <a:chExt cx="669405" cy="369332"/>
          </a:xfrm>
        </p:grpSpPr>
        <p:sp>
          <p:nvSpPr>
            <p:cNvPr id="117" name="Rectangle 17">
              <a:extLst>
                <a:ext uri="{FF2B5EF4-FFF2-40B4-BE49-F238E27FC236}">
                  <a16:creationId xmlns:a16="http://schemas.microsoft.com/office/drawing/2014/main" id="{344E7EF0-4989-49B1-AE7B-801126CB94C6}"/>
                </a:ext>
              </a:extLst>
            </p:cNvPr>
            <p:cNvSpPr/>
            <p:nvPr/>
          </p:nvSpPr>
          <p:spPr>
            <a:xfrm>
              <a:off x="2133600" y="2091154"/>
              <a:ext cx="2635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8" name="TextBox 117">
              <a:extLst>
                <a:ext uri="{FF2B5EF4-FFF2-40B4-BE49-F238E27FC236}">
                  <a16:creationId xmlns:a16="http://schemas.microsoft.com/office/drawing/2014/main" id="{D431358B-072B-4CD3-AE94-DE43F806EEC1}"/>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21" name="TextBox 2">
            <a:extLst>
              <a:ext uri="{FF2B5EF4-FFF2-40B4-BE49-F238E27FC236}">
                <a16:creationId xmlns:a16="http://schemas.microsoft.com/office/drawing/2014/main" id="{DC127969-B23B-4523-BCDD-1933F50E9503}"/>
              </a:ext>
            </a:extLst>
          </p:cNvPr>
          <p:cNvSpPr txBox="1">
            <a:spLocks noChangeArrowheads="1"/>
          </p:cNvSpPr>
          <p:nvPr/>
        </p:nvSpPr>
        <p:spPr bwMode="auto">
          <a:xfrm>
            <a:off x="7271564" y="5334000"/>
            <a:ext cx="1262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7030A0"/>
                </a:solidFill>
                <a:latin typeface="Calibri" panose="020F0502020204030204" pitchFamily="34" charset="0"/>
              </a:rPr>
              <a:t>Empty queue</a:t>
            </a:r>
          </a:p>
        </p:txBody>
      </p:sp>
      <p:cxnSp>
        <p:nvCxnSpPr>
          <p:cNvPr id="126" name="Straight Arrow Connector 125">
            <a:extLst>
              <a:ext uri="{FF2B5EF4-FFF2-40B4-BE49-F238E27FC236}">
                <a16:creationId xmlns:a16="http://schemas.microsoft.com/office/drawing/2014/main" id="{F731703E-8315-4EB8-81D8-1E6660882384}"/>
              </a:ext>
            </a:extLst>
          </p:cNvPr>
          <p:cNvCxnSpPr>
            <a:cxnSpLocks/>
          </p:cNvCxnSpPr>
          <p:nvPr/>
        </p:nvCxnSpPr>
        <p:spPr>
          <a:xfrm>
            <a:off x="3200400" y="1676400"/>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A8C90BC-8C6D-43E7-A453-4E843004C197}"/>
              </a:ext>
            </a:extLst>
          </p:cNvPr>
          <p:cNvCxnSpPr>
            <a:cxnSpLocks/>
          </p:cNvCxnSpPr>
          <p:nvPr/>
        </p:nvCxnSpPr>
        <p:spPr>
          <a:xfrm>
            <a:off x="3733800" y="3280108"/>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6AE56AE-214A-496A-A8F5-B5A4AD3FBF0F}"/>
              </a:ext>
            </a:extLst>
          </p:cNvPr>
          <p:cNvCxnSpPr>
            <a:cxnSpLocks/>
          </p:cNvCxnSpPr>
          <p:nvPr/>
        </p:nvCxnSpPr>
        <p:spPr>
          <a:xfrm>
            <a:off x="4191000" y="4837163"/>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B87A985E-25FA-48B6-ADED-A5B3E7BCDC38}"/>
              </a:ext>
            </a:extLst>
          </p:cNvPr>
          <p:cNvGrpSpPr/>
          <p:nvPr/>
        </p:nvGrpSpPr>
        <p:grpSpPr>
          <a:xfrm>
            <a:off x="7349061" y="194806"/>
            <a:ext cx="1679410" cy="207294"/>
            <a:chOff x="7349061" y="194806"/>
            <a:chExt cx="1679410" cy="207294"/>
          </a:xfrm>
        </p:grpSpPr>
        <p:sp>
          <p:nvSpPr>
            <p:cNvPr id="148" name="Rectangle 14">
              <a:extLst>
                <a:ext uri="{FF2B5EF4-FFF2-40B4-BE49-F238E27FC236}">
                  <a16:creationId xmlns:a16="http://schemas.microsoft.com/office/drawing/2014/main" id="{6604A27E-2686-4DB8-B493-7522A6A364AC}"/>
                </a:ext>
              </a:extLst>
            </p:cNvPr>
            <p:cNvSpPr/>
            <p:nvPr/>
          </p:nvSpPr>
          <p:spPr>
            <a:xfrm>
              <a:off x="8468426" y="194806"/>
              <a:ext cx="560045"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4</a:t>
              </a:r>
            </a:p>
          </p:txBody>
        </p:sp>
        <p:sp>
          <p:nvSpPr>
            <p:cNvPr id="149" name="Rectangle 15">
              <a:extLst>
                <a:ext uri="{FF2B5EF4-FFF2-40B4-BE49-F238E27FC236}">
                  <a16:creationId xmlns:a16="http://schemas.microsoft.com/office/drawing/2014/main" id="{E5EC30A6-1F97-4BC4-B2C5-95570D422F96}"/>
                </a:ext>
              </a:extLst>
            </p:cNvPr>
            <p:cNvSpPr/>
            <p:nvPr/>
          </p:nvSpPr>
          <p:spPr>
            <a:xfrm>
              <a:off x="7910557" y="194806"/>
              <a:ext cx="561858"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3</a:t>
              </a:r>
            </a:p>
          </p:txBody>
        </p:sp>
        <p:sp>
          <p:nvSpPr>
            <p:cNvPr id="150" name="Rectangle 16">
              <a:extLst>
                <a:ext uri="{FF2B5EF4-FFF2-40B4-BE49-F238E27FC236}">
                  <a16:creationId xmlns:a16="http://schemas.microsoft.com/office/drawing/2014/main" id="{2FCE01B1-C157-4422-8E50-02FECAAB2BC1}"/>
                </a:ext>
              </a:extLst>
            </p:cNvPr>
            <p:cNvSpPr/>
            <p:nvPr/>
          </p:nvSpPr>
          <p:spPr>
            <a:xfrm>
              <a:off x="7349061" y="194806"/>
              <a:ext cx="561858"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2</a:t>
              </a:r>
            </a:p>
          </p:txBody>
        </p:sp>
      </p:grpSp>
      <p:sp>
        <p:nvSpPr>
          <p:cNvPr id="151" name="Rectangle 17">
            <a:extLst>
              <a:ext uri="{FF2B5EF4-FFF2-40B4-BE49-F238E27FC236}">
                <a16:creationId xmlns:a16="http://schemas.microsoft.com/office/drawing/2014/main" id="{7342534F-5EFA-4DD2-B346-50CC564CBFBE}"/>
              </a:ext>
            </a:extLst>
          </p:cNvPr>
          <p:cNvSpPr/>
          <p:nvPr/>
        </p:nvSpPr>
        <p:spPr>
          <a:xfrm>
            <a:off x="6787203" y="194806"/>
            <a:ext cx="561858"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1</a:t>
            </a:r>
          </a:p>
        </p:txBody>
      </p:sp>
      <p:cxnSp>
        <p:nvCxnSpPr>
          <p:cNvPr id="152" name="Straight Connector 20">
            <a:extLst>
              <a:ext uri="{FF2B5EF4-FFF2-40B4-BE49-F238E27FC236}">
                <a16:creationId xmlns:a16="http://schemas.microsoft.com/office/drawing/2014/main" id="{6348C261-EE48-4E2C-8B03-0C0DE35662E6}"/>
              </a:ext>
            </a:extLst>
          </p:cNvPr>
          <p:cNvCxnSpPr/>
          <p:nvPr/>
        </p:nvCxnSpPr>
        <p:spPr>
          <a:xfrm>
            <a:off x="6658519" y="107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3" name="Straight Connector 44">
            <a:extLst>
              <a:ext uri="{FF2B5EF4-FFF2-40B4-BE49-F238E27FC236}">
                <a16:creationId xmlns:a16="http://schemas.microsoft.com/office/drawing/2014/main" id="{17725583-F6D3-407D-AD8D-C09CF0ABCF10}"/>
              </a:ext>
            </a:extLst>
          </p:cNvPr>
          <p:cNvCxnSpPr/>
          <p:nvPr/>
        </p:nvCxnSpPr>
        <p:spPr>
          <a:xfrm>
            <a:off x="6698031" y="488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54" name="TextBox 2">
            <a:extLst>
              <a:ext uri="{FF2B5EF4-FFF2-40B4-BE49-F238E27FC236}">
                <a16:creationId xmlns:a16="http://schemas.microsoft.com/office/drawing/2014/main" id="{6DAADEB4-6AD6-4060-B0F6-838B1CCDC20A}"/>
              </a:ext>
            </a:extLst>
          </p:cNvPr>
          <p:cNvSpPr txBox="1">
            <a:spLocks noChangeArrowheads="1"/>
          </p:cNvSpPr>
          <p:nvPr/>
        </p:nvSpPr>
        <p:spPr bwMode="auto">
          <a:xfrm>
            <a:off x="5105400" y="76200"/>
            <a:ext cx="1680835"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i="1" dirty="0">
                <a:latin typeface="Calibri" panose="020F0502020204030204" pitchFamily="34" charset="0"/>
              </a:rPr>
              <a:t>Original queue</a:t>
            </a:r>
          </a:p>
        </p:txBody>
      </p:sp>
      <p:cxnSp>
        <p:nvCxnSpPr>
          <p:cNvPr id="160" name="Straight Arrow Connector 159">
            <a:extLst>
              <a:ext uri="{FF2B5EF4-FFF2-40B4-BE49-F238E27FC236}">
                <a16:creationId xmlns:a16="http://schemas.microsoft.com/office/drawing/2014/main" id="{1C1608E0-6276-4C64-9B38-57AF6B8E542E}"/>
              </a:ext>
            </a:extLst>
          </p:cNvPr>
          <p:cNvCxnSpPr/>
          <p:nvPr/>
        </p:nvCxnSpPr>
        <p:spPr>
          <a:xfrm flipH="1">
            <a:off x="4506287" y="838200"/>
            <a:ext cx="45800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8043FBB-B769-44B3-9A99-048AD433D8A0}"/>
              </a:ext>
            </a:extLst>
          </p:cNvPr>
          <p:cNvCxnSpPr/>
          <p:nvPr/>
        </p:nvCxnSpPr>
        <p:spPr>
          <a:xfrm flipH="1">
            <a:off x="5029200" y="2362200"/>
            <a:ext cx="458002"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5643E24-CDEB-4054-A28C-2C142574C01C}"/>
              </a:ext>
            </a:extLst>
          </p:cNvPr>
          <p:cNvCxnSpPr/>
          <p:nvPr/>
        </p:nvCxnSpPr>
        <p:spPr>
          <a:xfrm flipH="1">
            <a:off x="5485598" y="3962400"/>
            <a:ext cx="458002" cy="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9C5C3C5-D2B7-4BA3-A4A2-96F3E5A512E1}"/>
              </a:ext>
            </a:extLst>
          </p:cNvPr>
          <p:cNvCxnSpPr/>
          <p:nvPr/>
        </p:nvCxnSpPr>
        <p:spPr>
          <a:xfrm flipH="1">
            <a:off x="5861835" y="5486400"/>
            <a:ext cx="458002"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966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94444E-6 -2.22222E-6 L -0.11788 0.07732 " pathEditMode="relative" rAng="0" ptsTypes="AA">
                                      <p:cBhvr>
                                        <p:cTn id="11" dur="750" fill="hold"/>
                                        <p:tgtEl>
                                          <p:spTgt spid="160"/>
                                        </p:tgtEl>
                                        <p:attrNameLst>
                                          <p:attrName>ppt_x</p:attrName>
                                          <p:attrName>ppt_y</p:attrName>
                                        </p:attrNameLst>
                                      </p:cBhvr>
                                      <p:rCtr x="-5903" y="3866"/>
                                    </p:animMotion>
                                  </p:childTnLst>
                                </p:cTn>
                              </p:par>
                            </p:childTnLst>
                          </p:cTn>
                        </p:par>
                        <p:par>
                          <p:cTn id="12" fill="hold">
                            <p:stCondLst>
                              <p:cond delay="750"/>
                            </p:stCondLst>
                            <p:childTnLst>
                              <p:par>
                                <p:cTn id="13" presetID="1" presetClass="emph" presetSubtype="2" fill="hold" grpId="0" nodeType="afterEffect">
                                  <p:stCondLst>
                                    <p:cond delay="0"/>
                                  </p:stCondLst>
                                  <p:childTnLst>
                                    <p:animClr clrSpc="rgb" dir="cw">
                                      <p:cBhvr>
                                        <p:cTn id="14" dur="500" fill="hold"/>
                                        <p:tgtEl>
                                          <p:spTgt spid="151"/>
                                        </p:tgtEl>
                                        <p:attrNameLst>
                                          <p:attrName>fillcolor</p:attrName>
                                        </p:attrNameLst>
                                      </p:cBhvr>
                                      <p:to>
                                        <a:srgbClr val="C00000"/>
                                      </p:to>
                                    </p:animClr>
                                    <p:set>
                                      <p:cBhvr>
                                        <p:cTn id="15" dur="500" fill="hold"/>
                                        <p:tgtEl>
                                          <p:spTgt spid="151"/>
                                        </p:tgtEl>
                                        <p:attrNameLst>
                                          <p:attrName>fill.type</p:attrName>
                                        </p:attrNameLst>
                                      </p:cBhvr>
                                      <p:to>
                                        <p:strVal val="solid"/>
                                      </p:to>
                                    </p:set>
                                    <p:set>
                                      <p:cBhvr>
                                        <p:cTn id="16" dur="500" fill="hold"/>
                                        <p:tgtEl>
                                          <p:spTgt spid="15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33333E-6 1.48148E-6 L -0.70851 0.08634 " pathEditMode="relative" rAng="0" ptsTypes="AA">
                                      <p:cBhvr>
                                        <p:cTn id="20" dur="750" fill="hold"/>
                                        <p:tgtEl>
                                          <p:spTgt spid="151"/>
                                        </p:tgtEl>
                                        <p:attrNameLst>
                                          <p:attrName>ppt_x</p:attrName>
                                          <p:attrName>ppt_y</p:attrName>
                                        </p:attrNameLst>
                                      </p:cBhvr>
                                      <p:rCtr x="-35434" y="4306"/>
                                    </p:animMotion>
                                  </p:childTnLst>
                                </p:cTn>
                              </p:par>
                            </p:childTnLst>
                          </p:cTn>
                        </p:par>
                        <p:par>
                          <p:cTn id="21" fill="hold">
                            <p:stCondLst>
                              <p:cond delay="750"/>
                            </p:stCondLst>
                            <p:childTnLst>
                              <p:par>
                                <p:cTn id="22" presetID="10" presetClass="exit" presetSubtype="0" fill="hold" grpId="2" nodeType="afterEffect">
                                  <p:stCondLst>
                                    <p:cond delay="0"/>
                                  </p:stCondLst>
                                  <p:childTnLst>
                                    <p:animEffect transition="out" filter="fade">
                                      <p:cBhvr>
                                        <p:cTn id="23" dur="500"/>
                                        <p:tgtEl>
                                          <p:spTgt spid="151"/>
                                        </p:tgtEl>
                                      </p:cBhvr>
                                    </p:animEffect>
                                    <p:set>
                                      <p:cBhvr>
                                        <p:cTn id="24" dur="1" fill="hold">
                                          <p:stCondLst>
                                            <p:cond delay="499"/>
                                          </p:stCondLst>
                                        </p:cTn>
                                        <p:tgtEl>
                                          <p:spTgt spid="151"/>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3.88889E-6 1.48148E-6 L -0.19844 0.07546 " pathEditMode="relative" rAng="0" ptsTypes="AA">
                                      <p:cBhvr>
                                        <p:cTn id="31" dur="750" fill="hold"/>
                                        <p:tgtEl>
                                          <p:spTgt spid="163"/>
                                        </p:tgtEl>
                                        <p:attrNameLst>
                                          <p:attrName>ppt_x</p:attrName>
                                          <p:attrName>ppt_y</p:attrName>
                                        </p:attrNameLst>
                                      </p:cBhvr>
                                      <p:rCtr x="-9931" y="3773"/>
                                    </p:animMotion>
                                  </p:childTnLst>
                                </p:cTn>
                              </p:par>
                            </p:childTnLst>
                          </p:cTn>
                        </p:par>
                        <p:par>
                          <p:cTn id="32" fill="hold">
                            <p:stCondLst>
                              <p:cond delay="750"/>
                            </p:stCondLst>
                            <p:childTnLst>
                              <p:par>
                                <p:cTn id="33" presetID="10" presetClass="exit" presetSubtype="0" fill="hold" nodeType="afterEffect">
                                  <p:stCondLst>
                                    <p:cond delay="0"/>
                                  </p:stCondLst>
                                  <p:childTnLst>
                                    <p:animEffect transition="out" filter="fade">
                                      <p:cBhvr>
                                        <p:cTn id="34" dur="500"/>
                                        <p:tgtEl>
                                          <p:spTgt spid="163"/>
                                        </p:tgtEl>
                                      </p:cBhvr>
                                    </p:animEffect>
                                    <p:set>
                                      <p:cBhvr>
                                        <p:cTn id="35" dur="1" fill="hold">
                                          <p:stCondLst>
                                            <p:cond delay="499"/>
                                          </p:stCondLst>
                                        </p:cTn>
                                        <p:tgtEl>
                                          <p:spTgt spid="163"/>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154"/>
                                        </p:tgtEl>
                                      </p:cBhvr>
                                    </p:animEffect>
                                    <p:set>
                                      <p:cBhvr>
                                        <p:cTn id="38" dur="1" fill="hold">
                                          <p:stCondLst>
                                            <p:cond delay="499"/>
                                          </p:stCondLst>
                                        </p:cTn>
                                        <p:tgtEl>
                                          <p:spTgt spid="154"/>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52"/>
                                        </p:tgtEl>
                                      </p:cBhvr>
                                    </p:animEffect>
                                    <p:set>
                                      <p:cBhvr>
                                        <p:cTn id="41" dur="1" fill="hold">
                                          <p:stCondLst>
                                            <p:cond delay="499"/>
                                          </p:stCondLst>
                                        </p:cTn>
                                        <p:tgtEl>
                                          <p:spTgt spid="152"/>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53"/>
                                        </p:tgtEl>
                                      </p:cBhvr>
                                    </p:animEffect>
                                    <p:set>
                                      <p:cBhvr>
                                        <p:cTn id="44" dur="1" fill="hold">
                                          <p:stCondLst>
                                            <p:cond delay="499"/>
                                          </p:stCondLst>
                                        </p:cTn>
                                        <p:tgtEl>
                                          <p:spTgt spid="153"/>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74"/>
                                        </p:tgtEl>
                                        <p:attrNameLst>
                                          <p:attrName>style.visibility</p:attrName>
                                        </p:attrNameLst>
                                      </p:cBhvr>
                                      <p:to>
                                        <p:strVal val="visible"/>
                                      </p:to>
                                    </p:set>
                                    <p:animEffect transition="in" filter="fade">
                                      <p:cBhvr>
                                        <p:cTn id="50" dur="500"/>
                                        <p:tgtEl>
                                          <p:spTgt spid="17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0.11788 0.07732 L -0.08107 0.10324 " pathEditMode="relative" rAng="0" ptsTypes="AA">
                                      <p:cBhvr>
                                        <p:cTn id="57" dur="750" fill="hold"/>
                                        <p:tgtEl>
                                          <p:spTgt spid="160"/>
                                        </p:tgtEl>
                                        <p:attrNameLst>
                                          <p:attrName>ppt_x</p:attrName>
                                          <p:attrName>ppt_y</p:attrName>
                                        </p:attrNameLst>
                                      </p:cBhvr>
                                      <p:rCtr x="1840" y="1296"/>
                                    </p:animMotion>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6"/>
                                        </p:tgtEl>
                                        <p:attrNameLst>
                                          <p:attrName>style.visibility</p:attrName>
                                        </p:attrNameLst>
                                      </p:cBhvr>
                                      <p:to>
                                        <p:strVal val="visible"/>
                                      </p:to>
                                    </p:set>
                                    <p:animEffect transition="in" filter="fade">
                                      <p:cBhvr>
                                        <p:cTn id="62" dur="500"/>
                                        <p:tgtEl>
                                          <p:spTgt spid="126"/>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56"/>
                                        </p:tgtEl>
                                        <p:attrNameLst>
                                          <p:attrName>style.visibility</p:attrName>
                                        </p:attrNameLst>
                                      </p:cBhvr>
                                      <p:to>
                                        <p:strVal val="visible"/>
                                      </p:to>
                                    </p:set>
                                    <p:animEffect transition="in" filter="fade">
                                      <p:cBhvr>
                                        <p:cTn id="66" dur="500"/>
                                        <p:tgtEl>
                                          <p:spTgt spid="15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70"/>
                                        </p:tgtEl>
                                        <p:attrNameLst>
                                          <p:attrName>style.visibility</p:attrName>
                                        </p:attrNameLst>
                                      </p:cBhvr>
                                      <p:to>
                                        <p:strVal val="visible"/>
                                      </p:to>
                                    </p:set>
                                    <p:animEffect transition="in" filter="fade">
                                      <p:cBhvr>
                                        <p:cTn id="71" dur="500"/>
                                        <p:tgtEl>
                                          <p:spTgt spid="170"/>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0 -4.44444E-6 L -0.11667 0.08889 " pathEditMode="relative" rAng="0" ptsTypes="AA">
                                      <p:cBhvr>
                                        <p:cTn id="75" dur="750" fill="hold"/>
                                        <p:tgtEl>
                                          <p:spTgt spid="170"/>
                                        </p:tgtEl>
                                        <p:attrNameLst>
                                          <p:attrName>ppt_x</p:attrName>
                                          <p:attrName>ppt_y</p:attrName>
                                        </p:attrNameLst>
                                      </p:cBhvr>
                                      <p:rCtr x="-5833" y="4444"/>
                                    </p:animMotion>
                                  </p:childTnLst>
                                </p:cTn>
                              </p:par>
                            </p:childTnLst>
                          </p:cTn>
                        </p:par>
                        <p:par>
                          <p:cTn id="76" fill="hold">
                            <p:stCondLst>
                              <p:cond delay="750"/>
                            </p:stCondLst>
                            <p:childTnLst>
                              <p:par>
                                <p:cTn id="77" presetID="1" presetClass="emph" presetSubtype="2" fill="hold" nodeType="afterEffect">
                                  <p:stCondLst>
                                    <p:cond delay="0"/>
                                  </p:stCondLst>
                                  <p:childTnLst>
                                    <p:animClr clrSpc="rgb" dir="cw">
                                      <p:cBhvr>
                                        <p:cTn id="78" dur="500" fill="hold"/>
                                        <p:tgtEl>
                                          <p:spTgt spid="16"/>
                                        </p:tgtEl>
                                        <p:attrNameLst>
                                          <p:attrName>fillcolor</p:attrName>
                                        </p:attrNameLst>
                                      </p:cBhvr>
                                      <p:to>
                                        <a:srgbClr val="00B050"/>
                                      </p:to>
                                    </p:animClr>
                                    <p:set>
                                      <p:cBhvr>
                                        <p:cTn id="79" dur="500" fill="hold"/>
                                        <p:tgtEl>
                                          <p:spTgt spid="16"/>
                                        </p:tgtEl>
                                        <p:attrNameLst>
                                          <p:attrName>fill.type</p:attrName>
                                        </p:attrNameLst>
                                      </p:cBhvr>
                                      <p:to>
                                        <p:strVal val="solid"/>
                                      </p:to>
                                    </p:set>
                                    <p:set>
                                      <p:cBhvr>
                                        <p:cTn id="80" dur="500" fill="hold"/>
                                        <p:tgtEl>
                                          <p:spTgt spid="16"/>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 nodeType="clickEffect">
                                  <p:stCondLst>
                                    <p:cond delay="0"/>
                                  </p:stCondLst>
                                  <p:childTnLst>
                                    <p:animMotion origin="layout" path="M 3.61111E-6 4.07407E-6 L -0.52674 0.2456 " pathEditMode="relative" rAng="0" ptsTypes="AA">
                                      <p:cBhvr>
                                        <p:cTn id="84" dur="750" fill="hold"/>
                                        <p:tgtEl>
                                          <p:spTgt spid="16"/>
                                        </p:tgtEl>
                                        <p:attrNameLst>
                                          <p:attrName>ppt_x</p:attrName>
                                          <p:attrName>ppt_y</p:attrName>
                                        </p:attrNameLst>
                                      </p:cBhvr>
                                      <p:rCtr x="-26337" y="12269"/>
                                    </p:animMotion>
                                  </p:childTnLst>
                                </p:cTn>
                              </p:par>
                            </p:childTnLst>
                          </p:cTn>
                        </p:par>
                        <p:par>
                          <p:cTn id="85" fill="hold">
                            <p:stCondLst>
                              <p:cond delay="750"/>
                            </p:stCondLst>
                            <p:childTnLst>
                              <p:par>
                                <p:cTn id="86" presetID="10" presetClass="exit" presetSubtype="0" fill="hold" grpId="2" nodeType="afterEffect">
                                  <p:stCondLst>
                                    <p:cond delay="0"/>
                                  </p:stCondLst>
                                  <p:childTnLst>
                                    <p:animEffect transition="out" filter="fade">
                                      <p:cBhvr>
                                        <p:cTn id="87" dur="500"/>
                                        <p:tgtEl>
                                          <p:spTgt spid="16"/>
                                        </p:tgtEl>
                                      </p:cBhvr>
                                    </p:animEffect>
                                    <p:set>
                                      <p:cBhvr>
                                        <p:cTn id="88" dur="1" fill="hold">
                                          <p:stCondLst>
                                            <p:cond delay="499"/>
                                          </p:stCondLst>
                                        </p:cTn>
                                        <p:tgtEl>
                                          <p:spTgt spid="16"/>
                                        </p:tgtEl>
                                        <p:attrNameLst>
                                          <p:attrName>style.visibility</p:attrName>
                                        </p:attrNameLst>
                                      </p:cBhvr>
                                      <p:to>
                                        <p:strVal val="hidden"/>
                                      </p:to>
                                    </p:set>
                                  </p:childTnLst>
                                </p:cTn>
                              </p:par>
                              <p:par>
                                <p:cTn id="89" presetID="10" presetClass="entr" presetSubtype="0" fill="hold" nodeType="with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nodeType="clickEffect">
                                  <p:stCondLst>
                                    <p:cond delay="0"/>
                                  </p:stCondLst>
                                  <p:childTnLst>
                                    <p:animMotion origin="layout" path="M 2.22222E-6 4.07407E-6 L 0.05434 0.23588 " pathEditMode="relative" rAng="0" ptsTypes="AA">
                                      <p:cBhvr>
                                        <p:cTn id="95" dur="750" fill="hold"/>
                                        <p:tgtEl>
                                          <p:spTgt spid="174"/>
                                        </p:tgtEl>
                                        <p:attrNameLst>
                                          <p:attrName>ppt_x</p:attrName>
                                          <p:attrName>ppt_y</p:attrName>
                                        </p:attrNameLst>
                                      </p:cBhvr>
                                      <p:rCtr x="2708" y="11782"/>
                                    </p:animMotion>
                                  </p:childTnLst>
                                </p:cTn>
                              </p:par>
                            </p:childTnLst>
                          </p:cTn>
                        </p:par>
                        <p:par>
                          <p:cTn id="96" fill="hold">
                            <p:stCondLst>
                              <p:cond delay="750"/>
                            </p:stCondLst>
                            <p:childTnLst>
                              <p:par>
                                <p:cTn id="97" presetID="10" presetClass="exit" presetSubtype="0" fill="hold" nodeType="afterEffect">
                                  <p:stCondLst>
                                    <p:cond delay="0"/>
                                  </p:stCondLst>
                                  <p:childTnLst>
                                    <p:animEffect transition="out" filter="fade">
                                      <p:cBhvr>
                                        <p:cTn id="98" dur="500"/>
                                        <p:tgtEl>
                                          <p:spTgt spid="174"/>
                                        </p:tgtEl>
                                      </p:cBhvr>
                                    </p:animEffect>
                                    <p:set>
                                      <p:cBhvr>
                                        <p:cTn id="99" dur="1" fill="hold">
                                          <p:stCondLst>
                                            <p:cond delay="499"/>
                                          </p:stCondLst>
                                        </p:cTn>
                                        <p:tgtEl>
                                          <p:spTgt spid="174"/>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5"/>
                                        </p:tgtEl>
                                      </p:cBhvr>
                                    </p:animEffect>
                                    <p:set>
                                      <p:cBhvr>
                                        <p:cTn id="102" dur="1" fill="hold">
                                          <p:stCondLst>
                                            <p:cond delay="499"/>
                                          </p:stCondLst>
                                        </p:cTn>
                                        <p:tgtEl>
                                          <p:spTgt spid="15"/>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95"/>
                                        </p:tgtEl>
                                        <p:attrNameLst>
                                          <p:attrName>style.visibility</p:attrName>
                                        </p:attrNameLst>
                                      </p:cBhvr>
                                      <p:to>
                                        <p:strVal val="visible"/>
                                      </p:to>
                                    </p:set>
                                    <p:animEffect transition="in" filter="fade">
                                      <p:cBhvr>
                                        <p:cTn id="105" dur="500"/>
                                        <p:tgtEl>
                                          <p:spTgt spid="9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fade">
                                      <p:cBhvr>
                                        <p:cTn id="108" dur="500"/>
                                        <p:tgtEl>
                                          <p:spTgt spid="9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8"/>
                                        </p:tgtEl>
                                        <p:attrNameLst>
                                          <p:attrName>style.visibility</p:attrName>
                                        </p:attrNameLst>
                                      </p:cBhvr>
                                      <p:to>
                                        <p:strVal val="visible"/>
                                      </p:to>
                                    </p:set>
                                    <p:animEffect transition="in" filter="fade">
                                      <p:cBhvr>
                                        <p:cTn id="111" dur="500"/>
                                        <p:tgtEl>
                                          <p:spTgt spid="98"/>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11667 0.08889 L -0.075 0.12223 " pathEditMode="relative" rAng="0" ptsTypes="AA">
                                      <p:cBhvr>
                                        <p:cTn id="115" dur="750" fill="hold"/>
                                        <p:tgtEl>
                                          <p:spTgt spid="170"/>
                                        </p:tgtEl>
                                        <p:attrNameLst>
                                          <p:attrName>ppt_x</p:attrName>
                                          <p:attrName>ppt_y</p:attrName>
                                        </p:attrNameLst>
                                      </p:cBhvr>
                                      <p:rCtr x="2083" y="1667"/>
                                    </p:animMotion>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28"/>
                                        </p:tgtEl>
                                        <p:attrNameLst>
                                          <p:attrName>style.visibility</p:attrName>
                                        </p:attrNameLst>
                                      </p:cBhvr>
                                      <p:to>
                                        <p:strVal val="visible"/>
                                      </p:to>
                                    </p:set>
                                    <p:animEffect transition="in" filter="fade">
                                      <p:cBhvr>
                                        <p:cTn id="120" dur="500"/>
                                        <p:tgtEl>
                                          <p:spTgt spid="128"/>
                                        </p:tgtEl>
                                      </p:cBhvr>
                                    </p:animEffect>
                                  </p:childTnLst>
                                </p:cTn>
                              </p:par>
                            </p:childTnLst>
                          </p:cTn>
                        </p:par>
                        <p:par>
                          <p:cTn id="121" fill="hold">
                            <p:stCondLst>
                              <p:cond delay="500"/>
                            </p:stCondLst>
                            <p:childTnLst>
                              <p:par>
                                <p:cTn id="122" presetID="10" presetClass="entr" presetSubtype="0" fill="hold" nodeType="afterEffect">
                                  <p:stCondLst>
                                    <p:cond delay="0"/>
                                  </p:stCondLst>
                                  <p:childTnLst>
                                    <p:set>
                                      <p:cBhvr>
                                        <p:cTn id="123" dur="1" fill="hold">
                                          <p:stCondLst>
                                            <p:cond delay="0"/>
                                          </p:stCondLst>
                                        </p:cTn>
                                        <p:tgtEl>
                                          <p:spTgt spid="157"/>
                                        </p:tgtEl>
                                        <p:attrNameLst>
                                          <p:attrName>style.visibility</p:attrName>
                                        </p:attrNameLst>
                                      </p:cBhvr>
                                      <p:to>
                                        <p:strVal val="visible"/>
                                      </p:to>
                                    </p:set>
                                    <p:animEffect transition="in" filter="fade">
                                      <p:cBhvr>
                                        <p:cTn id="124" dur="500"/>
                                        <p:tgtEl>
                                          <p:spTgt spid="15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81"/>
                                        </p:tgtEl>
                                        <p:attrNameLst>
                                          <p:attrName>style.visibility</p:attrName>
                                        </p:attrNameLst>
                                      </p:cBhvr>
                                      <p:to>
                                        <p:strVal val="visible"/>
                                      </p:to>
                                    </p:set>
                                    <p:animEffect transition="in" filter="fade">
                                      <p:cBhvr>
                                        <p:cTn id="129" dur="500"/>
                                        <p:tgtEl>
                                          <p:spTgt spid="181"/>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3.61111E-6 2.22222E-6 L -0.11667 0.08889 " pathEditMode="relative" rAng="0" ptsTypes="AA">
                                      <p:cBhvr>
                                        <p:cTn id="133" dur="750" fill="hold"/>
                                        <p:tgtEl>
                                          <p:spTgt spid="181"/>
                                        </p:tgtEl>
                                        <p:attrNameLst>
                                          <p:attrName>ppt_x</p:attrName>
                                          <p:attrName>ppt_y</p:attrName>
                                        </p:attrNameLst>
                                      </p:cBhvr>
                                      <p:rCtr x="-5833" y="4444"/>
                                    </p:animMotion>
                                  </p:childTnLst>
                                </p:cTn>
                              </p:par>
                            </p:childTnLst>
                          </p:cTn>
                        </p:par>
                        <p:par>
                          <p:cTn id="134" fill="hold">
                            <p:stCondLst>
                              <p:cond delay="750"/>
                            </p:stCondLst>
                            <p:childTnLst>
                              <p:par>
                                <p:cTn id="135" presetID="1" presetClass="emph" presetSubtype="2" fill="hold" nodeType="afterEffect">
                                  <p:stCondLst>
                                    <p:cond delay="0"/>
                                  </p:stCondLst>
                                  <p:childTnLst>
                                    <p:animClr clrSpc="rgb" dir="cw">
                                      <p:cBhvr>
                                        <p:cTn id="136" dur="500" fill="hold"/>
                                        <p:tgtEl>
                                          <p:spTgt spid="96"/>
                                        </p:tgtEl>
                                        <p:attrNameLst>
                                          <p:attrName>fillcolor</p:attrName>
                                        </p:attrNameLst>
                                      </p:cBhvr>
                                      <p:to>
                                        <a:srgbClr val="4472C4"/>
                                      </p:to>
                                    </p:animClr>
                                    <p:set>
                                      <p:cBhvr>
                                        <p:cTn id="137" dur="500" fill="hold"/>
                                        <p:tgtEl>
                                          <p:spTgt spid="96"/>
                                        </p:tgtEl>
                                        <p:attrNameLst>
                                          <p:attrName>fill.type</p:attrName>
                                        </p:attrNameLst>
                                      </p:cBhvr>
                                      <p:to>
                                        <p:strVal val="solid"/>
                                      </p:to>
                                    </p:set>
                                    <p:set>
                                      <p:cBhvr>
                                        <p:cTn id="138" dur="500" fill="hold"/>
                                        <p:tgtEl>
                                          <p:spTgt spid="9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1" nodeType="clickEffect">
                                  <p:stCondLst>
                                    <p:cond delay="0"/>
                                  </p:stCondLst>
                                  <p:childTnLst>
                                    <p:animMotion origin="layout" path="M -4.44444E-6 3.7037E-6 L -0.58385 0.23634 " pathEditMode="relative" rAng="0" ptsTypes="AA">
                                      <p:cBhvr>
                                        <p:cTn id="142" dur="750" fill="hold"/>
                                        <p:tgtEl>
                                          <p:spTgt spid="96"/>
                                        </p:tgtEl>
                                        <p:attrNameLst>
                                          <p:attrName>ppt_x</p:attrName>
                                          <p:attrName>ppt_y</p:attrName>
                                        </p:attrNameLst>
                                      </p:cBhvr>
                                      <p:rCtr x="-29201" y="11806"/>
                                    </p:animMotion>
                                  </p:childTnLst>
                                </p:cTn>
                              </p:par>
                            </p:childTnLst>
                          </p:cTn>
                        </p:par>
                        <p:par>
                          <p:cTn id="143" fill="hold">
                            <p:stCondLst>
                              <p:cond delay="750"/>
                            </p:stCondLst>
                            <p:childTnLst>
                              <p:par>
                                <p:cTn id="144" presetID="10" presetClass="exit" presetSubtype="0" fill="hold" grpId="2" nodeType="afterEffect">
                                  <p:stCondLst>
                                    <p:cond delay="0"/>
                                  </p:stCondLst>
                                  <p:childTnLst>
                                    <p:animEffect transition="out" filter="fade">
                                      <p:cBhvr>
                                        <p:cTn id="145" dur="500"/>
                                        <p:tgtEl>
                                          <p:spTgt spid="96"/>
                                        </p:tgtEl>
                                      </p:cBhvr>
                                    </p:animEffect>
                                    <p:set>
                                      <p:cBhvr>
                                        <p:cTn id="146" dur="1" fill="hold">
                                          <p:stCondLst>
                                            <p:cond delay="499"/>
                                          </p:stCondLst>
                                        </p:cTn>
                                        <p:tgtEl>
                                          <p:spTgt spid="96"/>
                                        </p:tgtEl>
                                        <p:attrNameLst>
                                          <p:attrName>style.visibility</p:attrName>
                                        </p:attrNameLst>
                                      </p:cBhvr>
                                      <p:to>
                                        <p:strVal val="hidden"/>
                                      </p:to>
                                    </p:set>
                                  </p:childTnLst>
                                </p:cTn>
                              </p:par>
                              <p:par>
                                <p:cTn id="147" presetID="10" presetClass="entr" presetSubtype="0" fill="hold" nodeType="withEffect">
                                  <p:stCondLst>
                                    <p:cond delay="0"/>
                                  </p:stCondLst>
                                  <p:childTnLst>
                                    <p:set>
                                      <p:cBhvr>
                                        <p:cTn id="148" dur="1" fill="hold">
                                          <p:stCondLst>
                                            <p:cond delay="0"/>
                                          </p:stCondLst>
                                        </p:cTn>
                                        <p:tgtEl>
                                          <p:spTgt spid="103"/>
                                        </p:tgtEl>
                                        <p:attrNameLst>
                                          <p:attrName>style.visibility</p:attrName>
                                        </p:attrNameLst>
                                      </p:cBhvr>
                                      <p:to>
                                        <p:strVal val="visible"/>
                                      </p:to>
                                    </p:set>
                                    <p:animEffect transition="in" filter="fade">
                                      <p:cBhvr>
                                        <p:cTn id="149" dur="500"/>
                                        <p:tgtEl>
                                          <p:spTgt spid="103"/>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grpId="1" nodeType="clickEffect">
                                  <p:stCondLst>
                                    <p:cond delay="0"/>
                                  </p:stCondLst>
                                  <p:childTnLst>
                                    <p:animMotion origin="layout" path="M 3.05556E-6 3.7037E-6 L 0.05 0.22523 " pathEditMode="relative" rAng="0" ptsTypes="AA">
                                      <p:cBhvr>
                                        <p:cTn id="153" dur="750" fill="hold"/>
                                        <p:tgtEl>
                                          <p:spTgt spid="98"/>
                                        </p:tgtEl>
                                        <p:attrNameLst>
                                          <p:attrName>ppt_x</p:attrName>
                                          <p:attrName>ppt_y</p:attrName>
                                        </p:attrNameLst>
                                      </p:cBhvr>
                                      <p:rCtr x="2500" y="11250"/>
                                    </p:animMotion>
                                  </p:childTnLst>
                                </p:cTn>
                              </p:par>
                            </p:childTnLst>
                          </p:cTn>
                        </p:par>
                        <p:par>
                          <p:cTn id="154" fill="hold">
                            <p:stCondLst>
                              <p:cond delay="750"/>
                            </p:stCondLst>
                            <p:childTnLst>
                              <p:par>
                                <p:cTn id="155" presetID="10" presetClass="exit" presetSubtype="0" fill="hold" grpId="2" nodeType="afterEffect">
                                  <p:stCondLst>
                                    <p:cond delay="0"/>
                                  </p:stCondLst>
                                  <p:childTnLst>
                                    <p:animEffect transition="out" filter="fade">
                                      <p:cBhvr>
                                        <p:cTn id="156" dur="500"/>
                                        <p:tgtEl>
                                          <p:spTgt spid="98"/>
                                        </p:tgtEl>
                                      </p:cBhvr>
                                    </p:animEffect>
                                    <p:set>
                                      <p:cBhvr>
                                        <p:cTn id="157" dur="1" fill="hold">
                                          <p:stCondLst>
                                            <p:cond delay="499"/>
                                          </p:stCondLst>
                                        </p:cTn>
                                        <p:tgtEl>
                                          <p:spTgt spid="98"/>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95"/>
                                        </p:tgtEl>
                                      </p:cBhvr>
                                    </p:animEffect>
                                    <p:set>
                                      <p:cBhvr>
                                        <p:cTn id="160" dur="1" fill="hold">
                                          <p:stCondLst>
                                            <p:cond delay="499"/>
                                          </p:stCondLst>
                                        </p:cTn>
                                        <p:tgtEl>
                                          <p:spTgt spid="95"/>
                                        </p:tgtEl>
                                        <p:attrNameLst>
                                          <p:attrName>style.visibility</p:attrName>
                                        </p:attrNameLst>
                                      </p:cBhvr>
                                      <p:to>
                                        <p:strVal val="hidden"/>
                                      </p:to>
                                    </p:set>
                                  </p:childTnLst>
                                </p:cTn>
                              </p:par>
                              <p:par>
                                <p:cTn id="161" presetID="10" presetClass="entr" presetSubtype="0" fill="hold" grpId="0" nodeType="withEffect">
                                  <p:stCondLst>
                                    <p:cond delay="0"/>
                                  </p:stCondLst>
                                  <p:childTnLst>
                                    <p:set>
                                      <p:cBhvr>
                                        <p:cTn id="162" dur="1" fill="hold">
                                          <p:stCondLst>
                                            <p:cond delay="0"/>
                                          </p:stCondLst>
                                        </p:cTn>
                                        <p:tgtEl>
                                          <p:spTgt spid="108"/>
                                        </p:tgtEl>
                                        <p:attrNameLst>
                                          <p:attrName>style.visibility</p:attrName>
                                        </p:attrNameLst>
                                      </p:cBhvr>
                                      <p:to>
                                        <p:strVal val="visible"/>
                                      </p:to>
                                    </p:set>
                                    <p:animEffect transition="in" filter="fade">
                                      <p:cBhvr>
                                        <p:cTn id="163" dur="500"/>
                                        <p:tgtEl>
                                          <p:spTgt spid="10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09"/>
                                        </p:tgtEl>
                                        <p:attrNameLst>
                                          <p:attrName>style.visibility</p:attrName>
                                        </p:attrNameLst>
                                      </p:cBhvr>
                                      <p:to>
                                        <p:strVal val="visible"/>
                                      </p:to>
                                    </p:set>
                                    <p:animEffect transition="in" filter="fade">
                                      <p:cBhvr>
                                        <p:cTn id="166" dur="500"/>
                                        <p:tgtEl>
                                          <p:spTgt spid="109"/>
                                        </p:tgtEl>
                                      </p:cBhvr>
                                    </p:animEffect>
                                  </p:childTnLst>
                                </p:cTn>
                              </p:par>
                            </p:childTnLst>
                          </p:cTn>
                        </p:par>
                      </p:childTnLst>
                    </p:cTn>
                  </p:par>
                  <p:par>
                    <p:cTn id="167" fill="hold">
                      <p:stCondLst>
                        <p:cond delay="indefinite"/>
                      </p:stCondLst>
                      <p:childTnLst>
                        <p:par>
                          <p:cTn id="168" fill="hold">
                            <p:stCondLst>
                              <p:cond delay="0"/>
                            </p:stCondLst>
                            <p:childTnLst>
                              <p:par>
                                <p:cTn id="169" presetID="42" presetClass="path" presetSubtype="0" accel="50000" decel="50000" fill="hold" nodeType="clickEffect">
                                  <p:stCondLst>
                                    <p:cond delay="0"/>
                                  </p:stCondLst>
                                  <p:childTnLst>
                                    <p:animMotion origin="layout" path="M -0.11667 0.08889 L -0.07361 0.11111 " pathEditMode="relative" rAng="0" ptsTypes="AA">
                                      <p:cBhvr>
                                        <p:cTn id="170" dur="750" fill="hold"/>
                                        <p:tgtEl>
                                          <p:spTgt spid="181"/>
                                        </p:tgtEl>
                                        <p:attrNameLst>
                                          <p:attrName>ppt_x</p:attrName>
                                          <p:attrName>ppt_y</p:attrName>
                                        </p:attrNameLst>
                                      </p:cBhvr>
                                      <p:rCtr x="2135" y="1667"/>
                                    </p:animMotion>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129"/>
                                        </p:tgtEl>
                                        <p:attrNameLst>
                                          <p:attrName>style.visibility</p:attrName>
                                        </p:attrNameLst>
                                      </p:cBhvr>
                                      <p:to>
                                        <p:strVal val="visible"/>
                                      </p:to>
                                    </p:set>
                                    <p:animEffect transition="in" filter="fade">
                                      <p:cBhvr>
                                        <p:cTn id="175" dur="500"/>
                                        <p:tgtEl>
                                          <p:spTgt spid="129"/>
                                        </p:tgtEl>
                                      </p:cBhvr>
                                    </p:animEffect>
                                  </p:childTnLst>
                                </p:cTn>
                              </p:par>
                            </p:childTnLst>
                          </p:cTn>
                        </p:par>
                        <p:par>
                          <p:cTn id="176" fill="hold">
                            <p:stCondLst>
                              <p:cond delay="500"/>
                            </p:stCondLst>
                            <p:childTnLst>
                              <p:par>
                                <p:cTn id="177" presetID="10" presetClass="entr" presetSubtype="0" fill="hold" nodeType="afterEffect">
                                  <p:stCondLst>
                                    <p:cond delay="0"/>
                                  </p:stCondLst>
                                  <p:childTnLst>
                                    <p:set>
                                      <p:cBhvr>
                                        <p:cTn id="178" dur="1" fill="hold">
                                          <p:stCondLst>
                                            <p:cond delay="0"/>
                                          </p:stCondLst>
                                        </p:cTn>
                                        <p:tgtEl>
                                          <p:spTgt spid="158"/>
                                        </p:tgtEl>
                                        <p:attrNameLst>
                                          <p:attrName>style.visibility</p:attrName>
                                        </p:attrNameLst>
                                      </p:cBhvr>
                                      <p:to>
                                        <p:strVal val="visible"/>
                                      </p:to>
                                    </p:set>
                                    <p:animEffect transition="in" filter="fade">
                                      <p:cBhvr>
                                        <p:cTn id="179" dur="500"/>
                                        <p:tgtEl>
                                          <p:spTgt spid="158"/>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188"/>
                                        </p:tgtEl>
                                        <p:attrNameLst>
                                          <p:attrName>style.visibility</p:attrName>
                                        </p:attrNameLst>
                                      </p:cBhvr>
                                      <p:to>
                                        <p:strVal val="visible"/>
                                      </p:to>
                                    </p:set>
                                    <p:animEffect transition="in" filter="fade">
                                      <p:cBhvr>
                                        <p:cTn id="184" dur="500"/>
                                        <p:tgtEl>
                                          <p:spTgt spid="188"/>
                                        </p:tgtEl>
                                      </p:cBhvr>
                                    </p:animEffect>
                                  </p:childTnLst>
                                </p:cTn>
                              </p:par>
                            </p:childTnLst>
                          </p:cTn>
                        </p:par>
                      </p:childTnLst>
                    </p:cTn>
                  </p:par>
                  <p:par>
                    <p:cTn id="185" fill="hold">
                      <p:stCondLst>
                        <p:cond delay="indefinite"/>
                      </p:stCondLst>
                      <p:childTnLst>
                        <p:par>
                          <p:cTn id="186" fill="hold">
                            <p:stCondLst>
                              <p:cond delay="0"/>
                            </p:stCondLst>
                            <p:childTnLst>
                              <p:par>
                                <p:cTn id="187" presetID="42" presetClass="path" presetSubtype="0" accel="50000" decel="50000" fill="hold" nodeType="clickEffect">
                                  <p:stCondLst>
                                    <p:cond delay="0"/>
                                  </p:stCondLst>
                                  <p:childTnLst>
                                    <p:animMotion origin="layout" path="M -2.22222E-6 0 L -0.11666 0.08889 " pathEditMode="relative" rAng="0" ptsTypes="AA">
                                      <p:cBhvr>
                                        <p:cTn id="188" dur="750" fill="hold"/>
                                        <p:tgtEl>
                                          <p:spTgt spid="188"/>
                                        </p:tgtEl>
                                        <p:attrNameLst>
                                          <p:attrName>ppt_x</p:attrName>
                                          <p:attrName>ppt_y</p:attrName>
                                        </p:attrNameLst>
                                      </p:cBhvr>
                                      <p:rCtr x="-5833" y="4444"/>
                                    </p:animMotion>
                                  </p:childTnLst>
                                </p:cTn>
                              </p:par>
                            </p:childTnLst>
                          </p:cTn>
                        </p:par>
                        <p:par>
                          <p:cTn id="189" fill="hold">
                            <p:stCondLst>
                              <p:cond delay="750"/>
                            </p:stCondLst>
                            <p:childTnLst>
                              <p:par>
                                <p:cTn id="190" presetID="1" presetClass="emph" presetSubtype="2" fill="hold" nodeType="afterEffect">
                                  <p:stCondLst>
                                    <p:cond delay="0"/>
                                  </p:stCondLst>
                                  <p:childTnLst>
                                    <p:animClr clrSpc="rgb" dir="cw">
                                      <p:cBhvr>
                                        <p:cTn id="191" dur="500" fill="hold"/>
                                        <p:tgtEl>
                                          <p:spTgt spid="109"/>
                                        </p:tgtEl>
                                        <p:attrNameLst>
                                          <p:attrName>fillcolor</p:attrName>
                                        </p:attrNameLst>
                                      </p:cBhvr>
                                      <p:to>
                                        <a:srgbClr val="7030A0"/>
                                      </p:to>
                                    </p:animClr>
                                    <p:set>
                                      <p:cBhvr>
                                        <p:cTn id="192" dur="500" fill="hold"/>
                                        <p:tgtEl>
                                          <p:spTgt spid="109"/>
                                        </p:tgtEl>
                                        <p:attrNameLst>
                                          <p:attrName>fill.type</p:attrName>
                                        </p:attrNameLst>
                                      </p:cBhvr>
                                      <p:to>
                                        <p:strVal val="solid"/>
                                      </p:to>
                                    </p:set>
                                    <p:set>
                                      <p:cBhvr>
                                        <p:cTn id="193" dur="500" fill="hold"/>
                                        <p:tgtEl>
                                          <p:spTgt spid="109"/>
                                        </p:tgtEl>
                                        <p:attrNameLst>
                                          <p:attrName>fill.on</p:attrName>
                                        </p:attrNameLst>
                                      </p:cBhvr>
                                      <p:to>
                                        <p:strVal val="true"/>
                                      </p:to>
                                    </p:set>
                                  </p:childTnLst>
                                </p:cTn>
                              </p:par>
                            </p:childTnLst>
                          </p:cTn>
                        </p:par>
                      </p:childTnLst>
                    </p:cTn>
                  </p:par>
                  <p:par>
                    <p:cTn id="194" fill="hold">
                      <p:stCondLst>
                        <p:cond delay="indefinite"/>
                      </p:stCondLst>
                      <p:childTnLst>
                        <p:par>
                          <p:cTn id="195" fill="hold">
                            <p:stCondLst>
                              <p:cond delay="0"/>
                            </p:stCondLst>
                            <p:childTnLst>
                              <p:par>
                                <p:cTn id="196" presetID="42" presetClass="path" presetSubtype="0" accel="50000" decel="50000" fill="hold" grpId="1" nodeType="clickEffect">
                                  <p:stCondLst>
                                    <p:cond delay="0"/>
                                  </p:stCondLst>
                                  <p:childTnLst>
                                    <p:animMotion origin="layout" path="M -4.44444E-6 1.85185E-6 L -0.64635 0.23541 " pathEditMode="relative" rAng="0" ptsTypes="AA">
                                      <p:cBhvr>
                                        <p:cTn id="197" dur="750" fill="hold"/>
                                        <p:tgtEl>
                                          <p:spTgt spid="109"/>
                                        </p:tgtEl>
                                        <p:attrNameLst>
                                          <p:attrName>ppt_x</p:attrName>
                                          <p:attrName>ppt_y</p:attrName>
                                        </p:attrNameLst>
                                      </p:cBhvr>
                                      <p:rCtr x="-32326" y="11759"/>
                                    </p:animMotion>
                                  </p:childTnLst>
                                </p:cTn>
                              </p:par>
                            </p:childTnLst>
                          </p:cTn>
                        </p:par>
                        <p:par>
                          <p:cTn id="198" fill="hold">
                            <p:stCondLst>
                              <p:cond delay="750"/>
                            </p:stCondLst>
                            <p:childTnLst>
                              <p:par>
                                <p:cTn id="199" presetID="10" presetClass="exit" presetSubtype="0" fill="hold" grpId="2" nodeType="afterEffect">
                                  <p:stCondLst>
                                    <p:cond delay="0"/>
                                  </p:stCondLst>
                                  <p:childTnLst>
                                    <p:animEffect transition="out" filter="fade">
                                      <p:cBhvr>
                                        <p:cTn id="200" dur="500"/>
                                        <p:tgtEl>
                                          <p:spTgt spid="109"/>
                                        </p:tgtEl>
                                      </p:cBhvr>
                                    </p:animEffect>
                                    <p:set>
                                      <p:cBhvr>
                                        <p:cTn id="201" dur="1" fill="hold">
                                          <p:stCondLst>
                                            <p:cond delay="499"/>
                                          </p:stCondLst>
                                        </p:cTn>
                                        <p:tgtEl>
                                          <p:spTgt spid="109"/>
                                        </p:tgtEl>
                                        <p:attrNameLst>
                                          <p:attrName>style.visibility</p:attrName>
                                        </p:attrNameLst>
                                      </p:cBhvr>
                                      <p:to>
                                        <p:strVal val="hidden"/>
                                      </p:to>
                                    </p:set>
                                  </p:childTnLst>
                                </p:cTn>
                              </p:par>
                              <p:par>
                                <p:cTn id="202" presetID="10" presetClass="entr" presetSubtype="0" fill="hold" nodeType="withEffect">
                                  <p:stCondLst>
                                    <p:cond delay="0"/>
                                  </p:stCondLst>
                                  <p:childTnLst>
                                    <p:set>
                                      <p:cBhvr>
                                        <p:cTn id="203" dur="1" fill="hold">
                                          <p:stCondLst>
                                            <p:cond delay="0"/>
                                          </p:stCondLst>
                                        </p:cTn>
                                        <p:tgtEl>
                                          <p:spTgt spid="116"/>
                                        </p:tgtEl>
                                        <p:attrNameLst>
                                          <p:attrName>style.visibility</p:attrName>
                                        </p:attrNameLst>
                                      </p:cBhvr>
                                      <p:to>
                                        <p:strVal val="visible"/>
                                      </p:to>
                                    </p:set>
                                    <p:animEffect transition="in" filter="fade">
                                      <p:cBhvr>
                                        <p:cTn id="204" dur="500"/>
                                        <p:tgtEl>
                                          <p:spTgt spid="116"/>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121"/>
                                        </p:tgtEl>
                                        <p:attrNameLst>
                                          <p:attrName>style.visibility</p:attrName>
                                        </p:attrNameLst>
                                      </p:cBhvr>
                                      <p:to>
                                        <p:strVal val="visible"/>
                                      </p:to>
                                    </p:set>
                                    <p:animEffect transition="in" filter="fade">
                                      <p:cBhvr>
                                        <p:cTn id="209" dur="500"/>
                                        <p:tgtEl>
                                          <p:spTgt spid="121"/>
                                        </p:tgtEl>
                                      </p:cBhvr>
                                    </p:animEffect>
                                  </p:childTnLst>
                                </p:cTn>
                              </p:par>
                              <p:par>
                                <p:cTn id="210" presetID="10" presetClass="exit" presetSubtype="0" fill="hold" grpId="1" nodeType="withEffect">
                                  <p:stCondLst>
                                    <p:cond delay="0"/>
                                  </p:stCondLst>
                                  <p:childTnLst>
                                    <p:animEffect transition="out" filter="fade">
                                      <p:cBhvr>
                                        <p:cTn id="211" dur="500"/>
                                        <p:tgtEl>
                                          <p:spTgt spid="108"/>
                                        </p:tgtEl>
                                      </p:cBhvr>
                                    </p:animEffect>
                                    <p:set>
                                      <p:cBhvr>
                                        <p:cTn id="212" dur="1" fill="hold">
                                          <p:stCondLst>
                                            <p:cond delay="499"/>
                                          </p:stCondLst>
                                        </p:cTn>
                                        <p:tgtEl>
                                          <p:spTgt spid="108"/>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42" presetClass="path" presetSubtype="0" accel="50000" decel="50000" fill="hold" nodeType="clickEffect">
                                  <p:stCondLst>
                                    <p:cond delay="0"/>
                                  </p:stCondLst>
                                  <p:childTnLst>
                                    <p:animMotion origin="layout" path="M -0.11666 0.08889 L -0.07361 0.11111 " pathEditMode="relative" rAng="0" ptsTypes="AA">
                                      <p:cBhvr>
                                        <p:cTn id="216" dur="750" fill="hold"/>
                                        <p:tgtEl>
                                          <p:spTgt spid="188"/>
                                        </p:tgtEl>
                                        <p:attrNameLst>
                                          <p:attrName>ppt_x</p:attrName>
                                          <p:attrName>ppt_y</p:attrName>
                                        </p:attrNameLst>
                                      </p:cBhvr>
                                      <p:rCtr x="2153" y="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5" grpId="0"/>
      <p:bldP spid="15" grpId="1"/>
      <p:bldP spid="96" grpId="0" animBg="1"/>
      <p:bldP spid="96" grpId="1" animBg="1"/>
      <p:bldP spid="96" grpId="2" animBg="1"/>
      <p:bldP spid="98" grpId="0" animBg="1"/>
      <p:bldP spid="98" grpId="1" animBg="1"/>
      <p:bldP spid="98" grpId="2" animBg="1"/>
      <p:bldP spid="95" grpId="0"/>
      <p:bldP spid="95" grpId="1"/>
      <p:bldP spid="109" grpId="0" animBg="1"/>
      <p:bldP spid="109" grpId="1" animBg="1"/>
      <p:bldP spid="109" grpId="2" animBg="1"/>
      <p:bldP spid="108" grpId="0"/>
      <p:bldP spid="108" grpId="1"/>
      <p:bldP spid="121" grpId="0"/>
      <p:bldP spid="151" grpId="0" animBg="1"/>
      <p:bldP spid="151" grpId="1" animBg="1"/>
      <p:bldP spid="151" grpId="2" animBg="1"/>
      <p:bldP spid="1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07A299A2-5C3F-489A-99E7-56FF218B28D3}"/>
              </a:ext>
            </a:extLst>
          </p:cNvPr>
          <p:cNvSpPr/>
          <p:nvPr/>
        </p:nvSpPr>
        <p:spPr>
          <a:xfrm>
            <a:off x="0" y="0"/>
            <a:ext cx="9144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5" name="Group 154">
            <a:extLst>
              <a:ext uri="{FF2B5EF4-FFF2-40B4-BE49-F238E27FC236}">
                <a16:creationId xmlns:a16="http://schemas.microsoft.com/office/drawing/2014/main" id="{8FDFC67B-90DA-401E-9D17-F6D83552FF0F}"/>
              </a:ext>
            </a:extLst>
          </p:cNvPr>
          <p:cNvGrpSpPr/>
          <p:nvPr/>
        </p:nvGrpSpPr>
        <p:grpSpPr>
          <a:xfrm>
            <a:off x="111125" y="-1066800"/>
            <a:ext cx="6365875" cy="1464096"/>
            <a:chOff x="796925" y="609601"/>
            <a:chExt cx="6365875" cy="1464096"/>
          </a:xfrm>
        </p:grpSpPr>
        <p:sp>
          <p:nvSpPr>
            <p:cNvPr id="8" name="Rectangle 7">
              <a:extLst>
                <a:ext uri="{FF2B5EF4-FFF2-40B4-BE49-F238E27FC236}">
                  <a16:creationId xmlns:a16="http://schemas.microsoft.com/office/drawing/2014/main" id="{2B65C7F1-0607-47C2-A419-A2377AF51149}"/>
                </a:ext>
              </a:extLst>
            </p:cNvPr>
            <p:cNvSpPr/>
            <p:nvPr/>
          </p:nvSpPr>
          <p:spPr>
            <a:xfrm>
              <a:off x="796925" y="609601"/>
              <a:ext cx="6365875" cy="1464096"/>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Group 3">
              <a:extLst>
                <a:ext uri="{FF2B5EF4-FFF2-40B4-BE49-F238E27FC236}">
                  <a16:creationId xmlns:a16="http://schemas.microsoft.com/office/drawing/2014/main" id="{9C3D4531-C25D-4527-B85F-EE19848C40FB}"/>
                </a:ext>
              </a:extLst>
            </p:cNvPr>
            <p:cNvGrpSpPr/>
            <p:nvPr/>
          </p:nvGrpSpPr>
          <p:grpSpPr>
            <a:xfrm>
              <a:off x="838200" y="680506"/>
              <a:ext cx="4242867" cy="1393190"/>
              <a:chOff x="1027335" y="1331655"/>
              <a:chExt cx="5059832" cy="1393190"/>
            </a:xfrm>
          </p:grpSpPr>
          <p:sp>
            <p:nvSpPr>
              <p:cNvPr id="5" name="TextBox 16">
                <a:extLst>
                  <a:ext uri="{FF2B5EF4-FFF2-40B4-BE49-F238E27FC236}">
                    <a16:creationId xmlns:a16="http://schemas.microsoft.com/office/drawing/2014/main" id="{C26E26C8-D4C7-4023-84A4-2CBA02288E05}"/>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C0000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b="1" dirty="0">
                    <a:solidFill>
                      <a:srgbClr val="00B050"/>
                    </a:solidFill>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6" name="TextBox 17">
                <a:extLst>
                  <a:ext uri="{FF2B5EF4-FFF2-40B4-BE49-F238E27FC236}">
                    <a16:creationId xmlns:a16="http://schemas.microsoft.com/office/drawing/2014/main" id="{36A7316F-2103-412F-83AD-5D8245B43F2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 name="Group 9">
            <a:extLst>
              <a:ext uri="{FF2B5EF4-FFF2-40B4-BE49-F238E27FC236}">
                <a16:creationId xmlns:a16="http://schemas.microsoft.com/office/drawing/2014/main" id="{647EDB76-5AA9-45A5-B944-9D3FC4E3873E}"/>
              </a:ext>
            </a:extLst>
          </p:cNvPr>
          <p:cNvGrpSpPr/>
          <p:nvPr/>
        </p:nvGrpSpPr>
        <p:grpSpPr>
          <a:xfrm>
            <a:off x="-609600" y="-978933"/>
            <a:ext cx="669405" cy="369332"/>
            <a:chOff x="1727720" y="2025134"/>
            <a:chExt cx="669405" cy="369332"/>
          </a:xfrm>
        </p:grpSpPr>
        <p:sp>
          <p:nvSpPr>
            <p:cNvPr id="11" name="Rectangle 17">
              <a:extLst>
                <a:ext uri="{FF2B5EF4-FFF2-40B4-BE49-F238E27FC236}">
                  <a16:creationId xmlns:a16="http://schemas.microsoft.com/office/drawing/2014/main" id="{BA96B196-995C-4161-80F5-F68C46E385EF}"/>
                </a:ext>
              </a:extLst>
            </p:cNvPr>
            <p:cNvSpPr/>
            <p:nvPr/>
          </p:nvSpPr>
          <p:spPr>
            <a:xfrm>
              <a:off x="2133600" y="2091154"/>
              <a:ext cx="263525" cy="250825"/>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1</a:t>
              </a:r>
            </a:p>
          </p:txBody>
        </p:sp>
        <p:sp>
          <p:nvSpPr>
            <p:cNvPr id="12" name="TextBox 11">
              <a:extLst>
                <a:ext uri="{FF2B5EF4-FFF2-40B4-BE49-F238E27FC236}">
                  <a16:creationId xmlns:a16="http://schemas.microsoft.com/office/drawing/2014/main" id="{16D8F56D-DADC-4401-A33F-C0D25BBE5B12}"/>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156" name="Group 155">
            <a:extLst>
              <a:ext uri="{FF2B5EF4-FFF2-40B4-BE49-F238E27FC236}">
                <a16:creationId xmlns:a16="http://schemas.microsoft.com/office/drawing/2014/main" id="{B74B503E-2107-4890-96D2-DD4F0803187F}"/>
              </a:ext>
            </a:extLst>
          </p:cNvPr>
          <p:cNvGrpSpPr/>
          <p:nvPr/>
        </p:nvGrpSpPr>
        <p:grpSpPr>
          <a:xfrm>
            <a:off x="623904" y="530992"/>
            <a:ext cx="6365875" cy="1464096"/>
            <a:chOff x="1309704" y="2207393"/>
            <a:chExt cx="6365875" cy="1464096"/>
          </a:xfrm>
        </p:grpSpPr>
        <p:sp>
          <p:nvSpPr>
            <p:cNvPr id="86" name="Rectangle 85">
              <a:extLst>
                <a:ext uri="{FF2B5EF4-FFF2-40B4-BE49-F238E27FC236}">
                  <a16:creationId xmlns:a16="http://schemas.microsoft.com/office/drawing/2014/main" id="{FAA56380-5405-47D2-B0CA-8EF2CF3209B1}"/>
                </a:ext>
              </a:extLst>
            </p:cNvPr>
            <p:cNvSpPr/>
            <p:nvPr/>
          </p:nvSpPr>
          <p:spPr>
            <a:xfrm>
              <a:off x="1309704" y="2207393"/>
              <a:ext cx="6365875" cy="1464096"/>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7" name="Group 86">
              <a:extLst>
                <a:ext uri="{FF2B5EF4-FFF2-40B4-BE49-F238E27FC236}">
                  <a16:creationId xmlns:a16="http://schemas.microsoft.com/office/drawing/2014/main" id="{658CA267-0BB1-450C-AFC5-4CA8E3BD3D3D}"/>
                </a:ext>
              </a:extLst>
            </p:cNvPr>
            <p:cNvGrpSpPr/>
            <p:nvPr/>
          </p:nvGrpSpPr>
          <p:grpSpPr>
            <a:xfrm>
              <a:off x="1350979" y="2278298"/>
              <a:ext cx="4242867" cy="1393190"/>
              <a:chOff x="1027335" y="1331655"/>
              <a:chExt cx="5059832" cy="1393190"/>
            </a:xfrm>
          </p:grpSpPr>
          <p:sp>
            <p:nvSpPr>
              <p:cNvPr id="88" name="TextBox 16">
                <a:extLst>
                  <a:ext uri="{FF2B5EF4-FFF2-40B4-BE49-F238E27FC236}">
                    <a16:creationId xmlns:a16="http://schemas.microsoft.com/office/drawing/2014/main" id="{790F80C9-EF0B-4F7C-B167-78577B6BBCF7}"/>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89" name="TextBox 17">
                <a:extLst>
                  <a:ext uri="{FF2B5EF4-FFF2-40B4-BE49-F238E27FC236}">
                    <a16:creationId xmlns:a16="http://schemas.microsoft.com/office/drawing/2014/main" id="{F27732BD-9518-4F38-A8CB-7CCAF240BAE8}"/>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90" name="Group 89">
            <a:extLst>
              <a:ext uri="{FF2B5EF4-FFF2-40B4-BE49-F238E27FC236}">
                <a16:creationId xmlns:a16="http://schemas.microsoft.com/office/drawing/2014/main" id="{724B95AC-27B8-4319-A7F0-16D5F4F12C71}"/>
              </a:ext>
            </a:extLst>
          </p:cNvPr>
          <p:cNvGrpSpPr/>
          <p:nvPr/>
        </p:nvGrpSpPr>
        <p:grpSpPr>
          <a:xfrm>
            <a:off x="-96821" y="618859"/>
            <a:ext cx="669405" cy="369332"/>
            <a:chOff x="1727720" y="2025134"/>
            <a:chExt cx="669405" cy="369332"/>
          </a:xfrm>
        </p:grpSpPr>
        <p:sp>
          <p:nvSpPr>
            <p:cNvPr id="91" name="Rectangle 17">
              <a:extLst>
                <a:ext uri="{FF2B5EF4-FFF2-40B4-BE49-F238E27FC236}">
                  <a16:creationId xmlns:a16="http://schemas.microsoft.com/office/drawing/2014/main" id="{CD8F3DF6-61F7-4E05-A55E-55546C261831}"/>
                </a:ext>
              </a:extLst>
            </p:cNvPr>
            <p:cNvSpPr/>
            <p:nvPr/>
          </p:nvSpPr>
          <p:spPr>
            <a:xfrm>
              <a:off x="2133600" y="2091154"/>
              <a:ext cx="263525"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92" name="TextBox 91">
              <a:extLst>
                <a:ext uri="{FF2B5EF4-FFF2-40B4-BE49-F238E27FC236}">
                  <a16:creationId xmlns:a16="http://schemas.microsoft.com/office/drawing/2014/main" id="{8FDB008E-C6BC-4F19-833B-EF717DAD0547}"/>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157" name="Group 156">
            <a:extLst>
              <a:ext uri="{FF2B5EF4-FFF2-40B4-BE49-F238E27FC236}">
                <a16:creationId xmlns:a16="http://schemas.microsoft.com/office/drawing/2014/main" id="{CF335B84-C1B6-4BCE-9DD7-32CF6A8295D1}"/>
              </a:ext>
            </a:extLst>
          </p:cNvPr>
          <p:cNvGrpSpPr/>
          <p:nvPr/>
        </p:nvGrpSpPr>
        <p:grpSpPr>
          <a:xfrm>
            <a:off x="1081651" y="2083388"/>
            <a:ext cx="6365875" cy="1464096"/>
            <a:chOff x="1767451" y="3759789"/>
            <a:chExt cx="6365875" cy="1464096"/>
          </a:xfrm>
        </p:grpSpPr>
        <p:sp>
          <p:nvSpPr>
            <p:cNvPr id="99" name="Rectangle 98">
              <a:extLst>
                <a:ext uri="{FF2B5EF4-FFF2-40B4-BE49-F238E27FC236}">
                  <a16:creationId xmlns:a16="http://schemas.microsoft.com/office/drawing/2014/main" id="{274BD591-03DE-4915-8414-9F5B9442B7F8}"/>
                </a:ext>
              </a:extLst>
            </p:cNvPr>
            <p:cNvSpPr/>
            <p:nvPr/>
          </p:nvSpPr>
          <p:spPr>
            <a:xfrm>
              <a:off x="1767451" y="3759789"/>
              <a:ext cx="6365875" cy="1464096"/>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0" name="Group 99">
              <a:extLst>
                <a:ext uri="{FF2B5EF4-FFF2-40B4-BE49-F238E27FC236}">
                  <a16:creationId xmlns:a16="http://schemas.microsoft.com/office/drawing/2014/main" id="{2F5F930F-D396-4E30-981B-F534DD273D37}"/>
                </a:ext>
              </a:extLst>
            </p:cNvPr>
            <p:cNvGrpSpPr/>
            <p:nvPr/>
          </p:nvGrpSpPr>
          <p:grpSpPr>
            <a:xfrm>
              <a:off x="1808726" y="3830694"/>
              <a:ext cx="4242867" cy="1393190"/>
              <a:chOff x="1027335" y="1331655"/>
              <a:chExt cx="5059832" cy="1393190"/>
            </a:xfrm>
          </p:grpSpPr>
          <p:sp>
            <p:nvSpPr>
              <p:cNvPr id="101" name="TextBox 16">
                <a:extLst>
                  <a:ext uri="{FF2B5EF4-FFF2-40B4-BE49-F238E27FC236}">
                    <a16:creationId xmlns:a16="http://schemas.microsoft.com/office/drawing/2014/main" id="{8276411B-74A0-49D0-AF3A-D250B6B7D52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02" name="TextBox 17">
                <a:extLst>
                  <a:ext uri="{FF2B5EF4-FFF2-40B4-BE49-F238E27FC236}">
                    <a16:creationId xmlns:a16="http://schemas.microsoft.com/office/drawing/2014/main" id="{A9C95A76-C295-4A0D-A768-75D89C861405}"/>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3" name="Group 102">
            <a:extLst>
              <a:ext uri="{FF2B5EF4-FFF2-40B4-BE49-F238E27FC236}">
                <a16:creationId xmlns:a16="http://schemas.microsoft.com/office/drawing/2014/main" id="{D85E9A74-E6B1-443E-90C3-C01A79DAD697}"/>
              </a:ext>
            </a:extLst>
          </p:cNvPr>
          <p:cNvGrpSpPr/>
          <p:nvPr/>
        </p:nvGrpSpPr>
        <p:grpSpPr>
          <a:xfrm>
            <a:off x="360926" y="2171255"/>
            <a:ext cx="669405" cy="369332"/>
            <a:chOff x="1727720" y="2025134"/>
            <a:chExt cx="669405" cy="369332"/>
          </a:xfrm>
        </p:grpSpPr>
        <p:sp>
          <p:nvSpPr>
            <p:cNvPr id="104" name="Rectangle 17">
              <a:extLst>
                <a:ext uri="{FF2B5EF4-FFF2-40B4-BE49-F238E27FC236}">
                  <a16:creationId xmlns:a16="http://schemas.microsoft.com/office/drawing/2014/main" id="{052AAB58-881A-42CC-88A4-30C684D5DDB6}"/>
                </a:ext>
              </a:extLst>
            </p:cNvPr>
            <p:cNvSpPr/>
            <p:nvPr/>
          </p:nvSpPr>
          <p:spPr>
            <a:xfrm>
              <a:off x="2133600" y="2091154"/>
              <a:ext cx="2635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05" name="TextBox 104">
              <a:extLst>
                <a:ext uri="{FF2B5EF4-FFF2-40B4-BE49-F238E27FC236}">
                  <a16:creationId xmlns:a16="http://schemas.microsoft.com/office/drawing/2014/main" id="{B93909E0-CEFE-46FD-B0CA-29D52757912D}"/>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158" name="Group 157">
            <a:extLst>
              <a:ext uri="{FF2B5EF4-FFF2-40B4-BE49-F238E27FC236}">
                <a16:creationId xmlns:a16="http://schemas.microsoft.com/office/drawing/2014/main" id="{F8B4F2EA-B6D9-4F17-A9B2-2CFCC5911B27}"/>
              </a:ext>
            </a:extLst>
          </p:cNvPr>
          <p:cNvGrpSpPr/>
          <p:nvPr/>
        </p:nvGrpSpPr>
        <p:grpSpPr>
          <a:xfrm>
            <a:off x="1498123" y="3641303"/>
            <a:ext cx="6365875" cy="1464096"/>
            <a:chOff x="2183923" y="5317704"/>
            <a:chExt cx="6365875" cy="1464096"/>
          </a:xfrm>
        </p:grpSpPr>
        <p:sp>
          <p:nvSpPr>
            <p:cNvPr id="112" name="Rectangle 111">
              <a:extLst>
                <a:ext uri="{FF2B5EF4-FFF2-40B4-BE49-F238E27FC236}">
                  <a16:creationId xmlns:a16="http://schemas.microsoft.com/office/drawing/2014/main" id="{8D0E335C-C58E-43E6-8B8F-C0F16D7C90C4}"/>
                </a:ext>
              </a:extLst>
            </p:cNvPr>
            <p:cNvSpPr/>
            <p:nvPr/>
          </p:nvSpPr>
          <p:spPr>
            <a:xfrm>
              <a:off x="2183923" y="5317704"/>
              <a:ext cx="6365875" cy="146409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3" name="Group 112">
              <a:extLst>
                <a:ext uri="{FF2B5EF4-FFF2-40B4-BE49-F238E27FC236}">
                  <a16:creationId xmlns:a16="http://schemas.microsoft.com/office/drawing/2014/main" id="{C3F6E466-6126-483A-A93D-B0B701DD91E2}"/>
                </a:ext>
              </a:extLst>
            </p:cNvPr>
            <p:cNvGrpSpPr/>
            <p:nvPr/>
          </p:nvGrpSpPr>
          <p:grpSpPr>
            <a:xfrm>
              <a:off x="2225198" y="5370130"/>
              <a:ext cx="4242867" cy="1393190"/>
              <a:chOff x="1027335" y="1331655"/>
              <a:chExt cx="5059832" cy="1393190"/>
            </a:xfrm>
          </p:grpSpPr>
          <p:sp>
            <p:nvSpPr>
              <p:cNvPr id="114" name="TextBox 16">
                <a:extLst>
                  <a:ext uri="{FF2B5EF4-FFF2-40B4-BE49-F238E27FC236}">
                    <a16:creationId xmlns:a16="http://schemas.microsoft.com/office/drawing/2014/main" id="{B0AA54F4-9A86-4B6A-81EA-FA7880E4934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recursiveReverse</a:t>
                </a:r>
                <a:r>
                  <a:rPr lang="en-US" altLang="en-US" sz="1200" b="1"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15" name="TextBox 17">
                <a:extLst>
                  <a:ext uri="{FF2B5EF4-FFF2-40B4-BE49-F238E27FC236}">
                    <a16:creationId xmlns:a16="http://schemas.microsoft.com/office/drawing/2014/main" id="{84559091-0E45-461F-B4CA-DD70FEA2C494}"/>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16" name="Group 115">
            <a:extLst>
              <a:ext uri="{FF2B5EF4-FFF2-40B4-BE49-F238E27FC236}">
                <a16:creationId xmlns:a16="http://schemas.microsoft.com/office/drawing/2014/main" id="{71E65E59-10C3-4500-8A2B-44F3B2A13ADA}"/>
              </a:ext>
            </a:extLst>
          </p:cNvPr>
          <p:cNvGrpSpPr/>
          <p:nvPr/>
        </p:nvGrpSpPr>
        <p:grpSpPr>
          <a:xfrm>
            <a:off x="777398" y="3710691"/>
            <a:ext cx="669405" cy="369332"/>
            <a:chOff x="1727720" y="2025134"/>
            <a:chExt cx="669405" cy="369332"/>
          </a:xfrm>
        </p:grpSpPr>
        <p:sp>
          <p:nvSpPr>
            <p:cNvPr id="117" name="Rectangle 17">
              <a:extLst>
                <a:ext uri="{FF2B5EF4-FFF2-40B4-BE49-F238E27FC236}">
                  <a16:creationId xmlns:a16="http://schemas.microsoft.com/office/drawing/2014/main" id="{344E7EF0-4989-49B1-AE7B-801126CB94C6}"/>
                </a:ext>
              </a:extLst>
            </p:cNvPr>
            <p:cNvSpPr/>
            <p:nvPr/>
          </p:nvSpPr>
          <p:spPr>
            <a:xfrm>
              <a:off x="2133600" y="2091154"/>
              <a:ext cx="2635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8" name="TextBox 117">
              <a:extLst>
                <a:ext uri="{FF2B5EF4-FFF2-40B4-BE49-F238E27FC236}">
                  <a16:creationId xmlns:a16="http://schemas.microsoft.com/office/drawing/2014/main" id="{D431358B-072B-4CD3-AE94-DE43F806EEC1}"/>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21" name="TextBox 2">
            <a:extLst>
              <a:ext uri="{FF2B5EF4-FFF2-40B4-BE49-F238E27FC236}">
                <a16:creationId xmlns:a16="http://schemas.microsoft.com/office/drawing/2014/main" id="{DC127969-B23B-4523-BCDD-1933F50E9503}"/>
              </a:ext>
            </a:extLst>
          </p:cNvPr>
          <p:cNvSpPr txBox="1">
            <a:spLocks noChangeArrowheads="1"/>
          </p:cNvSpPr>
          <p:nvPr/>
        </p:nvSpPr>
        <p:spPr bwMode="auto">
          <a:xfrm>
            <a:off x="6585764" y="3657599"/>
            <a:ext cx="1262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7030A0"/>
                </a:solidFill>
                <a:latin typeface="Calibri" panose="020F0502020204030204" pitchFamily="34" charset="0"/>
              </a:rPr>
              <a:t>Empty queue</a:t>
            </a:r>
          </a:p>
        </p:txBody>
      </p:sp>
      <p:cxnSp>
        <p:nvCxnSpPr>
          <p:cNvPr id="126" name="Straight Arrow Connector 125">
            <a:extLst>
              <a:ext uri="{FF2B5EF4-FFF2-40B4-BE49-F238E27FC236}">
                <a16:creationId xmlns:a16="http://schemas.microsoft.com/office/drawing/2014/main" id="{F731703E-8315-4EB8-81D8-1E6660882384}"/>
              </a:ext>
            </a:extLst>
          </p:cNvPr>
          <p:cNvCxnSpPr>
            <a:cxnSpLocks/>
          </p:cNvCxnSpPr>
          <p:nvPr/>
        </p:nvCxnSpPr>
        <p:spPr>
          <a:xfrm>
            <a:off x="2514600" y="-1"/>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A8C90BC-8C6D-43E7-A453-4E843004C197}"/>
              </a:ext>
            </a:extLst>
          </p:cNvPr>
          <p:cNvCxnSpPr>
            <a:cxnSpLocks/>
          </p:cNvCxnSpPr>
          <p:nvPr/>
        </p:nvCxnSpPr>
        <p:spPr>
          <a:xfrm>
            <a:off x="3048000" y="1603707"/>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6AE56AE-214A-496A-A8F5-B5A4AD3FBF0F}"/>
              </a:ext>
            </a:extLst>
          </p:cNvPr>
          <p:cNvCxnSpPr>
            <a:cxnSpLocks/>
          </p:cNvCxnSpPr>
          <p:nvPr/>
        </p:nvCxnSpPr>
        <p:spPr>
          <a:xfrm>
            <a:off x="3505200" y="3160762"/>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1C1608E0-6276-4C64-9B38-57AF6B8E542E}"/>
              </a:ext>
            </a:extLst>
          </p:cNvPr>
          <p:cNvCxnSpPr/>
          <p:nvPr/>
        </p:nvCxnSpPr>
        <p:spPr>
          <a:xfrm flipH="1">
            <a:off x="3048000" y="-152401"/>
            <a:ext cx="45800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8043FBB-B769-44B3-9A99-048AD433D8A0}"/>
              </a:ext>
            </a:extLst>
          </p:cNvPr>
          <p:cNvCxnSpPr/>
          <p:nvPr/>
        </p:nvCxnSpPr>
        <p:spPr>
          <a:xfrm flipH="1">
            <a:off x="3561080" y="1523999"/>
            <a:ext cx="458002"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5643E24-CDEB-4054-A28C-2C142574C01C}"/>
              </a:ext>
            </a:extLst>
          </p:cNvPr>
          <p:cNvCxnSpPr/>
          <p:nvPr/>
        </p:nvCxnSpPr>
        <p:spPr>
          <a:xfrm flipH="1">
            <a:off x="4019082" y="3047999"/>
            <a:ext cx="458002" cy="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9C5C3C5-D2B7-4BA3-A4A2-96F3E5A512E1}"/>
              </a:ext>
            </a:extLst>
          </p:cNvPr>
          <p:cNvCxnSpPr/>
          <p:nvPr/>
        </p:nvCxnSpPr>
        <p:spPr>
          <a:xfrm flipH="1">
            <a:off x="4477084" y="4571999"/>
            <a:ext cx="458002"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42C8843B-490A-403B-ABB2-2D5640A0BEED}"/>
              </a:ext>
            </a:extLst>
          </p:cNvPr>
          <p:cNvGrpSpPr/>
          <p:nvPr/>
        </p:nvGrpSpPr>
        <p:grpSpPr>
          <a:xfrm>
            <a:off x="2016421" y="5224946"/>
            <a:ext cx="6365875" cy="1464096"/>
            <a:chOff x="2183923" y="5317704"/>
            <a:chExt cx="6365875" cy="1464096"/>
          </a:xfrm>
        </p:grpSpPr>
        <p:sp>
          <p:nvSpPr>
            <p:cNvPr id="67" name="Rectangle 66">
              <a:extLst>
                <a:ext uri="{FF2B5EF4-FFF2-40B4-BE49-F238E27FC236}">
                  <a16:creationId xmlns:a16="http://schemas.microsoft.com/office/drawing/2014/main" id="{2A562316-1E4A-4408-9A1F-517960B0610B}"/>
                </a:ext>
              </a:extLst>
            </p:cNvPr>
            <p:cNvSpPr/>
            <p:nvPr/>
          </p:nvSpPr>
          <p:spPr>
            <a:xfrm>
              <a:off x="2183923" y="5317704"/>
              <a:ext cx="6365875" cy="146409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8" name="Group 67">
              <a:extLst>
                <a:ext uri="{FF2B5EF4-FFF2-40B4-BE49-F238E27FC236}">
                  <a16:creationId xmlns:a16="http://schemas.microsoft.com/office/drawing/2014/main" id="{1902081C-AA33-4CEC-A269-A370F41ED888}"/>
                </a:ext>
              </a:extLst>
            </p:cNvPr>
            <p:cNvGrpSpPr/>
            <p:nvPr/>
          </p:nvGrpSpPr>
          <p:grpSpPr>
            <a:xfrm>
              <a:off x="2225198" y="5370130"/>
              <a:ext cx="4242867" cy="1393190"/>
              <a:chOff x="1027335" y="1331655"/>
              <a:chExt cx="5059832" cy="1393190"/>
            </a:xfrm>
          </p:grpSpPr>
          <p:sp>
            <p:nvSpPr>
              <p:cNvPr id="69" name="TextBox 16">
                <a:extLst>
                  <a:ext uri="{FF2B5EF4-FFF2-40B4-BE49-F238E27FC236}">
                    <a16:creationId xmlns:a16="http://schemas.microsoft.com/office/drawing/2014/main" id="{AA6772E1-FB70-4215-BD9E-5C1C2E1662C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2"/>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a:latin typeface="Courier New" panose="02070309020205020404" pitchFamily="49" charset="0"/>
                    <a:cs typeface="Courier New" panose="02070309020205020404" pitchFamily="49" charset="0"/>
                  </a:rPr>
                  <a:t>if (</a:t>
                </a:r>
                <a:r>
                  <a:rPr lang="en-US" altLang="en-US" sz="1200" b="1" dirty="0" err="1">
                    <a:latin typeface="Courier New" panose="02070309020205020404" pitchFamily="49" charset="0"/>
                    <a:cs typeface="Courier New" panose="02070309020205020404" pitchFamily="49" charset="0"/>
                  </a:rPr>
                  <a:t>isEmptyQueue</a:t>
                </a:r>
                <a:r>
                  <a:rPr lang="en-US" altLang="en-US" sz="1200" b="1"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70" name="TextBox 17">
                <a:extLst>
                  <a:ext uri="{FF2B5EF4-FFF2-40B4-BE49-F238E27FC236}">
                    <a16:creationId xmlns:a16="http://schemas.microsoft.com/office/drawing/2014/main" id="{99AF21D7-E8C0-4571-9025-2A3DC7985AD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cxnSp>
        <p:nvCxnSpPr>
          <p:cNvPr id="71" name="Straight Arrow Connector 70">
            <a:extLst>
              <a:ext uri="{FF2B5EF4-FFF2-40B4-BE49-F238E27FC236}">
                <a16:creationId xmlns:a16="http://schemas.microsoft.com/office/drawing/2014/main" id="{023B7AE2-241A-4610-AFF4-17D340755C09}"/>
              </a:ext>
            </a:extLst>
          </p:cNvPr>
          <p:cNvCxnSpPr>
            <a:cxnSpLocks/>
          </p:cNvCxnSpPr>
          <p:nvPr/>
        </p:nvCxnSpPr>
        <p:spPr>
          <a:xfrm>
            <a:off x="3962400" y="4692696"/>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E7AD2C-C905-4DFA-B07C-2C3F98D579D4}"/>
              </a:ext>
            </a:extLst>
          </p:cNvPr>
          <p:cNvCxnSpPr/>
          <p:nvPr/>
        </p:nvCxnSpPr>
        <p:spPr>
          <a:xfrm flipH="1">
            <a:off x="5655326" y="5410200"/>
            <a:ext cx="458002"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143F8E23-EC93-4DE4-8665-32CEC90030B2}"/>
              </a:ext>
            </a:extLst>
          </p:cNvPr>
          <p:cNvCxnSpPr>
            <a:cxnSpLocks/>
          </p:cNvCxnSpPr>
          <p:nvPr/>
        </p:nvCxnSpPr>
        <p:spPr>
          <a:xfrm flipH="1" flipV="1">
            <a:off x="7863998" y="4648200"/>
            <a:ext cx="518298" cy="1308795"/>
          </a:xfrm>
          <a:prstGeom prst="bentConnector3">
            <a:avLst>
              <a:gd name="adj1" fmla="val -4410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3000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77778E-6 1.11111E-6 L -0.00173 0.05555 " pathEditMode="relative" rAng="0" ptsTypes="AA">
                                      <p:cBhvr>
                                        <p:cTn id="20" dur="500" fill="hold"/>
                                        <p:tgtEl>
                                          <p:spTgt spid="72"/>
                                        </p:tgtEl>
                                        <p:attrNameLst>
                                          <p:attrName>ppt_x</p:attrName>
                                          <p:attrName>ppt_y</p:attrName>
                                        </p:attrNameLst>
                                      </p:cBhvr>
                                      <p:rCtr x="-87" y="2778"/>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07A299A2-5C3F-489A-99E7-56FF218B28D3}"/>
              </a:ext>
            </a:extLst>
          </p:cNvPr>
          <p:cNvSpPr/>
          <p:nvPr/>
        </p:nvSpPr>
        <p:spPr>
          <a:xfrm>
            <a:off x="0" y="-33221"/>
            <a:ext cx="9144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5" name="Group 154">
            <a:extLst>
              <a:ext uri="{FF2B5EF4-FFF2-40B4-BE49-F238E27FC236}">
                <a16:creationId xmlns:a16="http://schemas.microsoft.com/office/drawing/2014/main" id="{8FDFC67B-90DA-401E-9D17-F6D83552FF0F}"/>
              </a:ext>
            </a:extLst>
          </p:cNvPr>
          <p:cNvGrpSpPr/>
          <p:nvPr/>
        </p:nvGrpSpPr>
        <p:grpSpPr>
          <a:xfrm>
            <a:off x="796925" y="609601"/>
            <a:ext cx="6365875" cy="1464096"/>
            <a:chOff x="796925" y="609601"/>
            <a:chExt cx="6365875" cy="1464096"/>
          </a:xfrm>
        </p:grpSpPr>
        <p:sp>
          <p:nvSpPr>
            <p:cNvPr id="8" name="Rectangle 7">
              <a:extLst>
                <a:ext uri="{FF2B5EF4-FFF2-40B4-BE49-F238E27FC236}">
                  <a16:creationId xmlns:a16="http://schemas.microsoft.com/office/drawing/2014/main" id="{2B65C7F1-0607-47C2-A419-A2377AF51149}"/>
                </a:ext>
              </a:extLst>
            </p:cNvPr>
            <p:cNvSpPr/>
            <p:nvPr/>
          </p:nvSpPr>
          <p:spPr>
            <a:xfrm>
              <a:off x="796925" y="609601"/>
              <a:ext cx="6365875" cy="1464096"/>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Group 3">
              <a:extLst>
                <a:ext uri="{FF2B5EF4-FFF2-40B4-BE49-F238E27FC236}">
                  <a16:creationId xmlns:a16="http://schemas.microsoft.com/office/drawing/2014/main" id="{9C3D4531-C25D-4527-B85F-EE19848C40FB}"/>
                </a:ext>
              </a:extLst>
            </p:cNvPr>
            <p:cNvGrpSpPr/>
            <p:nvPr/>
          </p:nvGrpSpPr>
          <p:grpSpPr>
            <a:xfrm>
              <a:off x="838200" y="680506"/>
              <a:ext cx="4242867" cy="1393190"/>
              <a:chOff x="1027335" y="1331655"/>
              <a:chExt cx="5059832" cy="1393190"/>
            </a:xfrm>
          </p:grpSpPr>
          <p:sp>
            <p:nvSpPr>
              <p:cNvPr id="5" name="TextBox 16">
                <a:extLst>
                  <a:ext uri="{FF2B5EF4-FFF2-40B4-BE49-F238E27FC236}">
                    <a16:creationId xmlns:a16="http://schemas.microsoft.com/office/drawing/2014/main" id="{C26E26C8-D4C7-4023-84A4-2CBA02288E05}"/>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C0000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b="1" dirty="0">
                    <a:solidFill>
                      <a:srgbClr val="00B050"/>
                    </a:solidFill>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6" name="TextBox 17">
                <a:extLst>
                  <a:ext uri="{FF2B5EF4-FFF2-40B4-BE49-F238E27FC236}">
                    <a16:creationId xmlns:a16="http://schemas.microsoft.com/office/drawing/2014/main" id="{36A7316F-2103-412F-83AD-5D8245B43F2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 name="Group 9">
            <a:extLst>
              <a:ext uri="{FF2B5EF4-FFF2-40B4-BE49-F238E27FC236}">
                <a16:creationId xmlns:a16="http://schemas.microsoft.com/office/drawing/2014/main" id="{647EDB76-5AA9-45A5-B944-9D3FC4E3873E}"/>
              </a:ext>
            </a:extLst>
          </p:cNvPr>
          <p:cNvGrpSpPr/>
          <p:nvPr/>
        </p:nvGrpSpPr>
        <p:grpSpPr>
          <a:xfrm>
            <a:off x="76200" y="697468"/>
            <a:ext cx="669405" cy="369332"/>
            <a:chOff x="1727720" y="2025134"/>
            <a:chExt cx="669405" cy="369332"/>
          </a:xfrm>
        </p:grpSpPr>
        <p:sp>
          <p:nvSpPr>
            <p:cNvPr id="11" name="Rectangle 17">
              <a:extLst>
                <a:ext uri="{FF2B5EF4-FFF2-40B4-BE49-F238E27FC236}">
                  <a16:creationId xmlns:a16="http://schemas.microsoft.com/office/drawing/2014/main" id="{BA96B196-995C-4161-80F5-F68C46E385EF}"/>
                </a:ext>
              </a:extLst>
            </p:cNvPr>
            <p:cNvSpPr/>
            <p:nvPr/>
          </p:nvSpPr>
          <p:spPr>
            <a:xfrm>
              <a:off x="2133600" y="2091154"/>
              <a:ext cx="263525" cy="250825"/>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1</a:t>
              </a:r>
            </a:p>
          </p:txBody>
        </p:sp>
        <p:sp>
          <p:nvSpPr>
            <p:cNvPr id="12" name="TextBox 11">
              <a:extLst>
                <a:ext uri="{FF2B5EF4-FFF2-40B4-BE49-F238E27FC236}">
                  <a16:creationId xmlns:a16="http://schemas.microsoft.com/office/drawing/2014/main" id="{16D8F56D-DADC-4401-A33F-C0D25BBE5B12}"/>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48" name="Group 47">
            <a:extLst>
              <a:ext uri="{FF2B5EF4-FFF2-40B4-BE49-F238E27FC236}">
                <a16:creationId xmlns:a16="http://schemas.microsoft.com/office/drawing/2014/main" id="{03368162-2306-47BD-9BDC-B1B47ED6C020}"/>
              </a:ext>
            </a:extLst>
          </p:cNvPr>
          <p:cNvGrpSpPr/>
          <p:nvPr/>
        </p:nvGrpSpPr>
        <p:grpSpPr>
          <a:xfrm>
            <a:off x="5040088" y="680506"/>
            <a:ext cx="2046512" cy="264981"/>
            <a:chOff x="5040088" y="680506"/>
            <a:chExt cx="2046512" cy="264981"/>
          </a:xfrm>
        </p:grpSpPr>
        <p:sp>
          <p:nvSpPr>
            <p:cNvPr id="16" name="Rectangle 16">
              <a:extLst>
                <a:ext uri="{FF2B5EF4-FFF2-40B4-BE49-F238E27FC236}">
                  <a16:creationId xmlns:a16="http://schemas.microsoft.com/office/drawing/2014/main" id="{DE632AFC-6A5A-4E91-90EB-5718DAED1758}"/>
                </a:ext>
              </a:extLst>
            </p:cNvPr>
            <p:cNvSpPr/>
            <p:nvPr/>
          </p:nvSpPr>
          <p:spPr>
            <a:xfrm>
              <a:off x="5639097" y="694662"/>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grpSp>
          <p:nvGrpSpPr>
            <p:cNvPr id="174" name="Group 173">
              <a:extLst>
                <a:ext uri="{FF2B5EF4-FFF2-40B4-BE49-F238E27FC236}">
                  <a16:creationId xmlns:a16="http://schemas.microsoft.com/office/drawing/2014/main" id="{F31C3B58-5E86-452F-BB26-ADDF058A85AD}"/>
                </a:ext>
              </a:extLst>
            </p:cNvPr>
            <p:cNvGrpSpPr/>
            <p:nvPr/>
          </p:nvGrpSpPr>
          <p:grpSpPr>
            <a:xfrm>
              <a:off x="6110287" y="694662"/>
              <a:ext cx="976313" cy="250825"/>
              <a:chOff x="6110287" y="694662"/>
              <a:chExt cx="976313" cy="250825"/>
            </a:xfrm>
          </p:grpSpPr>
          <p:sp>
            <p:nvSpPr>
              <p:cNvPr id="17" name="Rectangle 14">
                <a:extLst>
                  <a:ext uri="{FF2B5EF4-FFF2-40B4-BE49-F238E27FC236}">
                    <a16:creationId xmlns:a16="http://schemas.microsoft.com/office/drawing/2014/main" id="{F6894496-90B3-448E-B378-626613EF175F}"/>
                  </a:ext>
                </a:extLst>
              </p:cNvPr>
              <p:cNvSpPr/>
              <p:nvPr/>
            </p:nvSpPr>
            <p:spPr>
              <a:xfrm>
                <a:off x="6596062" y="694662"/>
                <a:ext cx="490538"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18" name="Rectangle 15">
                <a:extLst>
                  <a:ext uri="{FF2B5EF4-FFF2-40B4-BE49-F238E27FC236}">
                    <a16:creationId xmlns:a16="http://schemas.microsoft.com/office/drawing/2014/main" id="{C9D2AD5C-2D89-4CBA-BC80-3137D8F85C6C}"/>
                  </a:ext>
                </a:extLst>
              </p:cNvPr>
              <p:cNvSpPr/>
              <p:nvPr/>
            </p:nvSpPr>
            <p:spPr>
              <a:xfrm>
                <a:off x="6110287" y="694662"/>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grpSp>
        <p:sp>
          <p:nvSpPr>
            <p:cNvPr id="15" name="TextBox 2">
              <a:extLst>
                <a:ext uri="{FF2B5EF4-FFF2-40B4-BE49-F238E27FC236}">
                  <a16:creationId xmlns:a16="http://schemas.microsoft.com/office/drawing/2014/main" id="{10B3FFD5-90EC-46B0-BBD0-D3850016A733}"/>
                </a:ext>
              </a:extLst>
            </p:cNvPr>
            <p:cNvSpPr txBox="1">
              <a:spLocks noChangeArrowheads="1"/>
            </p:cNvSpPr>
            <p:nvPr/>
          </p:nvSpPr>
          <p:spPr bwMode="auto">
            <a:xfrm>
              <a:off x="5040088" y="68050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grpSp>
        <p:nvGrpSpPr>
          <p:cNvPr id="156" name="Group 155">
            <a:extLst>
              <a:ext uri="{FF2B5EF4-FFF2-40B4-BE49-F238E27FC236}">
                <a16:creationId xmlns:a16="http://schemas.microsoft.com/office/drawing/2014/main" id="{B74B503E-2107-4890-96D2-DD4F0803187F}"/>
              </a:ext>
            </a:extLst>
          </p:cNvPr>
          <p:cNvGrpSpPr/>
          <p:nvPr/>
        </p:nvGrpSpPr>
        <p:grpSpPr>
          <a:xfrm>
            <a:off x="1309704" y="2207393"/>
            <a:ext cx="6365875" cy="1464096"/>
            <a:chOff x="1309704" y="2207393"/>
            <a:chExt cx="6365875" cy="1464096"/>
          </a:xfrm>
        </p:grpSpPr>
        <p:sp>
          <p:nvSpPr>
            <p:cNvPr id="86" name="Rectangle 85">
              <a:extLst>
                <a:ext uri="{FF2B5EF4-FFF2-40B4-BE49-F238E27FC236}">
                  <a16:creationId xmlns:a16="http://schemas.microsoft.com/office/drawing/2014/main" id="{FAA56380-5405-47D2-B0CA-8EF2CF3209B1}"/>
                </a:ext>
              </a:extLst>
            </p:cNvPr>
            <p:cNvSpPr/>
            <p:nvPr/>
          </p:nvSpPr>
          <p:spPr>
            <a:xfrm>
              <a:off x="1309704" y="2207393"/>
              <a:ext cx="6365875" cy="1464096"/>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7" name="Group 86">
              <a:extLst>
                <a:ext uri="{FF2B5EF4-FFF2-40B4-BE49-F238E27FC236}">
                  <a16:creationId xmlns:a16="http://schemas.microsoft.com/office/drawing/2014/main" id="{658CA267-0BB1-450C-AFC5-4CA8E3BD3D3D}"/>
                </a:ext>
              </a:extLst>
            </p:cNvPr>
            <p:cNvGrpSpPr/>
            <p:nvPr/>
          </p:nvGrpSpPr>
          <p:grpSpPr>
            <a:xfrm>
              <a:off x="1350979" y="2278298"/>
              <a:ext cx="4242867" cy="1393190"/>
              <a:chOff x="1027335" y="1331655"/>
              <a:chExt cx="5059832" cy="1393190"/>
            </a:xfrm>
          </p:grpSpPr>
          <p:sp>
            <p:nvSpPr>
              <p:cNvPr id="88" name="TextBox 16">
                <a:extLst>
                  <a:ext uri="{FF2B5EF4-FFF2-40B4-BE49-F238E27FC236}">
                    <a16:creationId xmlns:a16="http://schemas.microsoft.com/office/drawing/2014/main" id="{790F80C9-EF0B-4F7C-B167-78577B6BBCF7}"/>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89" name="TextBox 17">
                <a:extLst>
                  <a:ext uri="{FF2B5EF4-FFF2-40B4-BE49-F238E27FC236}">
                    <a16:creationId xmlns:a16="http://schemas.microsoft.com/office/drawing/2014/main" id="{F27732BD-9518-4F38-A8CB-7CCAF240BAE8}"/>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90" name="Group 89">
            <a:extLst>
              <a:ext uri="{FF2B5EF4-FFF2-40B4-BE49-F238E27FC236}">
                <a16:creationId xmlns:a16="http://schemas.microsoft.com/office/drawing/2014/main" id="{724B95AC-27B8-4319-A7F0-16D5F4F12C71}"/>
              </a:ext>
            </a:extLst>
          </p:cNvPr>
          <p:cNvGrpSpPr/>
          <p:nvPr/>
        </p:nvGrpSpPr>
        <p:grpSpPr>
          <a:xfrm>
            <a:off x="588979" y="2295260"/>
            <a:ext cx="669405" cy="369332"/>
            <a:chOff x="1727720" y="2025134"/>
            <a:chExt cx="669405" cy="369332"/>
          </a:xfrm>
        </p:grpSpPr>
        <p:sp>
          <p:nvSpPr>
            <p:cNvPr id="91" name="Rectangle 17">
              <a:extLst>
                <a:ext uri="{FF2B5EF4-FFF2-40B4-BE49-F238E27FC236}">
                  <a16:creationId xmlns:a16="http://schemas.microsoft.com/office/drawing/2014/main" id="{CD8F3DF6-61F7-4E05-A55E-55546C261831}"/>
                </a:ext>
              </a:extLst>
            </p:cNvPr>
            <p:cNvSpPr/>
            <p:nvPr/>
          </p:nvSpPr>
          <p:spPr>
            <a:xfrm>
              <a:off x="2133600" y="2091154"/>
              <a:ext cx="263525"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92" name="TextBox 91">
              <a:extLst>
                <a:ext uri="{FF2B5EF4-FFF2-40B4-BE49-F238E27FC236}">
                  <a16:creationId xmlns:a16="http://schemas.microsoft.com/office/drawing/2014/main" id="{8FDB008E-C6BC-4F19-833B-EF717DAD0547}"/>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43" name="Group 42">
            <a:extLst>
              <a:ext uri="{FF2B5EF4-FFF2-40B4-BE49-F238E27FC236}">
                <a16:creationId xmlns:a16="http://schemas.microsoft.com/office/drawing/2014/main" id="{E7E333B4-8FE3-4AC6-9F61-EB074B22E9F0}"/>
              </a:ext>
            </a:extLst>
          </p:cNvPr>
          <p:cNvGrpSpPr/>
          <p:nvPr/>
        </p:nvGrpSpPr>
        <p:grpSpPr>
          <a:xfrm>
            <a:off x="6019800" y="2278298"/>
            <a:ext cx="1562324" cy="264981"/>
            <a:chOff x="6019800" y="2278298"/>
            <a:chExt cx="1562324" cy="264981"/>
          </a:xfrm>
        </p:grpSpPr>
        <p:sp>
          <p:nvSpPr>
            <p:cNvPr id="96" name="Rectangle 16">
              <a:extLst>
                <a:ext uri="{FF2B5EF4-FFF2-40B4-BE49-F238E27FC236}">
                  <a16:creationId xmlns:a16="http://schemas.microsoft.com/office/drawing/2014/main" id="{F4F810A4-6D82-4CA4-A196-617B1B6A5354}"/>
                </a:ext>
              </a:extLst>
            </p:cNvPr>
            <p:cNvSpPr/>
            <p:nvPr/>
          </p:nvSpPr>
          <p:spPr>
            <a:xfrm>
              <a:off x="6618809" y="2292454"/>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98" name="Rectangle 15">
              <a:extLst>
                <a:ext uri="{FF2B5EF4-FFF2-40B4-BE49-F238E27FC236}">
                  <a16:creationId xmlns:a16="http://schemas.microsoft.com/office/drawing/2014/main" id="{152E2CA9-3DB9-49FE-B210-DE59AEFC8E9F}"/>
                </a:ext>
              </a:extLst>
            </p:cNvPr>
            <p:cNvSpPr/>
            <p:nvPr/>
          </p:nvSpPr>
          <p:spPr>
            <a:xfrm>
              <a:off x="7089999" y="2292454"/>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95" name="TextBox 2">
              <a:extLst>
                <a:ext uri="{FF2B5EF4-FFF2-40B4-BE49-F238E27FC236}">
                  <a16:creationId xmlns:a16="http://schemas.microsoft.com/office/drawing/2014/main" id="{8A11BDF3-EFC1-4A88-ACA8-04C68B33F434}"/>
                </a:ext>
              </a:extLst>
            </p:cNvPr>
            <p:cNvSpPr txBox="1">
              <a:spLocks noChangeArrowheads="1"/>
            </p:cNvSpPr>
            <p:nvPr/>
          </p:nvSpPr>
          <p:spPr bwMode="auto">
            <a:xfrm>
              <a:off x="6019800" y="2278298"/>
              <a:ext cx="648035"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grpSp>
        <p:nvGrpSpPr>
          <p:cNvPr id="157" name="Group 156">
            <a:extLst>
              <a:ext uri="{FF2B5EF4-FFF2-40B4-BE49-F238E27FC236}">
                <a16:creationId xmlns:a16="http://schemas.microsoft.com/office/drawing/2014/main" id="{CF335B84-C1B6-4BCE-9DD7-32CF6A8295D1}"/>
              </a:ext>
            </a:extLst>
          </p:cNvPr>
          <p:cNvGrpSpPr/>
          <p:nvPr/>
        </p:nvGrpSpPr>
        <p:grpSpPr>
          <a:xfrm>
            <a:off x="1767451" y="3759789"/>
            <a:ext cx="6365875" cy="1464096"/>
            <a:chOff x="1767451" y="3759789"/>
            <a:chExt cx="6365875" cy="1464096"/>
          </a:xfrm>
        </p:grpSpPr>
        <p:sp>
          <p:nvSpPr>
            <p:cNvPr id="99" name="Rectangle 98">
              <a:extLst>
                <a:ext uri="{FF2B5EF4-FFF2-40B4-BE49-F238E27FC236}">
                  <a16:creationId xmlns:a16="http://schemas.microsoft.com/office/drawing/2014/main" id="{274BD591-03DE-4915-8414-9F5B9442B7F8}"/>
                </a:ext>
              </a:extLst>
            </p:cNvPr>
            <p:cNvSpPr/>
            <p:nvPr/>
          </p:nvSpPr>
          <p:spPr>
            <a:xfrm>
              <a:off x="1767451" y="3759789"/>
              <a:ext cx="6365875" cy="1464096"/>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0" name="Group 99">
              <a:extLst>
                <a:ext uri="{FF2B5EF4-FFF2-40B4-BE49-F238E27FC236}">
                  <a16:creationId xmlns:a16="http://schemas.microsoft.com/office/drawing/2014/main" id="{2F5F930F-D396-4E30-981B-F534DD273D37}"/>
                </a:ext>
              </a:extLst>
            </p:cNvPr>
            <p:cNvGrpSpPr/>
            <p:nvPr/>
          </p:nvGrpSpPr>
          <p:grpSpPr>
            <a:xfrm>
              <a:off x="1808726" y="3830694"/>
              <a:ext cx="4242867" cy="1393190"/>
              <a:chOff x="1027335" y="1331655"/>
              <a:chExt cx="5059832" cy="1393190"/>
            </a:xfrm>
          </p:grpSpPr>
          <p:sp>
            <p:nvSpPr>
              <p:cNvPr id="101" name="TextBox 16">
                <a:extLst>
                  <a:ext uri="{FF2B5EF4-FFF2-40B4-BE49-F238E27FC236}">
                    <a16:creationId xmlns:a16="http://schemas.microsoft.com/office/drawing/2014/main" id="{8276411B-74A0-49D0-AF3A-D250B6B7D52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02" name="TextBox 17">
                <a:extLst>
                  <a:ext uri="{FF2B5EF4-FFF2-40B4-BE49-F238E27FC236}">
                    <a16:creationId xmlns:a16="http://schemas.microsoft.com/office/drawing/2014/main" id="{A9C95A76-C295-4A0D-A768-75D89C861405}"/>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3" name="Group 102">
            <a:extLst>
              <a:ext uri="{FF2B5EF4-FFF2-40B4-BE49-F238E27FC236}">
                <a16:creationId xmlns:a16="http://schemas.microsoft.com/office/drawing/2014/main" id="{D85E9A74-E6B1-443E-90C3-C01A79DAD697}"/>
              </a:ext>
            </a:extLst>
          </p:cNvPr>
          <p:cNvGrpSpPr/>
          <p:nvPr/>
        </p:nvGrpSpPr>
        <p:grpSpPr>
          <a:xfrm>
            <a:off x="1046726" y="3847656"/>
            <a:ext cx="669405" cy="369332"/>
            <a:chOff x="1727720" y="2025134"/>
            <a:chExt cx="669405" cy="369332"/>
          </a:xfrm>
        </p:grpSpPr>
        <p:sp>
          <p:nvSpPr>
            <p:cNvPr id="104" name="Rectangle 17">
              <a:extLst>
                <a:ext uri="{FF2B5EF4-FFF2-40B4-BE49-F238E27FC236}">
                  <a16:creationId xmlns:a16="http://schemas.microsoft.com/office/drawing/2014/main" id="{052AAB58-881A-42CC-88A4-30C684D5DDB6}"/>
                </a:ext>
              </a:extLst>
            </p:cNvPr>
            <p:cNvSpPr/>
            <p:nvPr/>
          </p:nvSpPr>
          <p:spPr>
            <a:xfrm>
              <a:off x="2133600" y="2091154"/>
              <a:ext cx="2635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05" name="TextBox 104">
              <a:extLst>
                <a:ext uri="{FF2B5EF4-FFF2-40B4-BE49-F238E27FC236}">
                  <a16:creationId xmlns:a16="http://schemas.microsoft.com/office/drawing/2014/main" id="{B93909E0-CEFE-46FD-B0CA-29D52757912D}"/>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33" name="Group 32">
            <a:extLst>
              <a:ext uri="{FF2B5EF4-FFF2-40B4-BE49-F238E27FC236}">
                <a16:creationId xmlns:a16="http://schemas.microsoft.com/office/drawing/2014/main" id="{89721845-2B22-4FC8-9766-2B613F80BCA1}"/>
              </a:ext>
            </a:extLst>
          </p:cNvPr>
          <p:cNvGrpSpPr/>
          <p:nvPr/>
        </p:nvGrpSpPr>
        <p:grpSpPr>
          <a:xfrm>
            <a:off x="6934200" y="3833523"/>
            <a:ext cx="1091134" cy="264981"/>
            <a:chOff x="6934200" y="3833523"/>
            <a:chExt cx="1091134" cy="264981"/>
          </a:xfrm>
        </p:grpSpPr>
        <p:sp>
          <p:nvSpPr>
            <p:cNvPr id="109" name="Rectangle 16">
              <a:extLst>
                <a:ext uri="{FF2B5EF4-FFF2-40B4-BE49-F238E27FC236}">
                  <a16:creationId xmlns:a16="http://schemas.microsoft.com/office/drawing/2014/main" id="{715DFB21-EC80-4437-9E3C-229666CD1DA4}"/>
                </a:ext>
              </a:extLst>
            </p:cNvPr>
            <p:cNvSpPr/>
            <p:nvPr/>
          </p:nvSpPr>
          <p:spPr>
            <a:xfrm>
              <a:off x="7533209" y="3847679"/>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08" name="TextBox 2">
              <a:extLst>
                <a:ext uri="{FF2B5EF4-FFF2-40B4-BE49-F238E27FC236}">
                  <a16:creationId xmlns:a16="http://schemas.microsoft.com/office/drawing/2014/main" id="{DC788C71-1CF2-486C-83CA-ABF2791BAFE9}"/>
                </a:ext>
              </a:extLst>
            </p:cNvPr>
            <p:cNvSpPr txBox="1">
              <a:spLocks noChangeArrowheads="1"/>
            </p:cNvSpPr>
            <p:nvPr/>
          </p:nvSpPr>
          <p:spPr bwMode="auto">
            <a:xfrm>
              <a:off x="6934200" y="3833523"/>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grpSp>
        <p:nvGrpSpPr>
          <p:cNvPr id="158" name="Group 157">
            <a:extLst>
              <a:ext uri="{FF2B5EF4-FFF2-40B4-BE49-F238E27FC236}">
                <a16:creationId xmlns:a16="http://schemas.microsoft.com/office/drawing/2014/main" id="{F8B4F2EA-B6D9-4F17-A9B2-2CFCC5911B27}"/>
              </a:ext>
            </a:extLst>
          </p:cNvPr>
          <p:cNvGrpSpPr/>
          <p:nvPr/>
        </p:nvGrpSpPr>
        <p:grpSpPr>
          <a:xfrm>
            <a:off x="2183923" y="5317704"/>
            <a:ext cx="6365875" cy="1464096"/>
            <a:chOff x="2183923" y="5317704"/>
            <a:chExt cx="6365875" cy="1464096"/>
          </a:xfrm>
        </p:grpSpPr>
        <p:sp>
          <p:nvSpPr>
            <p:cNvPr id="112" name="Rectangle 111">
              <a:extLst>
                <a:ext uri="{FF2B5EF4-FFF2-40B4-BE49-F238E27FC236}">
                  <a16:creationId xmlns:a16="http://schemas.microsoft.com/office/drawing/2014/main" id="{8D0E335C-C58E-43E6-8B8F-C0F16D7C90C4}"/>
                </a:ext>
              </a:extLst>
            </p:cNvPr>
            <p:cNvSpPr/>
            <p:nvPr/>
          </p:nvSpPr>
          <p:spPr>
            <a:xfrm>
              <a:off x="2183923" y="5317704"/>
              <a:ext cx="6365875" cy="146409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3" name="Group 112">
              <a:extLst>
                <a:ext uri="{FF2B5EF4-FFF2-40B4-BE49-F238E27FC236}">
                  <a16:creationId xmlns:a16="http://schemas.microsoft.com/office/drawing/2014/main" id="{C3F6E466-6126-483A-A93D-B0B701DD91E2}"/>
                </a:ext>
              </a:extLst>
            </p:cNvPr>
            <p:cNvGrpSpPr/>
            <p:nvPr/>
          </p:nvGrpSpPr>
          <p:grpSpPr>
            <a:xfrm>
              <a:off x="2225198" y="5370130"/>
              <a:ext cx="4242867" cy="1393190"/>
              <a:chOff x="1027335" y="1331655"/>
              <a:chExt cx="5059832" cy="1393190"/>
            </a:xfrm>
          </p:grpSpPr>
          <p:sp>
            <p:nvSpPr>
              <p:cNvPr id="114" name="TextBox 16">
                <a:extLst>
                  <a:ext uri="{FF2B5EF4-FFF2-40B4-BE49-F238E27FC236}">
                    <a16:creationId xmlns:a16="http://schemas.microsoft.com/office/drawing/2014/main" id="{B0AA54F4-9A86-4B6A-81EA-FA7880E4934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recursiveReverse</a:t>
                </a:r>
                <a:r>
                  <a:rPr lang="en-US" altLang="en-US" sz="1200" b="1"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15" name="TextBox 17">
                <a:extLst>
                  <a:ext uri="{FF2B5EF4-FFF2-40B4-BE49-F238E27FC236}">
                    <a16:creationId xmlns:a16="http://schemas.microsoft.com/office/drawing/2014/main" id="{84559091-0E45-461F-B4CA-DD70FEA2C494}"/>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16" name="Group 115">
            <a:extLst>
              <a:ext uri="{FF2B5EF4-FFF2-40B4-BE49-F238E27FC236}">
                <a16:creationId xmlns:a16="http://schemas.microsoft.com/office/drawing/2014/main" id="{71E65E59-10C3-4500-8A2B-44F3B2A13ADA}"/>
              </a:ext>
            </a:extLst>
          </p:cNvPr>
          <p:cNvGrpSpPr/>
          <p:nvPr/>
        </p:nvGrpSpPr>
        <p:grpSpPr>
          <a:xfrm>
            <a:off x="1463198" y="5387092"/>
            <a:ext cx="669405" cy="369332"/>
            <a:chOff x="1727720" y="2025134"/>
            <a:chExt cx="669405" cy="369332"/>
          </a:xfrm>
        </p:grpSpPr>
        <p:sp>
          <p:nvSpPr>
            <p:cNvPr id="117" name="Rectangle 17">
              <a:extLst>
                <a:ext uri="{FF2B5EF4-FFF2-40B4-BE49-F238E27FC236}">
                  <a16:creationId xmlns:a16="http://schemas.microsoft.com/office/drawing/2014/main" id="{344E7EF0-4989-49B1-AE7B-801126CB94C6}"/>
                </a:ext>
              </a:extLst>
            </p:cNvPr>
            <p:cNvSpPr/>
            <p:nvPr/>
          </p:nvSpPr>
          <p:spPr>
            <a:xfrm>
              <a:off x="2133600" y="2091154"/>
              <a:ext cx="2635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8" name="TextBox 117">
              <a:extLst>
                <a:ext uri="{FF2B5EF4-FFF2-40B4-BE49-F238E27FC236}">
                  <a16:creationId xmlns:a16="http://schemas.microsoft.com/office/drawing/2014/main" id="{D431358B-072B-4CD3-AE94-DE43F806EEC1}"/>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21" name="TextBox 2">
            <a:extLst>
              <a:ext uri="{FF2B5EF4-FFF2-40B4-BE49-F238E27FC236}">
                <a16:creationId xmlns:a16="http://schemas.microsoft.com/office/drawing/2014/main" id="{DC127969-B23B-4523-BCDD-1933F50E9503}"/>
              </a:ext>
            </a:extLst>
          </p:cNvPr>
          <p:cNvSpPr txBox="1">
            <a:spLocks noChangeArrowheads="1"/>
          </p:cNvSpPr>
          <p:nvPr/>
        </p:nvSpPr>
        <p:spPr bwMode="auto">
          <a:xfrm>
            <a:off x="7271564" y="5334000"/>
            <a:ext cx="1262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7030A0"/>
                </a:solidFill>
                <a:latin typeface="Calibri" panose="020F0502020204030204" pitchFamily="34" charset="0"/>
              </a:rPr>
              <a:t>Empty queue</a:t>
            </a:r>
          </a:p>
        </p:txBody>
      </p:sp>
      <p:cxnSp>
        <p:nvCxnSpPr>
          <p:cNvPr id="126" name="Straight Arrow Connector 125">
            <a:extLst>
              <a:ext uri="{FF2B5EF4-FFF2-40B4-BE49-F238E27FC236}">
                <a16:creationId xmlns:a16="http://schemas.microsoft.com/office/drawing/2014/main" id="{F731703E-8315-4EB8-81D8-1E6660882384}"/>
              </a:ext>
            </a:extLst>
          </p:cNvPr>
          <p:cNvCxnSpPr>
            <a:cxnSpLocks/>
          </p:cNvCxnSpPr>
          <p:nvPr/>
        </p:nvCxnSpPr>
        <p:spPr>
          <a:xfrm>
            <a:off x="3200400" y="1676400"/>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A8C90BC-8C6D-43E7-A453-4E843004C197}"/>
              </a:ext>
            </a:extLst>
          </p:cNvPr>
          <p:cNvCxnSpPr>
            <a:cxnSpLocks/>
          </p:cNvCxnSpPr>
          <p:nvPr/>
        </p:nvCxnSpPr>
        <p:spPr>
          <a:xfrm>
            <a:off x="3733800" y="3280108"/>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6AE56AE-214A-496A-A8F5-B5A4AD3FBF0F}"/>
              </a:ext>
            </a:extLst>
          </p:cNvPr>
          <p:cNvCxnSpPr>
            <a:cxnSpLocks/>
          </p:cNvCxnSpPr>
          <p:nvPr/>
        </p:nvCxnSpPr>
        <p:spPr>
          <a:xfrm>
            <a:off x="4191000" y="4837163"/>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5259044C-8846-4B40-B78C-E88F4FF672DC}"/>
              </a:ext>
            </a:extLst>
          </p:cNvPr>
          <p:cNvGrpSpPr/>
          <p:nvPr/>
        </p:nvGrpSpPr>
        <p:grpSpPr>
          <a:xfrm>
            <a:off x="5652566" y="107665"/>
            <a:ext cx="3470516" cy="381000"/>
            <a:chOff x="5652566" y="107665"/>
            <a:chExt cx="3470516" cy="381000"/>
          </a:xfrm>
        </p:grpSpPr>
        <p:grpSp>
          <p:nvGrpSpPr>
            <p:cNvPr id="163" name="Group 162">
              <a:extLst>
                <a:ext uri="{FF2B5EF4-FFF2-40B4-BE49-F238E27FC236}">
                  <a16:creationId xmlns:a16="http://schemas.microsoft.com/office/drawing/2014/main" id="{B87A985E-25FA-48B6-ADED-A5B3E7BCDC38}"/>
                </a:ext>
              </a:extLst>
            </p:cNvPr>
            <p:cNvGrpSpPr/>
            <p:nvPr/>
          </p:nvGrpSpPr>
          <p:grpSpPr>
            <a:xfrm>
              <a:off x="7349061" y="194806"/>
              <a:ext cx="1679410" cy="207294"/>
              <a:chOff x="7349061" y="194806"/>
              <a:chExt cx="1679410" cy="207294"/>
            </a:xfrm>
          </p:grpSpPr>
          <p:sp>
            <p:nvSpPr>
              <p:cNvPr id="148" name="Rectangle 14">
                <a:extLst>
                  <a:ext uri="{FF2B5EF4-FFF2-40B4-BE49-F238E27FC236}">
                    <a16:creationId xmlns:a16="http://schemas.microsoft.com/office/drawing/2014/main" id="{6604A27E-2686-4DB8-B493-7522A6A364AC}"/>
                  </a:ext>
                </a:extLst>
              </p:cNvPr>
              <p:cNvSpPr/>
              <p:nvPr/>
            </p:nvSpPr>
            <p:spPr>
              <a:xfrm>
                <a:off x="8468426" y="194806"/>
                <a:ext cx="560045" cy="207294"/>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1</a:t>
                </a:r>
              </a:p>
            </p:txBody>
          </p:sp>
          <p:sp>
            <p:nvSpPr>
              <p:cNvPr id="149" name="Rectangle 15">
                <a:extLst>
                  <a:ext uri="{FF2B5EF4-FFF2-40B4-BE49-F238E27FC236}">
                    <a16:creationId xmlns:a16="http://schemas.microsoft.com/office/drawing/2014/main" id="{E5EC30A6-1F97-4BC4-B2C5-95570D422F96}"/>
                  </a:ext>
                </a:extLst>
              </p:cNvPr>
              <p:cNvSpPr/>
              <p:nvPr/>
            </p:nvSpPr>
            <p:spPr>
              <a:xfrm>
                <a:off x="7910557" y="194806"/>
                <a:ext cx="561858" cy="207294"/>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2</a:t>
                </a:r>
              </a:p>
            </p:txBody>
          </p:sp>
          <p:sp>
            <p:nvSpPr>
              <p:cNvPr id="150" name="Rectangle 16">
                <a:extLst>
                  <a:ext uri="{FF2B5EF4-FFF2-40B4-BE49-F238E27FC236}">
                    <a16:creationId xmlns:a16="http://schemas.microsoft.com/office/drawing/2014/main" id="{2FCE01B1-C157-4422-8E50-02FECAAB2BC1}"/>
                  </a:ext>
                </a:extLst>
              </p:cNvPr>
              <p:cNvSpPr/>
              <p:nvPr/>
            </p:nvSpPr>
            <p:spPr>
              <a:xfrm>
                <a:off x="7349061" y="194806"/>
                <a:ext cx="561858" cy="207294"/>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3</a:t>
                </a:r>
              </a:p>
            </p:txBody>
          </p:sp>
        </p:grpSp>
        <p:sp>
          <p:nvSpPr>
            <p:cNvPr id="151" name="Rectangle 17">
              <a:extLst>
                <a:ext uri="{FF2B5EF4-FFF2-40B4-BE49-F238E27FC236}">
                  <a16:creationId xmlns:a16="http://schemas.microsoft.com/office/drawing/2014/main" id="{7342534F-5EFA-4DD2-B346-50CC564CBFBE}"/>
                </a:ext>
              </a:extLst>
            </p:cNvPr>
            <p:cNvSpPr/>
            <p:nvPr/>
          </p:nvSpPr>
          <p:spPr>
            <a:xfrm>
              <a:off x="6787203" y="194806"/>
              <a:ext cx="561858" cy="207294"/>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4</a:t>
              </a:r>
            </a:p>
          </p:txBody>
        </p:sp>
        <p:cxnSp>
          <p:nvCxnSpPr>
            <p:cNvPr id="152" name="Straight Connector 20">
              <a:extLst>
                <a:ext uri="{FF2B5EF4-FFF2-40B4-BE49-F238E27FC236}">
                  <a16:creationId xmlns:a16="http://schemas.microsoft.com/office/drawing/2014/main" id="{6348C261-EE48-4E2C-8B03-0C0DE35662E6}"/>
                </a:ext>
              </a:extLst>
            </p:cNvPr>
            <p:cNvCxnSpPr/>
            <p:nvPr/>
          </p:nvCxnSpPr>
          <p:spPr>
            <a:xfrm>
              <a:off x="6658519" y="107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3" name="Straight Connector 44">
              <a:extLst>
                <a:ext uri="{FF2B5EF4-FFF2-40B4-BE49-F238E27FC236}">
                  <a16:creationId xmlns:a16="http://schemas.microsoft.com/office/drawing/2014/main" id="{17725583-F6D3-407D-AD8D-C09CF0ABCF10}"/>
                </a:ext>
              </a:extLst>
            </p:cNvPr>
            <p:cNvCxnSpPr/>
            <p:nvPr/>
          </p:nvCxnSpPr>
          <p:spPr>
            <a:xfrm>
              <a:off x="6698031" y="488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54" name="TextBox 2">
              <a:extLst>
                <a:ext uri="{FF2B5EF4-FFF2-40B4-BE49-F238E27FC236}">
                  <a16:creationId xmlns:a16="http://schemas.microsoft.com/office/drawing/2014/main" id="{6DAADEB4-6AD6-4060-B0F6-838B1CCDC20A}"/>
                </a:ext>
              </a:extLst>
            </p:cNvPr>
            <p:cNvSpPr txBox="1">
              <a:spLocks noChangeArrowheads="1"/>
            </p:cNvSpPr>
            <p:nvPr/>
          </p:nvSpPr>
          <p:spPr bwMode="auto">
            <a:xfrm>
              <a:off x="5652566" y="121444"/>
              <a:ext cx="1148033"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i="1" dirty="0">
                  <a:latin typeface="Calibri" panose="020F0502020204030204" pitchFamily="34" charset="0"/>
                </a:rPr>
                <a:t>new queue</a:t>
              </a:r>
            </a:p>
          </p:txBody>
        </p:sp>
      </p:grpSp>
      <p:grpSp>
        <p:nvGrpSpPr>
          <p:cNvPr id="68" name="Group 67">
            <a:extLst>
              <a:ext uri="{FF2B5EF4-FFF2-40B4-BE49-F238E27FC236}">
                <a16:creationId xmlns:a16="http://schemas.microsoft.com/office/drawing/2014/main" id="{1E21FA87-EB02-4E24-86A9-685B22748D8E}"/>
              </a:ext>
            </a:extLst>
          </p:cNvPr>
          <p:cNvGrpSpPr/>
          <p:nvPr/>
        </p:nvGrpSpPr>
        <p:grpSpPr>
          <a:xfrm>
            <a:off x="2701925" y="6901346"/>
            <a:ext cx="6365875" cy="1464096"/>
            <a:chOff x="2183923" y="5317704"/>
            <a:chExt cx="6365875" cy="1464096"/>
          </a:xfrm>
        </p:grpSpPr>
        <p:sp>
          <p:nvSpPr>
            <p:cNvPr id="69" name="Rectangle 68">
              <a:extLst>
                <a:ext uri="{FF2B5EF4-FFF2-40B4-BE49-F238E27FC236}">
                  <a16:creationId xmlns:a16="http://schemas.microsoft.com/office/drawing/2014/main" id="{49ADD0F3-21FE-44F0-8E3D-1C4F05550541}"/>
                </a:ext>
              </a:extLst>
            </p:cNvPr>
            <p:cNvSpPr/>
            <p:nvPr/>
          </p:nvSpPr>
          <p:spPr>
            <a:xfrm>
              <a:off x="2183923" y="5317704"/>
              <a:ext cx="6365875" cy="146409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70" name="Group 69">
              <a:extLst>
                <a:ext uri="{FF2B5EF4-FFF2-40B4-BE49-F238E27FC236}">
                  <a16:creationId xmlns:a16="http://schemas.microsoft.com/office/drawing/2014/main" id="{1B101877-FD39-4EA5-AFEF-FB687978AA34}"/>
                </a:ext>
              </a:extLst>
            </p:cNvPr>
            <p:cNvGrpSpPr/>
            <p:nvPr/>
          </p:nvGrpSpPr>
          <p:grpSpPr>
            <a:xfrm>
              <a:off x="2225198" y="5370130"/>
              <a:ext cx="4242867" cy="1393190"/>
              <a:chOff x="1027335" y="1331655"/>
              <a:chExt cx="5059832" cy="1393190"/>
            </a:xfrm>
          </p:grpSpPr>
          <p:sp>
            <p:nvSpPr>
              <p:cNvPr id="71" name="TextBox 16">
                <a:extLst>
                  <a:ext uri="{FF2B5EF4-FFF2-40B4-BE49-F238E27FC236}">
                    <a16:creationId xmlns:a16="http://schemas.microsoft.com/office/drawing/2014/main" id="{BDAD15E9-36C8-4736-BAB4-BE4BEB29CE6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a:solidFill>
                      <a:schemeClr val="accent2"/>
                    </a:solidFill>
                    <a:latin typeface="Courier New" panose="02070309020205020404" pitchFamily="49" charset="0"/>
                    <a:cs typeface="Courier New" panose="02070309020205020404" pitchFamily="49" charset="0"/>
                  </a:rPr>
                  <a:t>if (</a:t>
                </a:r>
                <a:r>
                  <a:rPr lang="en-US" altLang="en-US" sz="1200" b="1" dirty="0" err="1">
                    <a:solidFill>
                      <a:schemeClr val="accent2"/>
                    </a:solidFill>
                    <a:latin typeface="Courier New" panose="02070309020205020404" pitchFamily="49" charset="0"/>
                    <a:cs typeface="Courier New" panose="02070309020205020404" pitchFamily="49" charset="0"/>
                  </a:rPr>
                  <a:t>isEmptyQueue</a:t>
                </a:r>
                <a:r>
                  <a:rPr lang="en-US" altLang="en-US" sz="1200" b="1" dirty="0">
                    <a:solidFill>
                      <a:schemeClr val="accent2"/>
                    </a:solidFill>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72" name="TextBox 17">
                <a:extLst>
                  <a:ext uri="{FF2B5EF4-FFF2-40B4-BE49-F238E27FC236}">
                    <a16:creationId xmlns:a16="http://schemas.microsoft.com/office/drawing/2014/main" id="{2A3BB331-2507-4DA3-A3FF-DC7DA5F1472A}"/>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cxnSp>
        <p:nvCxnSpPr>
          <p:cNvPr id="73" name="Connector: Elbow 72">
            <a:extLst>
              <a:ext uri="{FF2B5EF4-FFF2-40B4-BE49-F238E27FC236}">
                <a16:creationId xmlns:a16="http://schemas.microsoft.com/office/drawing/2014/main" id="{0334971F-4BE3-41E6-9718-AA1B90B49789}"/>
              </a:ext>
            </a:extLst>
          </p:cNvPr>
          <p:cNvCxnSpPr>
            <a:cxnSpLocks/>
          </p:cNvCxnSpPr>
          <p:nvPr/>
        </p:nvCxnSpPr>
        <p:spPr>
          <a:xfrm flipH="1" flipV="1">
            <a:off x="8549502" y="6324600"/>
            <a:ext cx="518298" cy="1308795"/>
          </a:xfrm>
          <a:prstGeom prst="bentConnector3">
            <a:avLst>
              <a:gd name="adj1" fmla="val -4410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A352E7F-D6AC-4EFC-835E-C30450EA7C74}"/>
              </a:ext>
            </a:extLst>
          </p:cNvPr>
          <p:cNvCxnSpPr/>
          <p:nvPr/>
        </p:nvCxnSpPr>
        <p:spPr>
          <a:xfrm flipH="1">
            <a:off x="3676316" y="1524000"/>
            <a:ext cx="45800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BEA6BF9-5065-43F1-82CD-D5270AFA6B87}"/>
              </a:ext>
            </a:extLst>
          </p:cNvPr>
          <p:cNvCxnSpPr/>
          <p:nvPr/>
        </p:nvCxnSpPr>
        <p:spPr>
          <a:xfrm flipH="1">
            <a:off x="4189396" y="3200400"/>
            <a:ext cx="458002"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0D5B329-747F-4FCF-B361-40A3A0A5F1A0}"/>
              </a:ext>
            </a:extLst>
          </p:cNvPr>
          <p:cNvCxnSpPr/>
          <p:nvPr/>
        </p:nvCxnSpPr>
        <p:spPr>
          <a:xfrm flipH="1">
            <a:off x="4647398" y="4724400"/>
            <a:ext cx="458002" cy="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05B8F64-44B2-4B6D-9E79-A9D71A374CA2}"/>
              </a:ext>
            </a:extLst>
          </p:cNvPr>
          <p:cNvCxnSpPr/>
          <p:nvPr/>
        </p:nvCxnSpPr>
        <p:spPr>
          <a:xfrm flipH="1">
            <a:off x="5105400" y="6248400"/>
            <a:ext cx="458002"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C6CC23D-AD15-48DE-AD23-0D89BAC21781}"/>
              </a:ext>
            </a:extLst>
          </p:cNvPr>
          <p:cNvCxnSpPr/>
          <p:nvPr/>
        </p:nvCxnSpPr>
        <p:spPr>
          <a:xfrm flipH="1">
            <a:off x="6328233" y="7086600"/>
            <a:ext cx="458002"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16">
            <a:extLst>
              <a:ext uri="{FF2B5EF4-FFF2-40B4-BE49-F238E27FC236}">
                <a16:creationId xmlns:a16="http://schemas.microsoft.com/office/drawing/2014/main" id="{C60DA298-7E17-4AD8-AF2E-F49ED299FFFB}"/>
              </a:ext>
            </a:extLst>
          </p:cNvPr>
          <p:cNvSpPr/>
          <p:nvPr/>
        </p:nvSpPr>
        <p:spPr>
          <a:xfrm>
            <a:off x="7913856" y="5387092"/>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06" name="TextBox 2">
            <a:extLst>
              <a:ext uri="{FF2B5EF4-FFF2-40B4-BE49-F238E27FC236}">
                <a16:creationId xmlns:a16="http://schemas.microsoft.com/office/drawing/2014/main" id="{5228FE24-E1BD-47AB-8C07-BA25658BA67F}"/>
              </a:ext>
            </a:extLst>
          </p:cNvPr>
          <p:cNvSpPr txBox="1">
            <a:spLocks noChangeArrowheads="1"/>
          </p:cNvSpPr>
          <p:nvPr/>
        </p:nvSpPr>
        <p:spPr bwMode="auto">
          <a:xfrm>
            <a:off x="7314847" y="537293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cxnSp>
        <p:nvCxnSpPr>
          <p:cNvPr id="107" name="Connector: Elbow 106">
            <a:extLst>
              <a:ext uri="{FF2B5EF4-FFF2-40B4-BE49-F238E27FC236}">
                <a16:creationId xmlns:a16="http://schemas.microsoft.com/office/drawing/2014/main" id="{2C5D02A1-353D-4059-8F28-905F005DC918}"/>
              </a:ext>
            </a:extLst>
          </p:cNvPr>
          <p:cNvCxnSpPr>
            <a:cxnSpLocks/>
          </p:cNvCxnSpPr>
          <p:nvPr/>
        </p:nvCxnSpPr>
        <p:spPr>
          <a:xfrm flipH="1" flipV="1">
            <a:off x="8133326" y="4808467"/>
            <a:ext cx="416472" cy="1287533"/>
          </a:xfrm>
          <a:prstGeom prst="bentConnector3">
            <a:avLst>
              <a:gd name="adj1" fmla="val -548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EE6E17BE-01CB-4EFC-8ED8-0E9C44249308}"/>
              </a:ext>
            </a:extLst>
          </p:cNvPr>
          <p:cNvGrpSpPr/>
          <p:nvPr/>
        </p:nvGrpSpPr>
        <p:grpSpPr>
          <a:xfrm>
            <a:off x="6455618" y="3822903"/>
            <a:ext cx="1562324" cy="264981"/>
            <a:chOff x="7370220" y="2636408"/>
            <a:chExt cx="1562324" cy="264981"/>
          </a:xfrm>
        </p:grpSpPr>
        <p:sp>
          <p:nvSpPr>
            <p:cNvPr id="110" name="Rectangle 16">
              <a:extLst>
                <a:ext uri="{FF2B5EF4-FFF2-40B4-BE49-F238E27FC236}">
                  <a16:creationId xmlns:a16="http://schemas.microsoft.com/office/drawing/2014/main" id="{86181B08-A3B5-4109-91E5-8424B44F7411}"/>
                </a:ext>
              </a:extLst>
            </p:cNvPr>
            <p:cNvSpPr/>
            <p:nvPr/>
          </p:nvSpPr>
          <p:spPr>
            <a:xfrm>
              <a:off x="7969229" y="2650564"/>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1" name="Rectangle 15">
              <a:extLst>
                <a:ext uri="{FF2B5EF4-FFF2-40B4-BE49-F238E27FC236}">
                  <a16:creationId xmlns:a16="http://schemas.microsoft.com/office/drawing/2014/main" id="{3EE46296-63B9-42C6-A117-5968CF7EB2F8}"/>
                </a:ext>
              </a:extLst>
            </p:cNvPr>
            <p:cNvSpPr/>
            <p:nvPr/>
          </p:nvSpPr>
          <p:spPr>
            <a:xfrm>
              <a:off x="8440419" y="2650564"/>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19" name="TextBox 2">
              <a:extLst>
                <a:ext uri="{FF2B5EF4-FFF2-40B4-BE49-F238E27FC236}">
                  <a16:creationId xmlns:a16="http://schemas.microsoft.com/office/drawing/2014/main" id="{E719F9CB-5920-4D5E-8287-FAB6F9389A97}"/>
                </a:ext>
              </a:extLst>
            </p:cNvPr>
            <p:cNvSpPr txBox="1">
              <a:spLocks noChangeArrowheads="1"/>
            </p:cNvSpPr>
            <p:nvPr/>
          </p:nvSpPr>
          <p:spPr bwMode="auto">
            <a:xfrm>
              <a:off x="7370220" y="2636408"/>
              <a:ext cx="648035"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cxnSp>
        <p:nvCxnSpPr>
          <p:cNvPr id="120" name="Connector: Elbow 119">
            <a:extLst>
              <a:ext uri="{FF2B5EF4-FFF2-40B4-BE49-F238E27FC236}">
                <a16:creationId xmlns:a16="http://schemas.microsoft.com/office/drawing/2014/main" id="{181977E9-F6C2-49CD-AE8E-BAEE744CA7F1}"/>
              </a:ext>
            </a:extLst>
          </p:cNvPr>
          <p:cNvCxnSpPr>
            <a:cxnSpLocks/>
          </p:cNvCxnSpPr>
          <p:nvPr/>
        </p:nvCxnSpPr>
        <p:spPr>
          <a:xfrm flipH="1" flipV="1">
            <a:off x="7675579" y="3253262"/>
            <a:ext cx="457747" cy="1166338"/>
          </a:xfrm>
          <a:prstGeom prst="bentConnector3">
            <a:avLst>
              <a:gd name="adj1" fmla="val -4994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2BB8F0D4-AAA1-4BE0-8FC7-BFEC1B9B288B}"/>
              </a:ext>
            </a:extLst>
          </p:cNvPr>
          <p:cNvGrpSpPr/>
          <p:nvPr/>
        </p:nvGrpSpPr>
        <p:grpSpPr>
          <a:xfrm>
            <a:off x="5535612" y="2278360"/>
            <a:ext cx="2046512" cy="264981"/>
            <a:chOff x="5040088" y="680506"/>
            <a:chExt cx="2046512" cy="264981"/>
          </a:xfrm>
        </p:grpSpPr>
        <p:sp>
          <p:nvSpPr>
            <p:cNvPr id="135" name="Rectangle 16">
              <a:extLst>
                <a:ext uri="{FF2B5EF4-FFF2-40B4-BE49-F238E27FC236}">
                  <a16:creationId xmlns:a16="http://schemas.microsoft.com/office/drawing/2014/main" id="{620F33D5-10E8-4458-959C-F0DE5B5D05C0}"/>
                </a:ext>
              </a:extLst>
            </p:cNvPr>
            <p:cNvSpPr/>
            <p:nvPr/>
          </p:nvSpPr>
          <p:spPr>
            <a:xfrm>
              <a:off x="5639097" y="694662"/>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grpSp>
          <p:nvGrpSpPr>
            <p:cNvPr id="136" name="Group 135">
              <a:extLst>
                <a:ext uri="{FF2B5EF4-FFF2-40B4-BE49-F238E27FC236}">
                  <a16:creationId xmlns:a16="http://schemas.microsoft.com/office/drawing/2014/main" id="{F56D973D-C2DF-4A6C-878C-5EF912F18121}"/>
                </a:ext>
              </a:extLst>
            </p:cNvPr>
            <p:cNvGrpSpPr/>
            <p:nvPr/>
          </p:nvGrpSpPr>
          <p:grpSpPr>
            <a:xfrm>
              <a:off x="6110287" y="694662"/>
              <a:ext cx="976313" cy="250825"/>
              <a:chOff x="6110287" y="694662"/>
              <a:chExt cx="976313" cy="250825"/>
            </a:xfrm>
          </p:grpSpPr>
          <p:sp>
            <p:nvSpPr>
              <p:cNvPr id="138" name="Rectangle 14">
                <a:extLst>
                  <a:ext uri="{FF2B5EF4-FFF2-40B4-BE49-F238E27FC236}">
                    <a16:creationId xmlns:a16="http://schemas.microsoft.com/office/drawing/2014/main" id="{41B7542E-082F-4628-AEB3-B374C0135932}"/>
                  </a:ext>
                </a:extLst>
              </p:cNvPr>
              <p:cNvSpPr/>
              <p:nvPr/>
            </p:nvSpPr>
            <p:spPr>
              <a:xfrm>
                <a:off x="6596062" y="694662"/>
                <a:ext cx="490538"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139" name="Rectangle 15">
                <a:extLst>
                  <a:ext uri="{FF2B5EF4-FFF2-40B4-BE49-F238E27FC236}">
                    <a16:creationId xmlns:a16="http://schemas.microsoft.com/office/drawing/2014/main" id="{821DD659-8680-485B-9DF9-914DCCB6E34E}"/>
                  </a:ext>
                </a:extLst>
              </p:cNvPr>
              <p:cNvSpPr/>
              <p:nvPr/>
            </p:nvSpPr>
            <p:spPr>
              <a:xfrm>
                <a:off x="6110287" y="694662"/>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grpSp>
        <p:sp>
          <p:nvSpPr>
            <p:cNvPr id="137" name="TextBox 2">
              <a:extLst>
                <a:ext uri="{FF2B5EF4-FFF2-40B4-BE49-F238E27FC236}">
                  <a16:creationId xmlns:a16="http://schemas.microsoft.com/office/drawing/2014/main" id="{493AFD75-2D9C-4514-B807-1D5DEDF5C2CC}"/>
                </a:ext>
              </a:extLst>
            </p:cNvPr>
            <p:cNvSpPr txBox="1">
              <a:spLocks noChangeArrowheads="1"/>
            </p:cNvSpPr>
            <p:nvPr/>
          </p:nvSpPr>
          <p:spPr bwMode="auto">
            <a:xfrm>
              <a:off x="5040088" y="68050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cxnSp>
        <p:nvCxnSpPr>
          <p:cNvPr id="144" name="Connector: Elbow 143">
            <a:extLst>
              <a:ext uri="{FF2B5EF4-FFF2-40B4-BE49-F238E27FC236}">
                <a16:creationId xmlns:a16="http://schemas.microsoft.com/office/drawing/2014/main" id="{F932CE1F-2B21-4810-9554-9EBF852705A4}"/>
              </a:ext>
            </a:extLst>
          </p:cNvPr>
          <p:cNvCxnSpPr>
            <a:cxnSpLocks/>
          </p:cNvCxnSpPr>
          <p:nvPr/>
        </p:nvCxnSpPr>
        <p:spPr>
          <a:xfrm flipH="1" flipV="1">
            <a:off x="7162800" y="1695155"/>
            <a:ext cx="512779" cy="1200445"/>
          </a:xfrm>
          <a:prstGeom prst="bentConnector3">
            <a:avLst>
              <a:gd name="adj1" fmla="val -4458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65665F0A-7D84-4A45-8117-6E6136D0A228}"/>
              </a:ext>
            </a:extLst>
          </p:cNvPr>
          <p:cNvGrpSpPr/>
          <p:nvPr/>
        </p:nvGrpSpPr>
        <p:grpSpPr>
          <a:xfrm>
            <a:off x="4472442" y="641642"/>
            <a:ext cx="2614158" cy="307777"/>
            <a:chOff x="6062660" y="1231327"/>
            <a:chExt cx="2875574" cy="254361"/>
          </a:xfrm>
        </p:grpSpPr>
        <p:grpSp>
          <p:nvGrpSpPr>
            <p:cNvPr id="168" name="Group 167">
              <a:extLst>
                <a:ext uri="{FF2B5EF4-FFF2-40B4-BE49-F238E27FC236}">
                  <a16:creationId xmlns:a16="http://schemas.microsoft.com/office/drawing/2014/main" id="{ADA73313-053C-4884-B8FC-782C4F1462A2}"/>
                </a:ext>
              </a:extLst>
            </p:cNvPr>
            <p:cNvGrpSpPr/>
            <p:nvPr/>
          </p:nvGrpSpPr>
          <p:grpSpPr>
            <a:xfrm>
              <a:off x="6696966" y="1276543"/>
              <a:ext cx="2241268" cy="207294"/>
              <a:chOff x="6939603" y="347206"/>
              <a:chExt cx="2241268" cy="207294"/>
            </a:xfrm>
          </p:grpSpPr>
          <p:grpSp>
            <p:nvGrpSpPr>
              <p:cNvPr id="171" name="Group 170">
                <a:extLst>
                  <a:ext uri="{FF2B5EF4-FFF2-40B4-BE49-F238E27FC236}">
                    <a16:creationId xmlns:a16="http://schemas.microsoft.com/office/drawing/2014/main" id="{DF08015B-ED08-491B-BB30-00881A37417A}"/>
                  </a:ext>
                </a:extLst>
              </p:cNvPr>
              <p:cNvGrpSpPr/>
              <p:nvPr/>
            </p:nvGrpSpPr>
            <p:grpSpPr>
              <a:xfrm>
                <a:off x="7501461" y="347206"/>
                <a:ext cx="1679410" cy="207294"/>
                <a:chOff x="7349061" y="194806"/>
                <a:chExt cx="1679410" cy="207294"/>
              </a:xfrm>
            </p:grpSpPr>
            <p:sp>
              <p:nvSpPr>
                <p:cNvPr id="173" name="Rectangle 14">
                  <a:extLst>
                    <a:ext uri="{FF2B5EF4-FFF2-40B4-BE49-F238E27FC236}">
                      <a16:creationId xmlns:a16="http://schemas.microsoft.com/office/drawing/2014/main" id="{F9D801BB-6B79-4127-9C45-7409AF8E5B63}"/>
                    </a:ext>
                  </a:extLst>
                </p:cNvPr>
                <p:cNvSpPr/>
                <p:nvPr/>
              </p:nvSpPr>
              <p:spPr>
                <a:xfrm>
                  <a:off x="8468426" y="194806"/>
                  <a:ext cx="560045" cy="207294"/>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1</a:t>
                  </a:r>
                </a:p>
              </p:txBody>
            </p:sp>
            <p:sp>
              <p:nvSpPr>
                <p:cNvPr id="175" name="Rectangle 15">
                  <a:extLst>
                    <a:ext uri="{FF2B5EF4-FFF2-40B4-BE49-F238E27FC236}">
                      <a16:creationId xmlns:a16="http://schemas.microsoft.com/office/drawing/2014/main" id="{2FEAFF9B-A1A6-4A52-9DC6-C79DAF00528B}"/>
                    </a:ext>
                  </a:extLst>
                </p:cNvPr>
                <p:cNvSpPr/>
                <p:nvPr/>
              </p:nvSpPr>
              <p:spPr>
                <a:xfrm>
                  <a:off x="7910557" y="194806"/>
                  <a:ext cx="561858" cy="207294"/>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2</a:t>
                  </a:r>
                </a:p>
              </p:txBody>
            </p:sp>
            <p:sp>
              <p:nvSpPr>
                <p:cNvPr id="176" name="Rectangle 16">
                  <a:extLst>
                    <a:ext uri="{FF2B5EF4-FFF2-40B4-BE49-F238E27FC236}">
                      <a16:creationId xmlns:a16="http://schemas.microsoft.com/office/drawing/2014/main" id="{2E4B8D16-8162-48CE-8AA3-42A7A7363037}"/>
                    </a:ext>
                  </a:extLst>
                </p:cNvPr>
                <p:cNvSpPr/>
                <p:nvPr/>
              </p:nvSpPr>
              <p:spPr>
                <a:xfrm>
                  <a:off x="7349061" y="194806"/>
                  <a:ext cx="561858" cy="207294"/>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3</a:t>
                  </a:r>
                </a:p>
              </p:txBody>
            </p:sp>
          </p:grpSp>
          <p:sp>
            <p:nvSpPr>
              <p:cNvPr id="172" name="Rectangle 17">
                <a:extLst>
                  <a:ext uri="{FF2B5EF4-FFF2-40B4-BE49-F238E27FC236}">
                    <a16:creationId xmlns:a16="http://schemas.microsoft.com/office/drawing/2014/main" id="{05ABD670-618F-4DC4-8767-417B5610F0E1}"/>
                  </a:ext>
                </a:extLst>
              </p:cNvPr>
              <p:cNvSpPr/>
              <p:nvPr/>
            </p:nvSpPr>
            <p:spPr>
              <a:xfrm>
                <a:off x="6939603" y="347206"/>
                <a:ext cx="561858" cy="207294"/>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4</a:t>
                </a:r>
              </a:p>
            </p:txBody>
          </p:sp>
        </p:grpSp>
        <p:sp>
          <p:nvSpPr>
            <p:cNvPr id="169" name="TextBox 2">
              <a:extLst>
                <a:ext uri="{FF2B5EF4-FFF2-40B4-BE49-F238E27FC236}">
                  <a16:creationId xmlns:a16="http://schemas.microsoft.com/office/drawing/2014/main" id="{89E1FE6A-D0C4-4C66-8BA8-8D8E58F0589D}"/>
                </a:ext>
              </a:extLst>
            </p:cNvPr>
            <p:cNvSpPr txBox="1">
              <a:spLocks noChangeArrowheads="1"/>
            </p:cNvSpPr>
            <p:nvPr/>
          </p:nvSpPr>
          <p:spPr bwMode="auto">
            <a:xfrm>
              <a:off x="6062660" y="1231327"/>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spTree>
    <p:extLst>
      <p:ext uri="{BB962C8B-B14F-4D97-AF65-F5344CB8AC3E}">
        <p14:creationId xmlns:p14="http://schemas.microsoft.com/office/powerpoint/2010/main" val="1225318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1.11111E-6 L -0.05156 0.03333 " pathEditMode="relative" rAng="0" ptsTypes="AA">
                                      <p:cBhvr>
                                        <p:cTn id="6" dur="500" fill="hold"/>
                                        <p:tgtEl>
                                          <p:spTgt spid="77"/>
                                        </p:tgtEl>
                                        <p:attrNameLst>
                                          <p:attrName>ppt_x</p:attrName>
                                          <p:attrName>ppt_y</p:attrName>
                                        </p:attrNameLst>
                                      </p:cBhvr>
                                      <p:rCtr x="-2587" y="166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22222E-6 1.48148E-6 L 0.68107 -0.0044 " pathEditMode="relative" rAng="0" ptsTypes="AA">
                                      <p:cBhvr>
                                        <p:cTn id="10" dur="1000" fill="hold"/>
                                        <p:tgtEl>
                                          <p:spTgt spid="116"/>
                                        </p:tgtEl>
                                        <p:attrNameLst>
                                          <p:attrName>ppt_x</p:attrName>
                                          <p:attrName>ppt_y</p:attrName>
                                        </p:attrNameLst>
                                      </p:cBhvr>
                                      <p:rCtr x="34045" y="-231"/>
                                    </p:animMotion>
                                  </p:childTnLst>
                                </p:cTn>
                              </p:par>
                              <p:par>
                                <p:cTn id="11" presetID="10" presetClass="exit" presetSubtype="0" fill="hold" grpId="0" nodeType="withEffect">
                                  <p:stCondLst>
                                    <p:cond delay="0"/>
                                  </p:stCondLst>
                                  <p:childTnLst>
                                    <p:animEffect transition="out" filter="fade">
                                      <p:cBhvr>
                                        <p:cTn id="12" dur="500"/>
                                        <p:tgtEl>
                                          <p:spTgt spid="121"/>
                                        </p:tgtEl>
                                      </p:cBhvr>
                                    </p:animEffect>
                                    <p:set>
                                      <p:cBhvr>
                                        <p:cTn id="13" dur="1" fill="hold">
                                          <p:stCondLst>
                                            <p:cond delay="499"/>
                                          </p:stCondLst>
                                        </p:cTn>
                                        <p:tgtEl>
                                          <p:spTgt spid="121"/>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500"/>
                                        <p:tgtEl>
                                          <p:spTgt spid="97"/>
                                        </p:tgtEl>
                                      </p:cBhvr>
                                    </p:animEffect>
                                  </p:childTnLst>
                                </p:cTn>
                              </p:par>
                              <p:par>
                                <p:cTn id="21" presetID="10" presetClass="exit" presetSubtype="0" fill="hold" nodeType="withEffect">
                                  <p:stCondLst>
                                    <p:cond delay="0"/>
                                  </p:stCondLst>
                                  <p:childTnLst>
                                    <p:animEffect transition="out" filter="fade">
                                      <p:cBhvr>
                                        <p:cTn id="22" dur="500"/>
                                        <p:tgtEl>
                                          <p:spTgt spid="116"/>
                                        </p:tgtEl>
                                      </p:cBhvr>
                                    </p:animEffect>
                                    <p:set>
                                      <p:cBhvr>
                                        <p:cTn id="23" dur="1" fill="hold">
                                          <p:stCondLst>
                                            <p:cond delay="499"/>
                                          </p:stCondLst>
                                        </p:cTn>
                                        <p:tgtEl>
                                          <p:spTgt spid="1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05156 0.03333 L -0.21666 0.05556 " pathEditMode="relative" rAng="0" ptsTypes="AA">
                                      <p:cBhvr>
                                        <p:cTn id="27" dur="750" fill="hold"/>
                                        <p:tgtEl>
                                          <p:spTgt spid="77"/>
                                        </p:tgtEl>
                                        <p:attrNameLst>
                                          <p:attrName>ppt_x</p:attrName>
                                          <p:attrName>ppt_y</p:attrName>
                                        </p:attrNameLst>
                                      </p:cBhvr>
                                      <p:rCtr x="-8351" y="1134"/>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fade">
                                      <p:cBhvr>
                                        <p:cTn id="32" dur="500"/>
                                        <p:tgtEl>
                                          <p:spTgt spid="107"/>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77"/>
                                        </p:tgtEl>
                                      </p:cBhvr>
                                    </p:animEffect>
                                    <p:set>
                                      <p:cBhvr>
                                        <p:cTn id="41" dur="1" fill="hold">
                                          <p:stCondLst>
                                            <p:cond delay="499"/>
                                          </p:stCondLst>
                                        </p:cTn>
                                        <p:tgtEl>
                                          <p:spTgt spid="77"/>
                                        </p:tgtEl>
                                        <p:attrNameLst>
                                          <p:attrName>style.visibility</p:attrName>
                                        </p:attrNameLst>
                                      </p:cBhvr>
                                      <p:to>
                                        <p:strVal val="hidden"/>
                                      </p:to>
                                    </p:set>
                                  </p:childTnLst>
                                </p:cTn>
                              </p:par>
                              <p:par>
                                <p:cTn id="42" presetID="9" presetClass="emph" presetSubtype="0" nodeType="withEffect">
                                  <p:stCondLst>
                                    <p:cond delay="0"/>
                                  </p:stCondLst>
                                  <p:childTnLst>
                                    <p:set>
                                      <p:cBhvr>
                                        <p:cTn id="43" dur="indefinite"/>
                                        <p:tgtEl>
                                          <p:spTgt spid="158"/>
                                        </p:tgtEl>
                                        <p:attrNameLst>
                                          <p:attrName>style.opacity</p:attrName>
                                        </p:attrNameLst>
                                      </p:cBhvr>
                                      <p:to>
                                        <p:strVal val="0.5"/>
                                      </p:to>
                                    </p:set>
                                    <p:animEffect filter="image" prLst="opacity: 0.5">
                                      <p:cBhvr rctx="IE">
                                        <p:cTn id="44" dur="indefinite"/>
                                        <p:tgtEl>
                                          <p:spTgt spid="158"/>
                                        </p:tgtEl>
                                      </p:cBhvr>
                                    </p:animEffect>
                                  </p:childTnLst>
                                </p:cTn>
                              </p:par>
                              <p:par>
                                <p:cTn id="45" presetID="9" presetClass="emph" presetSubtype="0" nodeType="withEffect">
                                  <p:stCondLst>
                                    <p:cond delay="0"/>
                                  </p:stCondLst>
                                  <p:childTnLst>
                                    <p:set>
                                      <p:cBhvr>
                                        <p:cTn id="46" dur="indefinite"/>
                                        <p:tgtEl>
                                          <p:spTgt spid="129"/>
                                        </p:tgtEl>
                                        <p:attrNameLst>
                                          <p:attrName>style.opacity</p:attrName>
                                        </p:attrNameLst>
                                      </p:cBhvr>
                                      <p:to>
                                        <p:strVal val="0.5"/>
                                      </p:to>
                                    </p:set>
                                    <p:animEffect filter="image" prLst="opacity: 0.5">
                                      <p:cBhvr rctx="IE">
                                        <p:cTn id="47" dur="indefinite"/>
                                        <p:tgtEl>
                                          <p:spTgt spid="129"/>
                                        </p:tgtEl>
                                      </p:cBhvr>
                                    </p:animEffect>
                                  </p:childTnLst>
                                </p:cTn>
                              </p:par>
                              <p:par>
                                <p:cTn id="48" presetID="9" presetClass="emph" presetSubtype="0" nodeType="withEffect">
                                  <p:stCondLst>
                                    <p:cond delay="0"/>
                                  </p:stCondLst>
                                  <p:childTnLst>
                                    <p:set>
                                      <p:cBhvr>
                                        <p:cTn id="49" dur="indefinite"/>
                                        <p:tgtEl>
                                          <p:spTgt spid="73"/>
                                        </p:tgtEl>
                                        <p:attrNameLst>
                                          <p:attrName>style.opacity</p:attrName>
                                        </p:attrNameLst>
                                      </p:cBhvr>
                                      <p:to>
                                        <p:strVal val="0.5"/>
                                      </p:to>
                                    </p:set>
                                    <p:animEffect filter="image" prLst="opacity: 0.5">
                                      <p:cBhvr rctx="IE">
                                        <p:cTn id="50" dur="indefinite"/>
                                        <p:tgtEl>
                                          <p:spTgt spid="73"/>
                                        </p:tgtEl>
                                      </p:cBhvr>
                                    </p:animEffect>
                                  </p:childTnLst>
                                </p:cTn>
                              </p:par>
                              <p:par>
                                <p:cTn id="51" presetID="9" presetClass="emph" presetSubtype="0" grpId="1" nodeType="withEffect">
                                  <p:stCondLst>
                                    <p:cond delay="0"/>
                                  </p:stCondLst>
                                  <p:childTnLst>
                                    <p:set>
                                      <p:cBhvr>
                                        <p:cTn id="52" dur="indefinite"/>
                                        <p:tgtEl>
                                          <p:spTgt spid="106"/>
                                        </p:tgtEl>
                                        <p:attrNameLst>
                                          <p:attrName>style.opacity</p:attrName>
                                        </p:attrNameLst>
                                      </p:cBhvr>
                                      <p:to>
                                        <p:strVal val="0.5"/>
                                      </p:to>
                                    </p:set>
                                    <p:animEffect filter="image" prLst="opacity: 0.5">
                                      <p:cBhvr rctx="IE">
                                        <p:cTn id="53" dur="indefinite"/>
                                        <p:tgtEl>
                                          <p:spTgt spid="106"/>
                                        </p:tgtEl>
                                      </p:cBhvr>
                                    </p:animEffect>
                                  </p:childTnLst>
                                </p:cTn>
                              </p:par>
                              <p:par>
                                <p:cTn id="54" presetID="9" presetClass="emph" presetSubtype="0" grpId="1" nodeType="withEffect">
                                  <p:stCondLst>
                                    <p:cond delay="0"/>
                                  </p:stCondLst>
                                  <p:childTnLst>
                                    <p:set>
                                      <p:cBhvr>
                                        <p:cTn id="55" dur="indefinite"/>
                                        <p:tgtEl>
                                          <p:spTgt spid="97"/>
                                        </p:tgtEl>
                                        <p:attrNameLst>
                                          <p:attrName>style.opacity</p:attrName>
                                        </p:attrNameLst>
                                      </p:cBhvr>
                                      <p:to>
                                        <p:strVal val="0.5"/>
                                      </p:to>
                                    </p:set>
                                    <p:animEffect filter="image" prLst="opacity: 0.5">
                                      <p:cBhvr rctx="IE">
                                        <p:cTn id="56" dur="indefinite"/>
                                        <p:tgtEl>
                                          <p:spTgt spid="97"/>
                                        </p:tgtEl>
                                      </p:cBhvr>
                                    </p:animEffect>
                                  </p:childTnLst>
                                </p:cTn>
                              </p:par>
                              <p:par>
                                <p:cTn id="57" presetID="9" presetClass="emph" presetSubtype="0" nodeType="withEffect">
                                  <p:stCondLst>
                                    <p:cond delay="0"/>
                                  </p:stCondLst>
                                  <p:childTnLst>
                                    <p:set>
                                      <p:cBhvr>
                                        <p:cTn id="58" dur="indefinite"/>
                                        <p:tgtEl>
                                          <p:spTgt spid="107"/>
                                        </p:tgtEl>
                                        <p:attrNameLst>
                                          <p:attrName>style.opacity</p:attrName>
                                        </p:attrNameLst>
                                      </p:cBhvr>
                                      <p:to>
                                        <p:strVal val="0.5"/>
                                      </p:to>
                                    </p:set>
                                    <p:animEffect filter="image" prLst="opacity: 0.5">
                                      <p:cBhvr rctx="IE">
                                        <p:cTn id="59" dur="indefinite"/>
                                        <p:tgtEl>
                                          <p:spTgt spid="107"/>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nodeType="clickEffect">
                                  <p:stCondLst>
                                    <p:cond delay="0"/>
                                  </p:stCondLst>
                                  <p:childTnLst>
                                    <p:animMotion origin="layout" path="M 2.77778E-7 1.11111E-6 L -0.05017 0.02222 " pathEditMode="relative" rAng="0" ptsTypes="AA">
                                      <p:cBhvr>
                                        <p:cTn id="63" dur="750" fill="hold"/>
                                        <p:tgtEl>
                                          <p:spTgt spid="76"/>
                                        </p:tgtEl>
                                        <p:attrNameLst>
                                          <p:attrName>ppt_x</p:attrName>
                                          <p:attrName>ppt_y</p:attrName>
                                        </p:attrNameLst>
                                      </p:cBhvr>
                                      <p:rCtr x="-2517" y="1111"/>
                                    </p:animMotion>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1.66667E-6 -2.96296E-6 L 0.68837 -0.00694 " pathEditMode="relative" rAng="0" ptsTypes="AA">
                                      <p:cBhvr>
                                        <p:cTn id="67" dur="750" fill="hold"/>
                                        <p:tgtEl>
                                          <p:spTgt spid="103"/>
                                        </p:tgtEl>
                                        <p:attrNameLst>
                                          <p:attrName>ppt_x</p:attrName>
                                          <p:attrName>ppt_y</p:attrName>
                                        </p:attrNameLst>
                                      </p:cBhvr>
                                      <p:rCtr x="34410" y="-347"/>
                                    </p:animMotion>
                                  </p:childTnLst>
                                </p:cTn>
                              </p:par>
                            </p:childTnLst>
                          </p:cTn>
                        </p:par>
                        <p:par>
                          <p:cTn id="68" fill="hold">
                            <p:stCondLst>
                              <p:cond delay="750"/>
                            </p:stCondLst>
                            <p:childTnLst>
                              <p:par>
                                <p:cTn id="69" presetID="10" presetClass="exit" presetSubtype="0" fill="hold" nodeType="afterEffect">
                                  <p:stCondLst>
                                    <p:cond delay="0"/>
                                  </p:stCondLst>
                                  <p:childTnLst>
                                    <p:animEffect transition="out" filter="fade">
                                      <p:cBhvr>
                                        <p:cTn id="70" dur="500"/>
                                        <p:tgtEl>
                                          <p:spTgt spid="33"/>
                                        </p:tgtEl>
                                      </p:cBhvr>
                                    </p:animEffect>
                                    <p:set>
                                      <p:cBhvr>
                                        <p:cTn id="71" dur="1" fill="hold">
                                          <p:stCondLst>
                                            <p:cond delay="499"/>
                                          </p:stCondLst>
                                        </p:cTn>
                                        <p:tgtEl>
                                          <p:spTgt spid="33"/>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3"/>
                                        </p:tgtEl>
                                      </p:cBhvr>
                                    </p:animEffect>
                                    <p:set>
                                      <p:cBhvr>
                                        <p:cTn id="74" dur="1" fill="hold">
                                          <p:stCondLst>
                                            <p:cond delay="499"/>
                                          </p:stCondLst>
                                        </p:cTn>
                                        <p:tgtEl>
                                          <p:spTgt spid="103"/>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0.05018 0.02222 L -0.20816 0.05555 " pathEditMode="relative" rAng="0" ptsTypes="AA">
                                      <p:cBhvr>
                                        <p:cTn id="81" dur="750" fill="hold"/>
                                        <p:tgtEl>
                                          <p:spTgt spid="76"/>
                                        </p:tgtEl>
                                        <p:attrNameLst>
                                          <p:attrName>ppt_x</p:attrName>
                                          <p:attrName>ppt_y</p:attrName>
                                        </p:attrNameLst>
                                      </p:cBhvr>
                                      <p:rCtr x="-7917" y="1736"/>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20"/>
                                        </p:tgtEl>
                                        <p:attrNameLst>
                                          <p:attrName>style.visibility</p:attrName>
                                        </p:attrNameLst>
                                      </p:cBhvr>
                                      <p:to>
                                        <p:strVal val="visible"/>
                                      </p:to>
                                    </p:set>
                                    <p:animEffect transition="in" filter="fade">
                                      <p:cBhvr>
                                        <p:cTn id="86" dur="500"/>
                                        <p:tgtEl>
                                          <p:spTgt spid="120"/>
                                        </p:tgtEl>
                                      </p:cBhvr>
                                    </p:animEffec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mph" presetSubtype="0" nodeType="clickEffect">
                                  <p:stCondLst>
                                    <p:cond delay="0"/>
                                  </p:stCondLst>
                                  <p:childTnLst>
                                    <p:set>
                                      <p:cBhvr>
                                        <p:cTn id="94" dur="indefinite"/>
                                        <p:tgtEl>
                                          <p:spTgt spid="34"/>
                                        </p:tgtEl>
                                        <p:attrNameLst>
                                          <p:attrName>style.opacity</p:attrName>
                                        </p:attrNameLst>
                                      </p:cBhvr>
                                      <p:to>
                                        <p:strVal val="0.5"/>
                                      </p:to>
                                    </p:set>
                                    <p:animEffect filter="image" prLst="opacity: 0.5">
                                      <p:cBhvr rctx="IE">
                                        <p:cTn id="95" dur="indefinite"/>
                                        <p:tgtEl>
                                          <p:spTgt spid="34"/>
                                        </p:tgtEl>
                                      </p:cBhvr>
                                    </p:animEffect>
                                  </p:childTnLst>
                                </p:cTn>
                              </p:par>
                              <p:par>
                                <p:cTn id="96" presetID="9" presetClass="emph" presetSubtype="0" nodeType="withEffect">
                                  <p:stCondLst>
                                    <p:cond delay="0"/>
                                  </p:stCondLst>
                                  <p:childTnLst>
                                    <p:set>
                                      <p:cBhvr>
                                        <p:cTn id="97" dur="indefinite"/>
                                        <p:tgtEl>
                                          <p:spTgt spid="120"/>
                                        </p:tgtEl>
                                        <p:attrNameLst>
                                          <p:attrName>style.opacity</p:attrName>
                                        </p:attrNameLst>
                                      </p:cBhvr>
                                      <p:to>
                                        <p:strVal val="0.5"/>
                                      </p:to>
                                    </p:set>
                                    <p:animEffect filter="image" prLst="opacity: 0.5">
                                      <p:cBhvr rctx="IE">
                                        <p:cTn id="98" dur="indefinite"/>
                                        <p:tgtEl>
                                          <p:spTgt spid="120"/>
                                        </p:tgtEl>
                                      </p:cBhvr>
                                    </p:animEffect>
                                  </p:childTnLst>
                                </p:cTn>
                              </p:par>
                              <p:par>
                                <p:cTn id="99" presetID="9" presetClass="emph" presetSubtype="0" nodeType="withEffect">
                                  <p:stCondLst>
                                    <p:cond delay="0"/>
                                  </p:stCondLst>
                                  <p:childTnLst>
                                    <p:set>
                                      <p:cBhvr>
                                        <p:cTn id="100" dur="indefinite"/>
                                        <p:tgtEl>
                                          <p:spTgt spid="157"/>
                                        </p:tgtEl>
                                        <p:attrNameLst>
                                          <p:attrName>style.opacity</p:attrName>
                                        </p:attrNameLst>
                                      </p:cBhvr>
                                      <p:to>
                                        <p:strVal val="0.5"/>
                                      </p:to>
                                    </p:set>
                                    <p:animEffect filter="image" prLst="opacity: 0.5">
                                      <p:cBhvr rctx="IE">
                                        <p:cTn id="101" dur="indefinite"/>
                                        <p:tgtEl>
                                          <p:spTgt spid="157"/>
                                        </p:tgtEl>
                                      </p:cBhvr>
                                    </p:animEffect>
                                  </p:childTnLst>
                                </p:cTn>
                              </p:par>
                              <p:par>
                                <p:cTn id="102" presetID="9" presetClass="emph" presetSubtype="0" nodeType="withEffect">
                                  <p:stCondLst>
                                    <p:cond delay="0"/>
                                  </p:stCondLst>
                                  <p:childTnLst>
                                    <p:set>
                                      <p:cBhvr>
                                        <p:cTn id="103" dur="indefinite"/>
                                        <p:tgtEl>
                                          <p:spTgt spid="128"/>
                                        </p:tgtEl>
                                        <p:attrNameLst>
                                          <p:attrName>style.opacity</p:attrName>
                                        </p:attrNameLst>
                                      </p:cBhvr>
                                      <p:to>
                                        <p:strVal val="0.5"/>
                                      </p:to>
                                    </p:set>
                                    <p:animEffect filter="image" prLst="opacity: 0.5">
                                      <p:cBhvr rctx="IE">
                                        <p:cTn id="104" dur="indefinite"/>
                                        <p:tgtEl>
                                          <p:spTgt spid="128"/>
                                        </p:tgtEl>
                                      </p:cBhvr>
                                    </p:animEffect>
                                  </p:childTnLst>
                                </p:cTn>
                              </p:par>
                              <p:par>
                                <p:cTn id="105" presetID="10" presetClass="exit" presetSubtype="0" fill="hold" nodeType="withEffect">
                                  <p:stCondLst>
                                    <p:cond delay="0"/>
                                  </p:stCondLst>
                                  <p:childTnLst>
                                    <p:animEffect transition="out" filter="fade">
                                      <p:cBhvr>
                                        <p:cTn id="106" dur="500"/>
                                        <p:tgtEl>
                                          <p:spTgt spid="76"/>
                                        </p:tgtEl>
                                      </p:cBhvr>
                                    </p:animEffect>
                                    <p:set>
                                      <p:cBhvr>
                                        <p:cTn id="107" dur="1" fill="hold">
                                          <p:stCondLst>
                                            <p:cond delay="499"/>
                                          </p:stCondLst>
                                        </p:cTn>
                                        <p:tgtEl>
                                          <p:spTgt spid="7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nodeType="clickEffect">
                                  <p:stCondLst>
                                    <p:cond delay="0"/>
                                  </p:stCondLst>
                                  <p:childTnLst>
                                    <p:animMotion origin="layout" path="M 2.77778E-7 3.33333E-6 L -0.05625 0.02222 " pathEditMode="relative" rAng="0" ptsTypes="AA">
                                      <p:cBhvr>
                                        <p:cTn id="111" dur="750" fill="hold"/>
                                        <p:tgtEl>
                                          <p:spTgt spid="75"/>
                                        </p:tgtEl>
                                        <p:attrNameLst>
                                          <p:attrName>ppt_x</p:attrName>
                                          <p:attrName>ppt_y</p:attrName>
                                        </p:attrNameLst>
                                      </p:cBhvr>
                                      <p:rCtr x="-2812" y="1111"/>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1.66667E-6 -4.07407E-6 L 0.69063 -0.00787 " pathEditMode="relative" rAng="0" ptsTypes="AA">
                                      <p:cBhvr>
                                        <p:cTn id="115" dur="750" fill="hold"/>
                                        <p:tgtEl>
                                          <p:spTgt spid="90"/>
                                        </p:tgtEl>
                                        <p:attrNameLst>
                                          <p:attrName>ppt_x</p:attrName>
                                          <p:attrName>ppt_y</p:attrName>
                                        </p:attrNameLst>
                                      </p:cBhvr>
                                      <p:rCtr x="34531" y="-394"/>
                                    </p:animMotion>
                                  </p:childTnLst>
                                </p:cTn>
                              </p:par>
                            </p:childTnLst>
                          </p:cTn>
                        </p:par>
                        <p:par>
                          <p:cTn id="116" fill="hold">
                            <p:stCondLst>
                              <p:cond delay="750"/>
                            </p:stCondLst>
                            <p:childTnLst>
                              <p:par>
                                <p:cTn id="117" presetID="10" presetClass="exit" presetSubtype="0" fill="hold" nodeType="afterEffect">
                                  <p:stCondLst>
                                    <p:cond delay="0"/>
                                  </p:stCondLst>
                                  <p:childTnLst>
                                    <p:animEffect transition="out" filter="fade">
                                      <p:cBhvr>
                                        <p:cTn id="118" dur="500"/>
                                        <p:tgtEl>
                                          <p:spTgt spid="90"/>
                                        </p:tgtEl>
                                      </p:cBhvr>
                                    </p:animEffect>
                                    <p:set>
                                      <p:cBhvr>
                                        <p:cTn id="119" dur="1" fill="hold">
                                          <p:stCondLst>
                                            <p:cond delay="499"/>
                                          </p:stCondLst>
                                        </p:cTn>
                                        <p:tgtEl>
                                          <p:spTgt spid="90"/>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3"/>
                                        </p:tgtEl>
                                      </p:cBhvr>
                                    </p:animEffect>
                                    <p:set>
                                      <p:cBhvr>
                                        <p:cTn id="122" dur="1" fill="hold">
                                          <p:stCondLst>
                                            <p:cond delay="499"/>
                                          </p:stCondLst>
                                        </p:cTn>
                                        <p:tgtEl>
                                          <p:spTgt spid="43"/>
                                        </p:tgtEl>
                                        <p:attrNameLst>
                                          <p:attrName>style.visibility</p:attrName>
                                        </p:attrNameLst>
                                      </p:cBhvr>
                                      <p:to>
                                        <p:strVal val="hidden"/>
                                      </p:to>
                                    </p:set>
                                  </p:childTnLst>
                                </p:cTn>
                              </p:par>
                              <p:par>
                                <p:cTn id="123" presetID="10" presetClass="entr" presetSubtype="0" fill="hold" nodeType="withEffect">
                                  <p:stCondLst>
                                    <p:cond delay="0"/>
                                  </p:stCondLst>
                                  <p:childTnLst>
                                    <p:set>
                                      <p:cBhvr>
                                        <p:cTn id="124" dur="1" fill="hold">
                                          <p:stCondLst>
                                            <p:cond delay="0"/>
                                          </p:stCondLst>
                                        </p:cTn>
                                        <p:tgtEl>
                                          <p:spTgt spid="134"/>
                                        </p:tgtEl>
                                        <p:attrNameLst>
                                          <p:attrName>style.visibility</p:attrName>
                                        </p:attrNameLst>
                                      </p:cBhvr>
                                      <p:to>
                                        <p:strVal val="visible"/>
                                      </p:to>
                                    </p:set>
                                    <p:animEffect transition="in" filter="fade">
                                      <p:cBhvr>
                                        <p:cTn id="125" dur="500"/>
                                        <p:tgtEl>
                                          <p:spTgt spid="134"/>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nodeType="clickEffect">
                                  <p:stCondLst>
                                    <p:cond delay="0"/>
                                  </p:stCondLst>
                                  <p:childTnLst>
                                    <p:animMotion origin="layout" path="M -0.05625 0.02222 L -0.20816 0.04814 " pathEditMode="relative" rAng="0" ptsTypes="AA">
                                      <p:cBhvr>
                                        <p:cTn id="129" dur="750" fill="hold"/>
                                        <p:tgtEl>
                                          <p:spTgt spid="75"/>
                                        </p:tgtEl>
                                        <p:attrNameLst>
                                          <p:attrName>ppt_x</p:attrName>
                                          <p:attrName>ppt_y</p:attrName>
                                        </p:attrNameLst>
                                      </p:cBhvr>
                                      <p:rCtr x="-7917" y="1296"/>
                                    </p:animMotion>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144"/>
                                        </p:tgtEl>
                                        <p:attrNameLst>
                                          <p:attrName>style.visibility</p:attrName>
                                        </p:attrNameLst>
                                      </p:cBhvr>
                                      <p:to>
                                        <p:strVal val="visible"/>
                                      </p:to>
                                    </p:set>
                                    <p:animEffect transition="in" filter="fade">
                                      <p:cBhvr>
                                        <p:cTn id="134" dur="500"/>
                                        <p:tgtEl>
                                          <p:spTgt spid="144"/>
                                        </p:tgtEl>
                                      </p:cBhvr>
                                    </p:animEffect>
                                  </p:childTnLst>
                                </p:cTn>
                              </p:par>
                            </p:childTnLst>
                          </p:cTn>
                        </p:par>
                        <p:par>
                          <p:cTn id="135" fill="hold">
                            <p:stCondLst>
                              <p:cond delay="500"/>
                            </p:stCondLst>
                            <p:childTnLst>
                              <p:par>
                                <p:cTn id="136" presetID="10" presetClass="entr" presetSubtype="0" fill="hold" nodeType="afterEffect">
                                  <p:stCondLst>
                                    <p:cond delay="0"/>
                                  </p:stCondLst>
                                  <p:childTnLst>
                                    <p:set>
                                      <p:cBhvr>
                                        <p:cTn id="137" dur="1" fill="hold">
                                          <p:stCondLst>
                                            <p:cond delay="0"/>
                                          </p:stCondLst>
                                        </p:cTn>
                                        <p:tgtEl>
                                          <p:spTgt spid="48"/>
                                        </p:tgtEl>
                                        <p:attrNameLst>
                                          <p:attrName>style.visibility</p:attrName>
                                        </p:attrNameLst>
                                      </p:cBhvr>
                                      <p:to>
                                        <p:strVal val="visible"/>
                                      </p:to>
                                    </p:set>
                                    <p:animEffect transition="in" filter="fade">
                                      <p:cBhvr>
                                        <p:cTn id="138" dur="500"/>
                                        <p:tgtEl>
                                          <p:spTgt spid="48"/>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mph" presetSubtype="0" nodeType="clickEffect">
                                  <p:stCondLst>
                                    <p:cond delay="0"/>
                                  </p:stCondLst>
                                  <p:childTnLst>
                                    <p:set>
                                      <p:cBhvr>
                                        <p:cTn id="142" dur="indefinite"/>
                                        <p:tgtEl>
                                          <p:spTgt spid="134"/>
                                        </p:tgtEl>
                                        <p:attrNameLst>
                                          <p:attrName>style.opacity</p:attrName>
                                        </p:attrNameLst>
                                      </p:cBhvr>
                                      <p:to>
                                        <p:strVal val="0.5"/>
                                      </p:to>
                                    </p:set>
                                    <p:animEffect filter="image" prLst="opacity: 0.5">
                                      <p:cBhvr rctx="IE">
                                        <p:cTn id="143" dur="indefinite"/>
                                        <p:tgtEl>
                                          <p:spTgt spid="134"/>
                                        </p:tgtEl>
                                      </p:cBhvr>
                                    </p:animEffect>
                                  </p:childTnLst>
                                </p:cTn>
                              </p:par>
                              <p:par>
                                <p:cTn id="144" presetID="9" presetClass="emph" presetSubtype="0" nodeType="withEffect">
                                  <p:stCondLst>
                                    <p:cond delay="0"/>
                                  </p:stCondLst>
                                  <p:childTnLst>
                                    <p:set>
                                      <p:cBhvr>
                                        <p:cTn id="145" dur="indefinite"/>
                                        <p:tgtEl>
                                          <p:spTgt spid="144"/>
                                        </p:tgtEl>
                                        <p:attrNameLst>
                                          <p:attrName>style.opacity</p:attrName>
                                        </p:attrNameLst>
                                      </p:cBhvr>
                                      <p:to>
                                        <p:strVal val="0.5"/>
                                      </p:to>
                                    </p:set>
                                    <p:animEffect filter="image" prLst="opacity: 0.5">
                                      <p:cBhvr rctx="IE">
                                        <p:cTn id="146" dur="indefinite"/>
                                        <p:tgtEl>
                                          <p:spTgt spid="144"/>
                                        </p:tgtEl>
                                      </p:cBhvr>
                                    </p:animEffect>
                                  </p:childTnLst>
                                </p:cTn>
                              </p:par>
                              <p:par>
                                <p:cTn id="147" presetID="9" presetClass="emph" presetSubtype="0" nodeType="withEffect">
                                  <p:stCondLst>
                                    <p:cond delay="0"/>
                                  </p:stCondLst>
                                  <p:childTnLst>
                                    <p:set>
                                      <p:cBhvr>
                                        <p:cTn id="148" dur="indefinite"/>
                                        <p:tgtEl>
                                          <p:spTgt spid="156"/>
                                        </p:tgtEl>
                                        <p:attrNameLst>
                                          <p:attrName>style.opacity</p:attrName>
                                        </p:attrNameLst>
                                      </p:cBhvr>
                                      <p:to>
                                        <p:strVal val="0.5"/>
                                      </p:to>
                                    </p:set>
                                    <p:animEffect filter="image" prLst="opacity: 0.5">
                                      <p:cBhvr rctx="IE">
                                        <p:cTn id="149" dur="indefinite"/>
                                        <p:tgtEl>
                                          <p:spTgt spid="156"/>
                                        </p:tgtEl>
                                      </p:cBhvr>
                                    </p:animEffect>
                                  </p:childTnLst>
                                </p:cTn>
                              </p:par>
                              <p:par>
                                <p:cTn id="150" presetID="9" presetClass="emph" presetSubtype="0" nodeType="withEffect">
                                  <p:stCondLst>
                                    <p:cond delay="0"/>
                                  </p:stCondLst>
                                  <p:childTnLst>
                                    <p:set>
                                      <p:cBhvr>
                                        <p:cTn id="151" dur="indefinite"/>
                                        <p:tgtEl>
                                          <p:spTgt spid="126"/>
                                        </p:tgtEl>
                                        <p:attrNameLst>
                                          <p:attrName>style.opacity</p:attrName>
                                        </p:attrNameLst>
                                      </p:cBhvr>
                                      <p:to>
                                        <p:strVal val="0.5"/>
                                      </p:to>
                                    </p:set>
                                    <p:animEffect filter="image" prLst="opacity: 0.5">
                                      <p:cBhvr rctx="IE">
                                        <p:cTn id="152" dur="indefinite"/>
                                        <p:tgtEl>
                                          <p:spTgt spid="126"/>
                                        </p:tgtEl>
                                      </p:cBhvr>
                                    </p:animEffect>
                                  </p:childTnLst>
                                </p:cTn>
                              </p:par>
                              <p:par>
                                <p:cTn id="153" presetID="10" presetClass="exit" presetSubtype="0" fill="hold" nodeType="withEffect">
                                  <p:stCondLst>
                                    <p:cond delay="0"/>
                                  </p:stCondLst>
                                  <p:childTnLst>
                                    <p:animEffect transition="out" filter="fade">
                                      <p:cBhvr>
                                        <p:cTn id="154" dur="500"/>
                                        <p:tgtEl>
                                          <p:spTgt spid="75"/>
                                        </p:tgtEl>
                                      </p:cBhvr>
                                    </p:animEffect>
                                    <p:set>
                                      <p:cBhvr>
                                        <p:cTn id="155" dur="1" fill="hold">
                                          <p:stCondLst>
                                            <p:cond delay="499"/>
                                          </p:stCondLst>
                                        </p:cTn>
                                        <p:tgtEl>
                                          <p:spTgt spid="7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path" presetSubtype="0" accel="50000" decel="50000" fill="hold" nodeType="clickEffect">
                                  <p:stCondLst>
                                    <p:cond delay="0"/>
                                  </p:stCondLst>
                                  <p:childTnLst>
                                    <p:animMotion origin="layout" path="M -3.33333E-6 -2.22222E-6 L -0.05625 0.03334 " pathEditMode="relative" rAng="0" ptsTypes="AA">
                                      <p:cBhvr>
                                        <p:cTn id="159" dur="750" fill="hold"/>
                                        <p:tgtEl>
                                          <p:spTgt spid="74"/>
                                        </p:tgtEl>
                                        <p:attrNameLst>
                                          <p:attrName>ppt_x</p:attrName>
                                          <p:attrName>ppt_y</p:attrName>
                                        </p:attrNameLst>
                                      </p:cBhvr>
                                      <p:rCtr x="-2812" y="1667"/>
                                    </p:animMotion>
                                  </p:childTnLst>
                                </p:cTn>
                              </p:par>
                            </p:childTnLst>
                          </p:cTn>
                        </p:par>
                      </p:childTnLst>
                    </p:cTn>
                  </p:par>
                  <p:par>
                    <p:cTn id="160" fill="hold">
                      <p:stCondLst>
                        <p:cond delay="indefinite"/>
                      </p:stCondLst>
                      <p:childTnLst>
                        <p:par>
                          <p:cTn id="161" fill="hold">
                            <p:stCondLst>
                              <p:cond delay="0"/>
                            </p:stCondLst>
                            <p:childTnLst>
                              <p:par>
                                <p:cTn id="162" presetID="42" presetClass="path" presetSubtype="0" accel="50000" decel="50000" fill="hold" nodeType="clickEffect">
                                  <p:stCondLst>
                                    <p:cond delay="0"/>
                                  </p:stCondLst>
                                  <p:childTnLst>
                                    <p:animMotion origin="layout" path="M -0.05625 0.03334 L -0.21041 0.05903 " pathEditMode="relative" rAng="0" ptsTypes="AA">
                                      <p:cBhvr>
                                        <p:cTn id="163" dur="750" fill="hold"/>
                                        <p:tgtEl>
                                          <p:spTgt spid="74"/>
                                        </p:tgtEl>
                                        <p:attrNameLst>
                                          <p:attrName>ppt_x</p:attrName>
                                          <p:attrName>ppt_y</p:attrName>
                                        </p:attrNameLst>
                                      </p:cBhvr>
                                      <p:rCtr x="-7708" y="1273"/>
                                    </p:animMotion>
                                  </p:childTnLst>
                                </p:cTn>
                              </p:par>
                            </p:childTnLst>
                          </p:cTn>
                        </p:par>
                      </p:childTnLst>
                    </p:cTn>
                  </p:par>
                  <p:par>
                    <p:cTn id="164" fill="hold">
                      <p:stCondLst>
                        <p:cond delay="indefinite"/>
                      </p:stCondLst>
                      <p:childTnLst>
                        <p:par>
                          <p:cTn id="165" fill="hold">
                            <p:stCondLst>
                              <p:cond delay="0"/>
                            </p:stCondLst>
                            <p:childTnLst>
                              <p:par>
                                <p:cTn id="166" presetID="42" presetClass="path" presetSubtype="0" accel="50000" decel="50000" fill="hold" nodeType="clickEffect">
                                  <p:stCondLst>
                                    <p:cond delay="0"/>
                                  </p:stCondLst>
                                  <p:childTnLst>
                                    <p:animMotion origin="layout" path="M 4.72222E-6 -2.22222E-6 L 0.68836 -0.01296 " pathEditMode="relative" rAng="0" ptsTypes="AA">
                                      <p:cBhvr>
                                        <p:cTn id="167" dur="750" fill="hold"/>
                                        <p:tgtEl>
                                          <p:spTgt spid="10"/>
                                        </p:tgtEl>
                                        <p:attrNameLst>
                                          <p:attrName>ppt_x</p:attrName>
                                          <p:attrName>ppt_y</p:attrName>
                                        </p:attrNameLst>
                                      </p:cBhvr>
                                      <p:rCtr x="34410" y="-648"/>
                                    </p:animMotion>
                                  </p:childTnLst>
                                </p:cTn>
                              </p:par>
                            </p:childTnLst>
                          </p:cTn>
                        </p:par>
                        <p:par>
                          <p:cTn id="168" fill="hold">
                            <p:stCondLst>
                              <p:cond delay="750"/>
                            </p:stCondLst>
                            <p:childTnLst>
                              <p:par>
                                <p:cTn id="169" presetID="10" presetClass="exit" presetSubtype="0" fill="hold" nodeType="afterEffect">
                                  <p:stCondLst>
                                    <p:cond delay="0"/>
                                  </p:stCondLst>
                                  <p:childTnLst>
                                    <p:animEffect transition="out" filter="fade">
                                      <p:cBhvr>
                                        <p:cTn id="170" dur="500"/>
                                        <p:tgtEl>
                                          <p:spTgt spid="10"/>
                                        </p:tgtEl>
                                      </p:cBhvr>
                                    </p:animEffect>
                                    <p:set>
                                      <p:cBhvr>
                                        <p:cTn id="171" dur="1" fill="hold">
                                          <p:stCondLst>
                                            <p:cond delay="499"/>
                                          </p:stCondLst>
                                        </p:cTn>
                                        <p:tgtEl>
                                          <p:spTgt spid="10"/>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500"/>
                                        <p:tgtEl>
                                          <p:spTgt spid="48"/>
                                        </p:tgtEl>
                                      </p:cBhvr>
                                    </p:animEffect>
                                    <p:set>
                                      <p:cBhvr>
                                        <p:cTn id="174" dur="1" fill="hold">
                                          <p:stCondLst>
                                            <p:cond delay="499"/>
                                          </p:stCondLst>
                                        </p:cTn>
                                        <p:tgtEl>
                                          <p:spTgt spid="48"/>
                                        </p:tgtEl>
                                        <p:attrNameLst>
                                          <p:attrName>style.visibility</p:attrName>
                                        </p:attrNameLst>
                                      </p:cBhvr>
                                      <p:to>
                                        <p:strVal val="hidden"/>
                                      </p:to>
                                    </p:set>
                                  </p:childTnLst>
                                </p:cTn>
                              </p:par>
                              <p:par>
                                <p:cTn id="175" presetID="10" presetClass="entr" presetSubtype="0" fill="hold" nodeType="withEffect">
                                  <p:stCondLst>
                                    <p:cond delay="0"/>
                                  </p:stCondLst>
                                  <p:childTnLst>
                                    <p:set>
                                      <p:cBhvr>
                                        <p:cTn id="176" dur="1" fill="hold">
                                          <p:stCondLst>
                                            <p:cond delay="0"/>
                                          </p:stCondLst>
                                        </p:cTn>
                                        <p:tgtEl>
                                          <p:spTgt spid="167"/>
                                        </p:tgtEl>
                                        <p:attrNameLst>
                                          <p:attrName>style.visibility</p:attrName>
                                        </p:attrNameLst>
                                      </p:cBhvr>
                                      <p:to>
                                        <p:strVal val="visible"/>
                                      </p:to>
                                    </p:set>
                                    <p:animEffect transition="in" filter="fade">
                                      <p:cBhvr>
                                        <p:cTn id="177" dur="500"/>
                                        <p:tgtEl>
                                          <p:spTgt spid="167"/>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123"/>
                                        </p:tgtEl>
                                        <p:attrNameLst>
                                          <p:attrName>style.visibility</p:attrName>
                                        </p:attrNameLst>
                                      </p:cBhvr>
                                      <p:to>
                                        <p:strVal val="visible"/>
                                      </p:to>
                                    </p:set>
                                    <p:animEffect transition="in" filter="fade">
                                      <p:cBhvr>
                                        <p:cTn id="182" dur="500"/>
                                        <p:tgtEl>
                                          <p:spTgt spid="123"/>
                                        </p:tgtEl>
                                      </p:cBhvr>
                                    </p:animEffect>
                                  </p:childTnLst>
                                </p:cTn>
                              </p:par>
                              <p:par>
                                <p:cTn id="183" presetID="10" presetClass="exit" presetSubtype="0" fill="hold" nodeType="withEffect">
                                  <p:stCondLst>
                                    <p:cond delay="0"/>
                                  </p:stCondLst>
                                  <p:childTnLst>
                                    <p:animEffect transition="out" filter="fade">
                                      <p:cBhvr>
                                        <p:cTn id="184" dur="500"/>
                                        <p:tgtEl>
                                          <p:spTgt spid="74"/>
                                        </p:tgtEl>
                                      </p:cBhvr>
                                    </p:animEffect>
                                    <p:set>
                                      <p:cBhvr>
                                        <p:cTn id="185"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97" grpId="0" animBg="1"/>
      <p:bldP spid="97" grpId="1" animBg="1"/>
      <p:bldP spid="106" grpId="0"/>
      <p:bldP spid="10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a:xfrm>
            <a:off x="1143001" y="1439694"/>
            <a:ext cx="6858000" cy="4438591"/>
          </a:xfrm>
        </p:spPr>
        <p:txBody>
          <a:bodyPr>
            <a:normAutofit fontScale="85000" lnSpcReduction="20000"/>
          </a:bodyPr>
          <a:lstStyle/>
          <a:p>
            <a:pPr marL="0" indent="0" algn="just">
              <a:lnSpc>
                <a:spcPct val="110000"/>
              </a:lnSpc>
              <a:buNone/>
            </a:pPr>
            <a:r>
              <a:rPr lang="en-US" sz="2400" dirty="0">
                <a:latin typeface="Arial" panose="020B0604020202020204" pitchFamily="34" charset="0"/>
                <a:cs typeface="Arial" panose="020B0604020202020204" pitchFamily="34" charset="0"/>
              </a:rPr>
              <a:t>Write a function </a:t>
            </a:r>
            <a:r>
              <a:rPr lang="en-US" sz="2400" b="1" dirty="0">
                <a:latin typeface="Arial" panose="020B0604020202020204" pitchFamily="34" charset="0"/>
                <a:cs typeface="Arial" panose="020B0604020202020204" pitchFamily="34" charset="0"/>
              </a:rPr>
              <a:t>palindrome() </a:t>
            </a:r>
            <a:r>
              <a:rPr lang="en-US" sz="2400" dirty="0">
                <a:latin typeface="Arial" panose="020B0604020202020204" pitchFamily="34" charset="0"/>
                <a:cs typeface="Arial" panose="020B0604020202020204" pitchFamily="34" charset="0"/>
              </a:rPr>
              <a:t>that determines whether a given string is a palindrome. The prototype for the </a:t>
            </a:r>
            <a:r>
              <a:rPr lang="en-US" sz="2400" b="1" dirty="0">
                <a:latin typeface="Arial" panose="020B0604020202020204" pitchFamily="34" charset="0"/>
                <a:cs typeface="Arial" panose="020B0604020202020204" pitchFamily="34" charset="0"/>
              </a:rPr>
              <a:t>palindrome() </a:t>
            </a:r>
            <a:r>
              <a:rPr lang="en-US" sz="2400" dirty="0">
                <a:latin typeface="Arial" panose="020B0604020202020204" pitchFamily="34" charset="0"/>
                <a:cs typeface="Arial" panose="020B0604020202020204" pitchFamily="34" charset="0"/>
              </a:rPr>
              <a:t>function is given below:</a:t>
            </a:r>
          </a:p>
          <a:p>
            <a:pPr marL="0" indent="0" algn="just">
              <a:lnSpc>
                <a:spcPct val="110000"/>
              </a:lnSpc>
              <a:buNone/>
            </a:pPr>
            <a:r>
              <a:rPr lang="en-US" sz="2400" dirty="0">
                <a:latin typeface="Courier New" panose="02070309020205020404" pitchFamily="49" charset="0"/>
                <a:cs typeface="Courier New" panose="02070309020205020404" pitchFamily="49" charset="0"/>
              </a:rPr>
              <a:t>int palindrome(char *word);</a:t>
            </a:r>
          </a:p>
          <a:p>
            <a:pPr marL="0" indent="0" algn="just">
              <a:lnSpc>
                <a:spcPct val="110000"/>
              </a:lnSpc>
              <a:buNone/>
            </a:pPr>
            <a:r>
              <a:rPr lang="en-US" sz="2400" dirty="0">
                <a:latin typeface="Arial" panose="020B0604020202020204" pitchFamily="34" charset="0"/>
                <a:cs typeface="Arial" panose="020B0604020202020204" pitchFamily="34" charset="0"/>
              </a:rPr>
              <a:t>The function should return 0 if the string is a palindrome and -1 otherwise. You should ignore the null terminator. Ignore the case of each letter.</a:t>
            </a:r>
          </a:p>
          <a:p>
            <a:pPr marL="0" indent="0" algn="just">
              <a:lnSpc>
                <a:spcPct val="110000"/>
              </a:lnSpc>
              <a:buNone/>
            </a:pPr>
            <a:r>
              <a:rPr lang="en-US" sz="2400" dirty="0">
                <a:latin typeface="Arial" panose="020B0604020202020204" pitchFamily="34" charset="0"/>
                <a:cs typeface="Arial" panose="020B0604020202020204" pitchFamily="34" charset="0"/>
              </a:rPr>
              <a:t>Sample output:</a:t>
            </a:r>
          </a:p>
          <a:p>
            <a:pPr marL="0" indent="0" algn="just">
              <a:lnSpc>
                <a:spcPct val="110000"/>
              </a:lnSpc>
              <a:buNone/>
            </a:pPr>
            <a:r>
              <a:rPr lang="en-US" sz="2400" dirty="0">
                <a:latin typeface="Courier New" panose="02070309020205020404" pitchFamily="49" charset="0"/>
                <a:cs typeface="Courier New" panose="02070309020205020404" pitchFamily="49" charset="0"/>
              </a:rPr>
              <a:t>Enter a string: </a:t>
            </a:r>
            <a:r>
              <a:rPr lang="en-US" sz="2400" dirty="0">
                <a:solidFill>
                  <a:srgbClr val="0070C0"/>
                </a:solidFill>
                <a:latin typeface="Courier New" panose="02070309020205020404" pitchFamily="49" charset="0"/>
                <a:cs typeface="Courier New" panose="02070309020205020404" pitchFamily="49" charset="0"/>
              </a:rPr>
              <a:t>A man a plan a canal Panama</a:t>
            </a:r>
          </a:p>
          <a:p>
            <a:pPr marL="0" indent="0" algn="just">
              <a:lnSpc>
                <a:spcPct val="110000"/>
              </a:lnSpc>
              <a:buNone/>
            </a:pPr>
            <a:r>
              <a:rPr lang="en-US" sz="2400" dirty="0">
                <a:latin typeface="Courier New" panose="02070309020205020404" pitchFamily="49" charset="0"/>
                <a:cs typeface="Courier New" panose="02070309020205020404" pitchFamily="49" charset="0"/>
              </a:rPr>
              <a:t>The string is a palindrome.</a:t>
            </a:r>
          </a:p>
          <a:p>
            <a:pPr marL="0" indent="0" algn="just">
              <a:lnSpc>
                <a:spcPct val="110000"/>
              </a:lnSpc>
              <a:buNone/>
            </a:pPr>
            <a:r>
              <a:rPr lang="en-US" sz="2400" dirty="0">
                <a:latin typeface="Courier New" panose="02070309020205020404" pitchFamily="49" charset="0"/>
                <a:cs typeface="Courier New" panose="02070309020205020404" pitchFamily="49" charset="0"/>
              </a:rPr>
              <a:t>Enter a string: </a:t>
            </a:r>
            <a:r>
              <a:rPr lang="en-US" sz="2400" dirty="0">
                <a:solidFill>
                  <a:srgbClr val="0070C0"/>
                </a:solidFill>
                <a:latin typeface="Courier New" panose="02070309020205020404" pitchFamily="49" charset="0"/>
                <a:cs typeface="Courier New" panose="02070309020205020404" pitchFamily="49" charset="0"/>
              </a:rPr>
              <a:t>Superman in the sky</a:t>
            </a:r>
          </a:p>
          <a:p>
            <a:pPr marL="0" indent="0" algn="just">
              <a:lnSpc>
                <a:spcPct val="110000"/>
              </a:lnSpc>
              <a:buNone/>
            </a:pPr>
            <a:r>
              <a:rPr lang="en-US" sz="2400" dirty="0">
                <a:latin typeface="Courier New" panose="02070309020205020404" pitchFamily="49" charset="0"/>
                <a:cs typeface="Courier New" panose="02070309020205020404" pitchFamily="49" charset="0"/>
              </a:rPr>
              <a:t>The string is not a palindrome.</a:t>
            </a:r>
          </a:p>
        </p:txBody>
      </p:sp>
    </p:spTree>
    <p:extLst>
      <p:ext uri="{BB962C8B-B14F-4D97-AF65-F5344CB8AC3E}">
        <p14:creationId xmlns:p14="http://schemas.microsoft.com/office/powerpoint/2010/main" val="251660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561737"/>
            <a:ext cx="8915400" cy="6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item;</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Queue 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q.ll.head</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q.ll.tail</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("Enter a string of characters, terminated by a newline:\n");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scanf</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c",&amp;item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if(item=='\n') break;</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a:t>
            </a:r>
            <a:r>
              <a:rPr lang="en-US" altLang="en-US" sz="1100" dirty="0" err="1">
                <a:latin typeface="Courier New" panose="02070309020205020404" pitchFamily="49" charset="0"/>
                <a:cs typeface="Courier New" panose="02070309020205020404" pitchFamily="49" charset="0"/>
              </a:rPr>
              <a:t>q,item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enqueue(&amp;q,'\0');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 = (char *)malloc(</a:t>
            </a:r>
            <a:r>
              <a:rPr lang="en-US" altLang="en-US" sz="1100" dirty="0" err="1">
                <a:latin typeface="Courier New" panose="02070309020205020404" pitchFamily="49" charset="0"/>
                <a:cs typeface="Courier New" panose="02070309020205020404" pitchFamily="49" charset="0"/>
              </a:rPr>
              <a:t>sizeof</a:t>
            </a:r>
            <a:r>
              <a:rPr lang="en-US" altLang="en-US" sz="1100" dirty="0">
                <a:latin typeface="Courier New" panose="02070309020205020404" pitchFamily="49" charset="0"/>
                <a:cs typeface="Courier New" panose="02070309020205020404" pitchFamily="49" charset="0"/>
              </a:rPr>
              <a:t>(char)*</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a:t>
            </a:r>
            <a:r>
              <a:rPr lang="en-US" altLang="en-US" sz="1100" dirty="0" err="1">
                <a:latin typeface="Courier New" panose="02070309020205020404" pitchFamily="49" charset="0"/>
                <a:cs typeface="Courier New" panose="02070309020205020404" pitchFamily="49" charset="0"/>
              </a:rPr>
              <a:t>isEmptyQueue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peekQueue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dequeue(&amp;q);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result=</a:t>
            </a:r>
            <a:r>
              <a:rPr lang="en-US" altLang="en-US" sz="1100" b="1" dirty="0">
                <a:solidFill>
                  <a:srgbClr val="FF0000"/>
                </a:solidFill>
                <a:latin typeface="Courier New" panose="02070309020205020404" pitchFamily="49" charset="0"/>
                <a:cs typeface="Courier New" panose="02070309020205020404" pitchFamily="49" charset="0"/>
              </a:rPr>
              <a:t>palindrome(expression);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 (result==0){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string is a palindrome.\n");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}else{</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string is not a palindrome.\n");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free(expression);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561737"/>
            <a:ext cx="507151" cy="652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37</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dirty="0"/>
              <a:t>Question 3 - </a:t>
            </a:r>
            <a:r>
              <a:rPr lang="en-SG" dirty="0" err="1"/>
              <a:t>Template.c</a:t>
            </a:r>
            <a:endParaRPr lang="en-SG" dirty="0"/>
          </a:p>
        </p:txBody>
      </p:sp>
    </p:spTree>
    <p:extLst>
      <p:ext uri="{BB962C8B-B14F-4D97-AF65-F5344CB8AC3E}">
        <p14:creationId xmlns:p14="http://schemas.microsoft.com/office/powerpoint/2010/main" val="44938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33</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void </a:t>
            </a:r>
            <a:r>
              <a:rPr lang="en-US" altLang="en-US" sz="1300" b="1" dirty="0">
                <a:solidFill>
                  <a:srgbClr val="FF0000"/>
                </a:solidFill>
                <a:latin typeface="Courier New" panose="02070309020205020404" pitchFamily="49" charset="0"/>
                <a:cs typeface="Courier New" panose="02070309020205020404" pitchFamily="49" charset="0"/>
              </a:rPr>
              <a:t>palindrome1</a:t>
            </a:r>
            <a:r>
              <a:rPr lang="en-US" altLang="en-US" sz="1300" dirty="0">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int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Stack s; Queue 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endParaRPr lang="en-US" altLang="en-US" sz="13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and a queue, stripping out spaces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b="1" dirty="0">
                <a:solidFill>
                  <a:srgbClr val="FF0000"/>
                </a:solidFill>
                <a:latin typeface="Courier New" panose="02070309020205020404" pitchFamily="49" charset="0"/>
                <a:cs typeface="Courier New" panose="02070309020205020404" pitchFamily="49" charset="0"/>
              </a:rPr>
              <a:t>word</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push</a:t>
            </a:r>
            <a:r>
              <a:rPr lang="en-US" altLang="en-US" sz="1300" dirty="0">
                <a:latin typeface="Courier New" panose="02070309020205020404" pitchFamily="49" charset="0"/>
                <a:cs typeface="Courier New" panose="02070309020205020404" pitchFamily="49" charset="0"/>
              </a:rPr>
              <a:t>(&amp;s,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enqueue</a:t>
            </a:r>
            <a:r>
              <a:rPr lang="en-US" altLang="en-US" sz="1300" dirty="0">
                <a:latin typeface="Courier New" panose="02070309020205020404" pitchFamily="49" charset="0"/>
                <a:cs typeface="Courier New" panose="02070309020205020404" pitchFamily="49" charset="0"/>
              </a:rPr>
              <a:t>(&amp;q,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divide size by 2,ignore the middle character in an odd-length string</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2;</a:t>
            </a:r>
            <a:r>
              <a:rPr lang="en-US" altLang="en-US" sz="1300" b="1" dirty="0">
                <a:solidFill>
                  <a:srgbClr val="FF0000"/>
                </a:solidFill>
                <a:latin typeface="Courier New" panose="02070309020205020404" pitchFamily="49" charset="0"/>
                <a:cs typeface="Courier New" panose="02070309020205020404" pitchFamily="49" charset="0"/>
              </a:rPr>
              <a:t> //</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endParaRPr lang="en-US" altLang="en-US" sz="1300" b="1" dirty="0">
              <a:solidFill>
                <a:srgbClr val="FF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first half of stripped string off the stack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with the second half</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&gt;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(pop(&amp;s) != dequeue(&amp;q)){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return;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F54FB4AE-5198-41B7-BE59-1D31264C9C25}"/>
              </a:ext>
            </a:extLst>
          </p:cNvPr>
          <p:cNvSpPr txBox="1"/>
          <p:nvPr/>
        </p:nvSpPr>
        <p:spPr>
          <a:xfrm>
            <a:off x="6976650" y="99917"/>
            <a:ext cx="2091150"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and queue</a:t>
            </a:r>
          </a:p>
        </p:txBody>
      </p:sp>
    </p:spTree>
    <p:extLst>
      <p:ext uri="{BB962C8B-B14F-4D97-AF65-F5344CB8AC3E}">
        <p14:creationId xmlns:p14="http://schemas.microsoft.com/office/powerpoint/2010/main" val="67084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E898A4B-56DF-4C31-8FCF-E57A0441B80F}"/>
              </a:ext>
            </a:extLst>
          </p:cNvPr>
          <p:cNvSpPr/>
          <p:nvPr/>
        </p:nvSpPr>
        <p:spPr>
          <a:xfrm>
            <a:off x="0" y="0"/>
            <a:ext cx="9220200"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1"/>
            <a:ext cx="9220200" cy="525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33</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void </a:t>
            </a:r>
            <a:r>
              <a:rPr lang="en-US" altLang="en-US" sz="1300" b="1" dirty="0">
                <a:solidFill>
                  <a:srgbClr val="FF0000"/>
                </a:solidFill>
                <a:latin typeface="Courier New" panose="02070309020205020404" pitchFamily="49" charset="0"/>
                <a:cs typeface="Courier New" panose="02070309020205020404" pitchFamily="49" charset="0"/>
              </a:rPr>
              <a:t>palindrome1</a:t>
            </a:r>
            <a:r>
              <a:rPr lang="en-US" altLang="en-US" sz="1300" dirty="0">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int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Stack s; Queue 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endParaRPr lang="en-US" altLang="en-US" sz="13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and a queue, stripping out spaces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b="1" dirty="0">
                <a:solidFill>
                  <a:srgbClr val="FF0000"/>
                </a:solidFill>
                <a:latin typeface="Courier New" panose="02070309020205020404" pitchFamily="49" charset="0"/>
                <a:cs typeface="Courier New" panose="02070309020205020404" pitchFamily="49" charset="0"/>
              </a:rPr>
              <a:t>word</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push</a:t>
            </a:r>
            <a:r>
              <a:rPr lang="en-US" altLang="en-US" sz="1300" dirty="0">
                <a:latin typeface="Courier New" panose="02070309020205020404" pitchFamily="49" charset="0"/>
                <a:cs typeface="Courier New" panose="02070309020205020404" pitchFamily="49" charset="0"/>
              </a:rPr>
              <a:t>(&amp;s,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enqueue</a:t>
            </a:r>
            <a:r>
              <a:rPr lang="en-US" altLang="en-US" sz="1300" dirty="0">
                <a:latin typeface="Courier New" panose="02070309020205020404" pitchFamily="49" charset="0"/>
                <a:cs typeface="Courier New" panose="02070309020205020404" pitchFamily="49" charset="0"/>
              </a:rPr>
              <a:t>(&amp;q,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divide size by 2,ignore the middle character in an odd-length string</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2;</a:t>
            </a:r>
            <a:r>
              <a:rPr lang="en-US" altLang="en-US" sz="1300" b="1" dirty="0">
                <a:solidFill>
                  <a:srgbClr val="FF0000"/>
                </a:solidFill>
                <a:latin typeface="Courier New" panose="02070309020205020404" pitchFamily="49" charset="0"/>
                <a:cs typeface="Courier New" panose="02070309020205020404" pitchFamily="49" charset="0"/>
              </a:rPr>
              <a:t> //</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endParaRPr lang="en-US" altLang="en-US" sz="1300" b="1" dirty="0">
              <a:solidFill>
                <a:srgbClr val="FF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 Pop first half of stripped string off the stack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//Compare with the second half</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&gt;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(pop(&amp;s) != dequeue(&amp;q)){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return;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p>
        </p:txBody>
      </p:sp>
      <p:sp>
        <p:nvSpPr>
          <p:cNvPr id="3" name="Rectangle 2">
            <a:extLst>
              <a:ext uri="{FF2B5EF4-FFF2-40B4-BE49-F238E27FC236}">
                <a16:creationId xmlns:a16="http://schemas.microsoft.com/office/drawing/2014/main" id="{ECF11CA0-83CA-47D4-BCA9-512D153D3924}"/>
              </a:ext>
            </a:extLst>
          </p:cNvPr>
          <p:cNvSpPr/>
          <p:nvPr/>
        </p:nvSpPr>
        <p:spPr>
          <a:xfrm>
            <a:off x="0" y="3837241"/>
            <a:ext cx="9220200" cy="2815874"/>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FD9C8769-047F-4F42-855F-190E94B48F17}"/>
              </a:ext>
            </a:extLst>
          </p:cNvPr>
          <p:cNvSpPr/>
          <p:nvPr/>
        </p:nvSpPr>
        <p:spPr>
          <a:xfrm>
            <a:off x="4271355" y="4498095"/>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15" name="Rectangle 14">
            <a:extLst>
              <a:ext uri="{FF2B5EF4-FFF2-40B4-BE49-F238E27FC236}">
                <a16:creationId xmlns:a16="http://schemas.microsoft.com/office/drawing/2014/main" id="{4F7ABEF7-1491-48C7-88C0-DA9E2D57CAF4}"/>
              </a:ext>
            </a:extLst>
          </p:cNvPr>
          <p:cNvSpPr/>
          <p:nvPr/>
        </p:nvSpPr>
        <p:spPr>
          <a:xfrm>
            <a:off x="4271355" y="4848832"/>
            <a:ext cx="1035349" cy="35073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6" name="Rectangle 15">
            <a:extLst>
              <a:ext uri="{FF2B5EF4-FFF2-40B4-BE49-F238E27FC236}">
                <a16:creationId xmlns:a16="http://schemas.microsoft.com/office/drawing/2014/main" id="{12460DDB-5227-4F92-8FD9-5F6E3A37C7C0}"/>
              </a:ext>
            </a:extLst>
          </p:cNvPr>
          <p:cNvSpPr/>
          <p:nvPr/>
        </p:nvSpPr>
        <p:spPr>
          <a:xfrm>
            <a:off x="4271355" y="5199570"/>
            <a:ext cx="1035349" cy="35073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D</a:t>
            </a:r>
          </a:p>
        </p:txBody>
      </p:sp>
      <p:sp>
        <p:nvSpPr>
          <p:cNvPr id="17" name="Rectangle 16">
            <a:extLst>
              <a:ext uri="{FF2B5EF4-FFF2-40B4-BE49-F238E27FC236}">
                <a16:creationId xmlns:a16="http://schemas.microsoft.com/office/drawing/2014/main" id="{F751604B-A894-4698-B14C-52E60A77035B}"/>
              </a:ext>
            </a:extLst>
          </p:cNvPr>
          <p:cNvSpPr/>
          <p:nvPr/>
        </p:nvSpPr>
        <p:spPr>
          <a:xfrm>
            <a:off x="4271355" y="5550305"/>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8" name="Rectangle 17">
            <a:extLst>
              <a:ext uri="{FF2B5EF4-FFF2-40B4-BE49-F238E27FC236}">
                <a16:creationId xmlns:a16="http://schemas.microsoft.com/office/drawing/2014/main" id="{18D40620-2888-44C6-A844-8DB81732C5F2}"/>
              </a:ext>
            </a:extLst>
          </p:cNvPr>
          <p:cNvSpPr/>
          <p:nvPr/>
        </p:nvSpPr>
        <p:spPr>
          <a:xfrm>
            <a:off x="4271355" y="5901042"/>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30" name="Group 29">
            <a:extLst>
              <a:ext uri="{FF2B5EF4-FFF2-40B4-BE49-F238E27FC236}">
                <a16:creationId xmlns:a16="http://schemas.microsoft.com/office/drawing/2014/main" id="{57726DDD-4F09-4792-B544-8563C4F3B01E}"/>
              </a:ext>
            </a:extLst>
          </p:cNvPr>
          <p:cNvGrpSpPr/>
          <p:nvPr/>
        </p:nvGrpSpPr>
        <p:grpSpPr>
          <a:xfrm>
            <a:off x="4039207" y="3931603"/>
            <a:ext cx="1504242" cy="2453505"/>
            <a:chOff x="832131" y="3931603"/>
            <a:chExt cx="1504242" cy="2453505"/>
          </a:xfrm>
        </p:grpSpPr>
        <p:grpSp>
          <p:nvGrpSpPr>
            <p:cNvPr id="10" name="Group 9">
              <a:extLst>
                <a:ext uri="{FF2B5EF4-FFF2-40B4-BE49-F238E27FC236}">
                  <a16:creationId xmlns:a16="http://schemas.microsoft.com/office/drawing/2014/main" id="{DFEB49D8-F2F2-43C7-9A45-8D644EDD1C73}"/>
                </a:ext>
              </a:extLst>
            </p:cNvPr>
            <p:cNvGrpSpPr/>
            <p:nvPr/>
          </p:nvGrpSpPr>
          <p:grpSpPr>
            <a:xfrm>
              <a:off x="832131" y="4321764"/>
              <a:ext cx="1504242" cy="2063344"/>
              <a:chOff x="1143000" y="2667000"/>
              <a:chExt cx="1295400" cy="3124200"/>
            </a:xfrm>
          </p:grpSpPr>
          <p:cxnSp>
            <p:nvCxnSpPr>
              <p:cNvPr id="11" name="Straight Connector 10">
                <a:extLst>
                  <a:ext uri="{FF2B5EF4-FFF2-40B4-BE49-F238E27FC236}">
                    <a16:creationId xmlns:a16="http://schemas.microsoft.com/office/drawing/2014/main" id="{8C1570A1-906F-4443-B62B-81CFB4265F33}"/>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1C6C6F-FFF1-4087-AF17-B8E98126DD96}"/>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A5CB37-4483-43C0-B8F5-B2172F55E0C6}"/>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7" name="TextBox 2">
              <a:extLst>
                <a:ext uri="{FF2B5EF4-FFF2-40B4-BE49-F238E27FC236}">
                  <a16:creationId xmlns:a16="http://schemas.microsoft.com/office/drawing/2014/main" id="{149D88BF-236D-4D66-8AB8-A0133B9BEF19}"/>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19" name="Rectangle 14">
            <a:extLst>
              <a:ext uri="{FF2B5EF4-FFF2-40B4-BE49-F238E27FC236}">
                <a16:creationId xmlns:a16="http://schemas.microsoft.com/office/drawing/2014/main" id="{9FFA58DA-FBD2-4707-ACC4-8D77A0844348}"/>
              </a:ext>
            </a:extLst>
          </p:cNvPr>
          <p:cNvSpPr/>
          <p:nvPr/>
        </p:nvSpPr>
        <p:spPr>
          <a:xfrm>
            <a:off x="7838183" y="5928134"/>
            <a:ext cx="560045" cy="275908"/>
          </a:xfrm>
          <a:prstGeom prst="rect">
            <a:avLst/>
          </a:prstGeom>
          <a:solidFill>
            <a:schemeClr val="accent1"/>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0" name="Rectangle 15">
            <a:extLst>
              <a:ext uri="{FF2B5EF4-FFF2-40B4-BE49-F238E27FC236}">
                <a16:creationId xmlns:a16="http://schemas.microsoft.com/office/drawing/2014/main" id="{70C2705A-AB31-4BE8-9B82-79AF787D6637}"/>
              </a:ext>
            </a:extLst>
          </p:cNvPr>
          <p:cNvSpPr/>
          <p:nvPr/>
        </p:nvSpPr>
        <p:spPr>
          <a:xfrm>
            <a:off x="7280314" y="5928134"/>
            <a:ext cx="561858" cy="275908"/>
          </a:xfrm>
          <a:prstGeom prst="rect">
            <a:avLst/>
          </a:prstGeom>
          <a:solidFill>
            <a:srgbClr val="FFC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D</a:t>
            </a:r>
          </a:p>
        </p:txBody>
      </p:sp>
      <p:sp>
        <p:nvSpPr>
          <p:cNvPr id="21" name="Rectangle 16">
            <a:extLst>
              <a:ext uri="{FF2B5EF4-FFF2-40B4-BE49-F238E27FC236}">
                <a16:creationId xmlns:a16="http://schemas.microsoft.com/office/drawing/2014/main" id="{DE1CD44C-2B3E-4FF0-A842-3B708A41F808}"/>
              </a:ext>
            </a:extLst>
          </p:cNvPr>
          <p:cNvSpPr/>
          <p:nvPr/>
        </p:nvSpPr>
        <p:spPr>
          <a:xfrm>
            <a:off x="6718818" y="5928134"/>
            <a:ext cx="561858" cy="275908"/>
          </a:xfrm>
          <a:prstGeom prst="rect">
            <a:avLst/>
          </a:prstGeom>
          <a:solidFill>
            <a:schemeClr val="accent2"/>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2" name="Rectangle 17">
            <a:extLst>
              <a:ext uri="{FF2B5EF4-FFF2-40B4-BE49-F238E27FC236}">
                <a16:creationId xmlns:a16="http://schemas.microsoft.com/office/drawing/2014/main" id="{31934650-2F3D-47F4-BD17-0AF72B7E0A6E}"/>
              </a:ext>
            </a:extLst>
          </p:cNvPr>
          <p:cNvSpPr/>
          <p:nvPr/>
        </p:nvSpPr>
        <p:spPr>
          <a:xfrm>
            <a:off x="6156960" y="5928134"/>
            <a:ext cx="561858" cy="275908"/>
          </a:xfrm>
          <a:prstGeom prst="rect">
            <a:avLst/>
          </a:prstGeom>
          <a:solidFill>
            <a:schemeClr val="accent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grpSp>
        <p:nvGrpSpPr>
          <p:cNvPr id="29" name="Group 28">
            <a:extLst>
              <a:ext uri="{FF2B5EF4-FFF2-40B4-BE49-F238E27FC236}">
                <a16:creationId xmlns:a16="http://schemas.microsoft.com/office/drawing/2014/main" id="{7311CBF2-A0B6-4E05-BAB1-38AE6A2CD402}"/>
              </a:ext>
            </a:extLst>
          </p:cNvPr>
          <p:cNvGrpSpPr/>
          <p:nvPr/>
        </p:nvGrpSpPr>
        <p:grpSpPr>
          <a:xfrm>
            <a:off x="6026476" y="5371080"/>
            <a:ext cx="2965124" cy="922020"/>
            <a:chOff x="2819400" y="5371080"/>
            <a:chExt cx="2965124" cy="922020"/>
          </a:xfrm>
        </p:grpSpPr>
        <p:cxnSp>
          <p:nvCxnSpPr>
            <p:cNvPr id="23" name="Straight Connector 20">
              <a:extLst>
                <a:ext uri="{FF2B5EF4-FFF2-40B4-BE49-F238E27FC236}">
                  <a16:creationId xmlns:a16="http://schemas.microsoft.com/office/drawing/2014/main" id="{796FD81D-E9D5-460E-B679-79E9A8DE0340}"/>
                </a:ext>
              </a:extLst>
            </p:cNvPr>
            <p:cNvCxnSpPr/>
            <p:nvPr/>
          </p:nvCxnSpPr>
          <p:spPr>
            <a:xfrm>
              <a:off x="2819400" y="579018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4" name="Straight Connector 44">
              <a:extLst>
                <a:ext uri="{FF2B5EF4-FFF2-40B4-BE49-F238E27FC236}">
                  <a16:creationId xmlns:a16="http://schemas.microsoft.com/office/drawing/2014/main" id="{E0BAA079-FB62-4117-9F8B-A38FAD5399B8}"/>
                </a:ext>
              </a:extLst>
            </p:cNvPr>
            <p:cNvCxnSpPr/>
            <p:nvPr/>
          </p:nvCxnSpPr>
          <p:spPr>
            <a:xfrm>
              <a:off x="2850212" y="629310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5" name="TextBox 2">
              <a:extLst>
                <a:ext uri="{FF2B5EF4-FFF2-40B4-BE49-F238E27FC236}">
                  <a16:creationId xmlns:a16="http://schemas.microsoft.com/office/drawing/2014/main" id="{E3CA66E1-240B-4901-B8C9-EB85CA56C3F9}"/>
                </a:ext>
              </a:extLst>
            </p:cNvPr>
            <p:cNvSpPr txBox="1">
              <a:spLocks noChangeArrowheads="1"/>
            </p:cNvSpPr>
            <p:nvPr/>
          </p:nvSpPr>
          <p:spPr bwMode="auto">
            <a:xfrm>
              <a:off x="3498524" y="5371080"/>
              <a:ext cx="1680835"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queue</a:t>
              </a:r>
            </a:p>
          </p:txBody>
        </p:sp>
      </p:grpSp>
      <p:sp>
        <p:nvSpPr>
          <p:cNvPr id="26" name="Rectangle 14">
            <a:extLst>
              <a:ext uri="{FF2B5EF4-FFF2-40B4-BE49-F238E27FC236}">
                <a16:creationId xmlns:a16="http://schemas.microsoft.com/office/drawing/2014/main" id="{306A7011-A701-4D48-BACA-8506163B63C9}"/>
              </a:ext>
            </a:extLst>
          </p:cNvPr>
          <p:cNvSpPr/>
          <p:nvPr/>
        </p:nvSpPr>
        <p:spPr>
          <a:xfrm>
            <a:off x="8382000" y="5928134"/>
            <a:ext cx="560045" cy="275908"/>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sp>
        <p:nvSpPr>
          <p:cNvPr id="31" name="Rectangle 14">
            <a:extLst>
              <a:ext uri="{FF2B5EF4-FFF2-40B4-BE49-F238E27FC236}">
                <a16:creationId xmlns:a16="http://schemas.microsoft.com/office/drawing/2014/main" id="{E3A18C0D-90D8-4940-BFB4-729A96CF20CF}"/>
              </a:ext>
            </a:extLst>
          </p:cNvPr>
          <p:cNvSpPr/>
          <p:nvPr/>
        </p:nvSpPr>
        <p:spPr>
          <a:xfrm>
            <a:off x="1980003" y="5119848"/>
            <a:ext cx="560045" cy="275908"/>
          </a:xfrm>
          <a:prstGeom prst="rect">
            <a:avLst/>
          </a:prstGeom>
          <a:solidFill>
            <a:schemeClr val="accent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32" name="Rectangle 15">
            <a:extLst>
              <a:ext uri="{FF2B5EF4-FFF2-40B4-BE49-F238E27FC236}">
                <a16:creationId xmlns:a16="http://schemas.microsoft.com/office/drawing/2014/main" id="{EB9A61EE-89DF-4402-8377-B50A253A5DF2}"/>
              </a:ext>
            </a:extLst>
          </p:cNvPr>
          <p:cNvSpPr/>
          <p:nvPr/>
        </p:nvSpPr>
        <p:spPr>
          <a:xfrm>
            <a:off x="1422134" y="5119848"/>
            <a:ext cx="561858" cy="275908"/>
          </a:xfrm>
          <a:prstGeom prst="rect">
            <a:avLst/>
          </a:prstGeom>
          <a:solidFill>
            <a:srgbClr val="FFC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D</a:t>
            </a:r>
          </a:p>
        </p:txBody>
      </p:sp>
      <p:sp>
        <p:nvSpPr>
          <p:cNvPr id="33" name="Rectangle 16">
            <a:extLst>
              <a:ext uri="{FF2B5EF4-FFF2-40B4-BE49-F238E27FC236}">
                <a16:creationId xmlns:a16="http://schemas.microsoft.com/office/drawing/2014/main" id="{E57742D9-13F1-4A2E-82A2-8643BF851353}"/>
              </a:ext>
            </a:extLst>
          </p:cNvPr>
          <p:cNvSpPr/>
          <p:nvPr/>
        </p:nvSpPr>
        <p:spPr>
          <a:xfrm>
            <a:off x="860638" y="5119848"/>
            <a:ext cx="561858" cy="275908"/>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34" name="Rectangle 17">
            <a:extLst>
              <a:ext uri="{FF2B5EF4-FFF2-40B4-BE49-F238E27FC236}">
                <a16:creationId xmlns:a16="http://schemas.microsoft.com/office/drawing/2014/main" id="{14A12AB6-5C11-4D02-A246-990721D8A556}"/>
              </a:ext>
            </a:extLst>
          </p:cNvPr>
          <p:cNvSpPr/>
          <p:nvPr/>
        </p:nvSpPr>
        <p:spPr>
          <a:xfrm>
            <a:off x="298780" y="5119848"/>
            <a:ext cx="561858" cy="275908"/>
          </a:xfrm>
          <a:prstGeom prst="rect">
            <a:avLst/>
          </a:prstGeom>
          <a:solidFill>
            <a:schemeClr val="accent6"/>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35" name="Rectangle 14">
            <a:extLst>
              <a:ext uri="{FF2B5EF4-FFF2-40B4-BE49-F238E27FC236}">
                <a16:creationId xmlns:a16="http://schemas.microsoft.com/office/drawing/2014/main" id="{8AA5EAFE-E987-4AA3-AE57-74ACA7822294}"/>
              </a:ext>
            </a:extLst>
          </p:cNvPr>
          <p:cNvSpPr/>
          <p:nvPr/>
        </p:nvSpPr>
        <p:spPr>
          <a:xfrm>
            <a:off x="2540048" y="5119848"/>
            <a:ext cx="560045" cy="275908"/>
          </a:xfrm>
          <a:prstGeom prst="rect">
            <a:avLst/>
          </a:prstGeom>
          <a:solidFill>
            <a:srgbClr val="C0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36" name="Rectangle 14">
            <a:extLst>
              <a:ext uri="{FF2B5EF4-FFF2-40B4-BE49-F238E27FC236}">
                <a16:creationId xmlns:a16="http://schemas.microsoft.com/office/drawing/2014/main" id="{86E4D12F-A1A6-4E15-8B50-8937EC66D6F5}"/>
              </a:ext>
            </a:extLst>
          </p:cNvPr>
          <p:cNvSpPr/>
          <p:nvPr/>
        </p:nvSpPr>
        <p:spPr>
          <a:xfrm>
            <a:off x="3097555" y="5119848"/>
            <a:ext cx="560045" cy="275908"/>
          </a:xfrm>
          <a:prstGeom prst="rect">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cxnSp>
        <p:nvCxnSpPr>
          <p:cNvPr id="38" name="Straight Arrow Connector 37">
            <a:extLst>
              <a:ext uri="{FF2B5EF4-FFF2-40B4-BE49-F238E27FC236}">
                <a16:creationId xmlns:a16="http://schemas.microsoft.com/office/drawing/2014/main" id="{AFBB9F4F-C01E-4C55-9FE2-A5F2495AD545}"/>
              </a:ext>
            </a:extLst>
          </p:cNvPr>
          <p:cNvCxnSpPr/>
          <p:nvPr/>
        </p:nvCxnSpPr>
        <p:spPr>
          <a:xfrm>
            <a:off x="579709" y="4678463"/>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0D8110D2-1EF6-4891-BAD1-DB6ADE97866F}"/>
              </a:ext>
            </a:extLst>
          </p:cNvPr>
          <p:cNvSpPr txBox="1"/>
          <p:nvPr/>
        </p:nvSpPr>
        <p:spPr>
          <a:xfrm>
            <a:off x="6976650" y="99917"/>
            <a:ext cx="2091150"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and queue</a:t>
            </a:r>
          </a:p>
        </p:txBody>
      </p:sp>
    </p:spTree>
    <p:extLst>
      <p:ext uri="{BB962C8B-B14F-4D97-AF65-F5344CB8AC3E}">
        <p14:creationId xmlns:p14="http://schemas.microsoft.com/office/powerpoint/2010/main" val="3202988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250"/>
                                        <p:tgtEl>
                                          <p:spTgt spid="30"/>
                                        </p:tgtEl>
                                      </p:cBhvr>
                                    </p:animEffect>
                                  </p:childTnLst>
                                </p:cTn>
                              </p:par>
                              <p:par>
                                <p:cTn id="12" presetID="10" presetClass="entr" presetSubtype="0"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500"/>
                            </p:stCondLst>
                            <p:childTnLst>
                              <p:par>
                                <p:cTn id="39" presetID="47"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anim calcmode="lin" valueType="num">
                                      <p:cBhvr>
                                        <p:cTn id="42" dur="500" fill="hold"/>
                                        <p:tgtEl>
                                          <p:spTgt spid="18"/>
                                        </p:tgtEl>
                                        <p:attrNameLst>
                                          <p:attrName>ppt_x</p:attrName>
                                        </p:attrNameLst>
                                      </p:cBhvr>
                                      <p:tavLst>
                                        <p:tav tm="0">
                                          <p:val>
                                            <p:strVal val="#ppt_x"/>
                                          </p:val>
                                        </p:tav>
                                        <p:tav tm="100000">
                                          <p:val>
                                            <p:strVal val="#ppt_x"/>
                                          </p:val>
                                        </p:tav>
                                      </p:tavLst>
                                    </p:anim>
                                    <p:anim calcmode="lin" valueType="num">
                                      <p:cBhvr>
                                        <p:cTn id="43" dur="500" fill="hold"/>
                                        <p:tgtEl>
                                          <p:spTgt spid="18"/>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3.33333E-6 4.81481E-6 L 0.06146 -0.00324 " pathEditMode="relative" rAng="0" ptsTypes="AA">
                                      <p:cBhvr>
                                        <p:cTn id="50" dur="500" fill="hold"/>
                                        <p:tgtEl>
                                          <p:spTgt spid="38"/>
                                        </p:tgtEl>
                                        <p:attrNameLst>
                                          <p:attrName>ppt_x</p:attrName>
                                          <p:attrName>ppt_y</p:attrName>
                                        </p:attrNameLst>
                                      </p:cBhvr>
                                      <p:rCtr x="3003" y="23"/>
                                    </p:animMotion>
                                  </p:childTnLst>
                                </p:cTn>
                              </p:par>
                            </p:childTnLst>
                          </p:cTn>
                        </p:par>
                        <p:par>
                          <p:cTn id="51" fill="hold">
                            <p:stCondLst>
                              <p:cond delay="500"/>
                            </p:stCondLst>
                            <p:childTnLst>
                              <p:par>
                                <p:cTn id="52" presetID="47"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nodeType="clickEffect">
                                  <p:stCondLst>
                                    <p:cond delay="0"/>
                                  </p:stCondLst>
                                  <p:childTnLst>
                                    <p:animMotion origin="layout" path="M 0.06146 -0.00324 L 0.12291 -0.0037 " pathEditMode="relative" rAng="0" ptsTypes="AA">
                                      <p:cBhvr>
                                        <p:cTn id="63" dur="500" fill="hold"/>
                                        <p:tgtEl>
                                          <p:spTgt spid="38"/>
                                        </p:tgtEl>
                                        <p:attrNameLst>
                                          <p:attrName>ppt_x</p:attrName>
                                          <p:attrName>ppt_y</p:attrName>
                                        </p:attrNameLst>
                                      </p:cBhvr>
                                      <p:rCtr x="3073" y="-23"/>
                                    </p:animMotion>
                                  </p:childTnLst>
                                </p:cTn>
                              </p:par>
                            </p:childTnLst>
                          </p:cTn>
                        </p:par>
                        <p:par>
                          <p:cTn id="64" fill="hold">
                            <p:stCondLst>
                              <p:cond delay="500"/>
                            </p:stCondLst>
                            <p:childTnLst>
                              <p:par>
                                <p:cTn id="65" presetID="47"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anim calcmode="lin" valueType="num">
                                      <p:cBhvr>
                                        <p:cTn id="68" dur="500" fill="hold"/>
                                        <p:tgtEl>
                                          <p:spTgt spid="16"/>
                                        </p:tgtEl>
                                        <p:attrNameLst>
                                          <p:attrName>ppt_x</p:attrName>
                                        </p:attrNameLst>
                                      </p:cBhvr>
                                      <p:tavLst>
                                        <p:tav tm="0">
                                          <p:val>
                                            <p:strVal val="#ppt_x"/>
                                          </p:val>
                                        </p:tav>
                                        <p:tav tm="100000">
                                          <p:val>
                                            <p:strVal val="#ppt_x"/>
                                          </p:val>
                                        </p:tav>
                                      </p:tavLst>
                                    </p:anim>
                                    <p:anim calcmode="lin" valueType="num">
                                      <p:cBhvr>
                                        <p:cTn id="69" dur="500" fill="hold"/>
                                        <p:tgtEl>
                                          <p:spTgt spid="16"/>
                                        </p:tgtEl>
                                        <p:attrNameLst>
                                          <p:attrName>ppt_y</p:attrName>
                                        </p:attrNameLst>
                                      </p:cBhvr>
                                      <p:tavLst>
                                        <p:tav tm="0">
                                          <p:val>
                                            <p:strVal val="#ppt_y-.1"/>
                                          </p:val>
                                        </p:tav>
                                        <p:tav tm="100000">
                                          <p:val>
                                            <p:strVal val="#ppt_y"/>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0.12291 -0.0037 L 0.1842 -0.0007 " pathEditMode="relative" rAng="0" ptsTypes="AA">
                                      <p:cBhvr>
                                        <p:cTn id="76" dur="500" fill="hold"/>
                                        <p:tgtEl>
                                          <p:spTgt spid="38"/>
                                        </p:tgtEl>
                                        <p:attrNameLst>
                                          <p:attrName>ppt_x</p:attrName>
                                          <p:attrName>ppt_y</p:attrName>
                                        </p:attrNameLst>
                                      </p:cBhvr>
                                      <p:rCtr x="3056" y="139"/>
                                    </p:animMotion>
                                  </p:childTnLst>
                                </p:cTn>
                              </p:par>
                            </p:childTnLst>
                          </p:cTn>
                        </p:par>
                        <p:par>
                          <p:cTn id="77" fill="hold">
                            <p:stCondLst>
                              <p:cond delay="500"/>
                            </p:stCondLst>
                            <p:childTnLst>
                              <p:par>
                                <p:cTn id="78" presetID="47" presetClass="entr" presetSubtype="0" fill="hold" grpId="0"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anim calcmode="lin" valueType="num">
                                      <p:cBhvr>
                                        <p:cTn id="81" dur="500" fill="hold"/>
                                        <p:tgtEl>
                                          <p:spTgt spid="15"/>
                                        </p:tgtEl>
                                        <p:attrNameLst>
                                          <p:attrName>ppt_x</p:attrName>
                                        </p:attrNameLst>
                                      </p:cBhvr>
                                      <p:tavLst>
                                        <p:tav tm="0">
                                          <p:val>
                                            <p:strVal val="#ppt_x"/>
                                          </p:val>
                                        </p:tav>
                                        <p:tav tm="100000">
                                          <p:val>
                                            <p:strVal val="#ppt_x"/>
                                          </p:val>
                                        </p:tav>
                                      </p:tavLst>
                                    </p:anim>
                                    <p:anim calcmode="lin" valueType="num">
                                      <p:cBhvr>
                                        <p:cTn id="82" dur="500" fill="hold"/>
                                        <p:tgtEl>
                                          <p:spTgt spid="15"/>
                                        </p:tgtEl>
                                        <p:attrNameLst>
                                          <p:attrName>ppt_y</p:attrName>
                                        </p:attrNameLst>
                                      </p:cBhvr>
                                      <p:tavLst>
                                        <p:tav tm="0">
                                          <p:val>
                                            <p:strVal val="#ppt_y-.1"/>
                                          </p:val>
                                        </p:tav>
                                        <p:tav tm="100000">
                                          <p:val>
                                            <p:strVal val="#ppt_y"/>
                                          </p:val>
                                        </p:tav>
                                      </p:tavLst>
                                    </p:anim>
                                  </p:childTnLst>
                                </p:cTn>
                              </p:par>
                              <p:par>
                                <p:cTn id="83" presetID="10"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5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0.18421 -0.0007 L 0.24496 -0.0007 " pathEditMode="relative" rAng="0" ptsTypes="AA">
                                      <p:cBhvr>
                                        <p:cTn id="89" dur="500" fill="hold"/>
                                        <p:tgtEl>
                                          <p:spTgt spid="38"/>
                                        </p:tgtEl>
                                        <p:attrNameLst>
                                          <p:attrName>ppt_x</p:attrName>
                                          <p:attrName>ppt_y</p:attrName>
                                        </p:attrNameLst>
                                      </p:cBhvr>
                                      <p:rCtr x="3073" y="0"/>
                                    </p:animMotion>
                                  </p:childTnLst>
                                </p:cTn>
                              </p:par>
                            </p:childTnLst>
                          </p:cTn>
                        </p:par>
                        <p:par>
                          <p:cTn id="90" fill="hold">
                            <p:stCondLst>
                              <p:cond delay="500"/>
                            </p:stCondLst>
                            <p:childTnLst>
                              <p:par>
                                <p:cTn id="91" presetID="47" presetClass="entr" presetSubtype="0" fill="hold" grpId="0" nodeType="after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500"/>
                                        <p:tgtEl>
                                          <p:spTgt spid="14"/>
                                        </p:tgtEl>
                                      </p:cBhvr>
                                    </p:animEffect>
                                    <p:anim calcmode="lin" valueType="num">
                                      <p:cBhvr>
                                        <p:cTn id="94" dur="500" fill="hold"/>
                                        <p:tgtEl>
                                          <p:spTgt spid="14"/>
                                        </p:tgtEl>
                                        <p:attrNameLst>
                                          <p:attrName>ppt_x</p:attrName>
                                        </p:attrNameLst>
                                      </p:cBhvr>
                                      <p:tavLst>
                                        <p:tav tm="0">
                                          <p:val>
                                            <p:strVal val="#ppt_x"/>
                                          </p:val>
                                        </p:tav>
                                        <p:tav tm="100000">
                                          <p:val>
                                            <p:strVal val="#ppt_x"/>
                                          </p:val>
                                        </p:tav>
                                      </p:tavLst>
                                    </p:anim>
                                    <p:anim calcmode="lin" valueType="num">
                                      <p:cBhvr>
                                        <p:cTn id="95" dur="500" fill="hold"/>
                                        <p:tgtEl>
                                          <p:spTgt spid="14"/>
                                        </p:tgtEl>
                                        <p:attrNameLst>
                                          <p:attrName>ppt_y</p:attrName>
                                        </p:attrNameLst>
                                      </p:cBhvr>
                                      <p:tavLst>
                                        <p:tav tm="0">
                                          <p:val>
                                            <p:strVal val="#ppt_y-.1"/>
                                          </p:val>
                                        </p:tav>
                                        <p:tav tm="100000">
                                          <p:val>
                                            <p:strVal val="#ppt_y"/>
                                          </p:val>
                                        </p:tav>
                                      </p:tavLst>
                                    </p:anim>
                                  </p:childTnLst>
                                </p:cTn>
                              </p:par>
                              <p:par>
                                <p:cTn id="96" presetID="10" presetClass="entr" presetSubtype="0"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nodeType="clickEffect">
                                  <p:stCondLst>
                                    <p:cond delay="0"/>
                                  </p:stCondLst>
                                  <p:childTnLst>
                                    <p:animMotion origin="layout" path="M 0.24496 -0.0007 L 0.3033 -0.0007 " pathEditMode="relative" rAng="0" ptsTypes="AA">
                                      <p:cBhvr>
                                        <p:cTn id="102" dur="500" fill="hold"/>
                                        <p:tgtEl>
                                          <p:spTgt spid="38"/>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6" grpId="0" animBg="1"/>
      <p:bldP spid="31" grpId="0" animBg="1"/>
      <p:bldP spid="32" grpId="0" animBg="1"/>
      <p:bldP spid="33" grpId="0" animBg="1"/>
      <p:bldP spid="34"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F7543F2F-76AA-4908-AF05-1F7E20FD0D35}"/>
              </a:ext>
            </a:extLst>
          </p:cNvPr>
          <p:cNvSpPr/>
          <p:nvPr/>
        </p:nvSpPr>
        <p:spPr>
          <a:xfrm>
            <a:off x="893763" y="12541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latin typeface="+mj-lt"/>
            </a:endParaRPr>
          </a:p>
        </p:txBody>
      </p:sp>
      <p:sp>
        <p:nvSpPr>
          <p:cNvPr id="40965" name="Rectangle 4">
            <a:extLst>
              <a:ext uri="{FF2B5EF4-FFF2-40B4-BE49-F238E27FC236}">
                <a16:creationId xmlns:a16="http://schemas.microsoft.com/office/drawing/2014/main" id="{592E4A44-FE10-4C3F-AE88-9E678EB50DAE}"/>
              </a:ext>
            </a:extLst>
          </p:cNvPr>
          <p:cNvSpPr>
            <a:spLocks noChangeArrowheads="1"/>
          </p:cNvSpPr>
          <p:nvPr/>
        </p:nvSpPr>
        <p:spPr bwMode="auto">
          <a:xfrm>
            <a:off x="0" y="10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a:solidFill>
                  <a:schemeClr val="bg1"/>
                </a:solidFill>
                <a:latin typeface="+mj-lt"/>
                <a:cs typeface="Times New Roman" panose="02020603050405020304" pitchFamily="18" charset="0"/>
              </a:rPr>
              <a:t>STACK IMPLEMENTATION USING LINKED LISTS</a:t>
            </a:r>
            <a:endParaRPr lang="en-US" altLang="en-US" sz="2000" b="1" dirty="0">
              <a:solidFill>
                <a:schemeClr val="bg1"/>
              </a:solidFill>
              <a:latin typeface="+mj-lt"/>
              <a:cs typeface="Times New Roman" panose="02020603050405020304" pitchFamily="18" charset="0"/>
            </a:endParaRPr>
          </a:p>
        </p:txBody>
      </p:sp>
      <p:sp>
        <p:nvSpPr>
          <p:cNvPr id="31748" name="Rectangle 8">
            <a:extLst>
              <a:ext uri="{FF2B5EF4-FFF2-40B4-BE49-F238E27FC236}">
                <a16:creationId xmlns:a16="http://schemas.microsoft.com/office/drawing/2014/main" id="{E6B129E5-936E-4279-841E-B95BC7A2EBA2}"/>
              </a:ext>
            </a:extLst>
          </p:cNvPr>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endParaRPr lang="en-US" altLang="en-US" sz="2400">
              <a:latin typeface="Times New Roman" panose="02020603050405020304" pitchFamily="18" charset="0"/>
            </a:endParaRPr>
          </a:p>
        </p:txBody>
      </p:sp>
      <p:sp>
        <p:nvSpPr>
          <p:cNvPr id="9" name="Rectangle 8">
            <a:extLst>
              <a:ext uri="{FF2B5EF4-FFF2-40B4-BE49-F238E27FC236}">
                <a16:creationId xmlns:a16="http://schemas.microsoft.com/office/drawing/2014/main" id="{7DA8CDAD-EB01-457C-90F9-CA533C58F9B1}"/>
              </a:ext>
            </a:extLst>
          </p:cNvPr>
          <p:cNvSpPr/>
          <p:nvPr/>
        </p:nvSpPr>
        <p:spPr>
          <a:xfrm>
            <a:off x="2084388" y="2025650"/>
            <a:ext cx="1463675" cy="2159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8" name="Content Placeholder 1">
            <a:extLst>
              <a:ext uri="{FF2B5EF4-FFF2-40B4-BE49-F238E27FC236}">
                <a16:creationId xmlns:a16="http://schemas.microsoft.com/office/drawing/2014/main" id="{DAF08BCB-0D20-4FA6-BE8B-3CF674F6352E}"/>
              </a:ext>
            </a:extLst>
          </p:cNvPr>
          <p:cNvSpPr txBox="1">
            <a:spLocks/>
          </p:cNvSpPr>
          <p:nvPr/>
        </p:nvSpPr>
        <p:spPr>
          <a:xfrm>
            <a:off x="1096963" y="1431925"/>
            <a:ext cx="6959600" cy="42703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defRPr/>
            </a:pPr>
            <a:r>
              <a:rPr lang="en-US" sz="1400" b="1" dirty="0">
                <a:solidFill>
                  <a:srgbClr val="FF0000"/>
                </a:solidFill>
                <a:ea typeface="Cambria Math" panose="02040503050406030204" pitchFamily="18" charset="0"/>
                <a:cs typeface="Times New Roman" pitchFamily="18" charset="0"/>
              </a:rPr>
              <a:t>Stack</a:t>
            </a:r>
            <a:r>
              <a:rPr lang="en-US" sz="1400" dirty="0">
                <a:ea typeface="Cambria Math" panose="02040503050406030204" pitchFamily="18" charset="0"/>
                <a:cs typeface="Times New Roman" pitchFamily="18" charset="0"/>
              </a:rPr>
              <a:t> structure</a:t>
            </a:r>
          </a:p>
          <a:p>
            <a:pPr marL="457200" lvl="1" indent="0">
              <a:lnSpc>
                <a:spcPct val="100000"/>
              </a:lnSpc>
              <a:buFont typeface="Arial" panose="020B0604020202020204" pitchFamily="34" charset="0"/>
              <a:buNone/>
              <a:defRPr/>
            </a:pPr>
            <a:r>
              <a:rPr lang="en-US" sz="1400" dirty="0" err="1">
                <a:latin typeface="Courier New" charset="0"/>
                <a:ea typeface="Courier New" charset="0"/>
                <a:cs typeface="Courier New" charset="0"/>
              </a:rPr>
              <a:t>typedef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struct</a:t>
            </a:r>
            <a:r>
              <a:rPr lang="en-US" sz="1400" dirty="0">
                <a:latin typeface="Courier New" charset="0"/>
                <a:ea typeface="Courier New" charset="0"/>
                <a:cs typeface="Courier New" charset="0"/>
              </a:rPr>
              <a:t> _stack{</a:t>
            </a:r>
          </a:p>
          <a:p>
            <a:pPr marL="457200" lvl="1" indent="0">
              <a:lnSpc>
                <a:spcPct val="100000"/>
              </a:lnSpc>
              <a:buFont typeface="Arial" panose="020B0604020202020204" pitchFamily="34" charset="0"/>
              <a:buNone/>
              <a:defRPr/>
            </a:pP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LinkedList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ll</a:t>
            </a:r>
            <a:r>
              <a:rPr lang="en-US" sz="1400" dirty="0">
                <a:latin typeface="Courier New" charset="0"/>
                <a:ea typeface="Courier New" charset="0"/>
                <a:cs typeface="Courier New" charset="0"/>
              </a:rPr>
              <a:t>;</a:t>
            </a:r>
          </a:p>
          <a:p>
            <a:pPr marL="457200" lvl="1" indent="0">
              <a:lnSpc>
                <a:spcPct val="100000"/>
              </a:lnSpc>
              <a:buFont typeface="Arial" panose="020B0604020202020204" pitchFamily="34" charset="0"/>
              <a:buNone/>
              <a:defRPr/>
            </a:pPr>
            <a:r>
              <a:rPr lang="en-US" sz="1400" dirty="0">
                <a:latin typeface="Courier New" charset="0"/>
                <a:ea typeface="Courier New" charset="0"/>
                <a:cs typeface="Courier New" charset="0"/>
              </a:rPr>
              <a:t>} Stack;</a:t>
            </a:r>
          </a:p>
          <a:p>
            <a:pPr algn="just">
              <a:lnSpc>
                <a:spcPct val="100000"/>
              </a:lnSpc>
              <a:defRPr/>
            </a:pPr>
            <a:endParaRPr lang="en-US" sz="300" dirty="0">
              <a:ea typeface="Cambria Math" panose="02040503050406030204" pitchFamily="18" charset="0"/>
              <a:cs typeface="Times New Roman" pitchFamily="18" charset="0"/>
            </a:endParaRPr>
          </a:p>
          <a:p>
            <a:pPr algn="just">
              <a:lnSpc>
                <a:spcPct val="100000"/>
              </a:lnSpc>
              <a:defRPr/>
            </a:pPr>
            <a:r>
              <a:rPr lang="en-US" sz="1400" dirty="0">
                <a:ea typeface="Cambria Math" panose="02040503050406030204" pitchFamily="18" charset="0"/>
                <a:cs typeface="Times New Roman" pitchFamily="18" charset="0"/>
              </a:rPr>
              <a:t>Basically wrap up a linked list and use it for the actual data storage</a:t>
            </a:r>
          </a:p>
          <a:p>
            <a:pPr algn="just">
              <a:lnSpc>
                <a:spcPct val="100000"/>
              </a:lnSpc>
              <a:defRPr/>
            </a:pPr>
            <a:r>
              <a:rPr lang="en-US" sz="1400" dirty="0">
                <a:ea typeface="Cambria Math" panose="02040503050406030204" pitchFamily="18" charset="0"/>
                <a:cs typeface="Times New Roman" pitchFamily="18" charset="0"/>
              </a:rPr>
              <a:t>Just need to ensure we control where elements are added/removed</a:t>
            </a:r>
          </a:p>
          <a:p>
            <a:pPr algn="just">
              <a:lnSpc>
                <a:spcPct val="100000"/>
              </a:lnSpc>
              <a:defRPr/>
            </a:pPr>
            <a:r>
              <a:rPr lang="en-US" sz="1400" dirty="0">
                <a:ea typeface="Cambria Math" panose="02040503050406030204" pitchFamily="18" charset="0"/>
                <a:cs typeface="Times New Roman" pitchFamily="18" charset="0"/>
              </a:rPr>
              <a:t>Notice that the </a:t>
            </a:r>
            <a:r>
              <a:rPr lang="en-US" sz="1400" dirty="0" err="1">
                <a:ea typeface="Cambria Math" panose="02040503050406030204" pitchFamily="18" charset="0"/>
                <a:cs typeface="Times New Roman" pitchFamily="18" charset="0"/>
              </a:rPr>
              <a:t>LinkedList</a:t>
            </a:r>
            <a:r>
              <a:rPr lang="en-US" sz="1400" dirty="0">
                <a:ea typeface="Cambria Math" panose="02040503050406030204" pitchFamily="18" charset="0"/>
                <a:cs typeface="Times New Roman" pitchFamily="18" charset="0"/>
              </a:rPr>
              <a:t> already takes care of little things like keeping track of number of nodes, etc.</a:t>
            </a:r>
          </a:p>
          <a:p>
            <a:pPr lvl="1">
              <a:lnSpc>
                <a:spcPct val="100000"/>
              </a:lnSpc>
              <a:defRPr/>
            </a:pPr>
            <a:endParaRPr lang="en-US" sz="1800" dirty="0">
              <a:ea typeface="Cambria Math" panose="02040503050406030204" pitchFamily="18" charset="0"/>
              <a:cs typeface="Times New Roman" pitchFamily="18" charset="0"/>
            </a:endParaRPr>
          </a:p>
        </p:txBody>
      </p:sp>
      <p:sp>
        <p:nvSpPr>
          <p:cNvPr id="31751" name="TextBox 1">
            <a:extLst>
              <a:ext uri="{FF2B5EF4-FFF2-40B4-BE49-F238E27FC236}">
                <a16:creationId xmlns:a16="http://schemas.microsoft.com/office/drawing/2014/main" id="{03FFF228-DF26-4EEF-950D-FD2FABA0BD26}"/>
              </a:ext>
            </a:extLst>
          </p:cNvPr>
          <p:cNvSpPr txBox="1">
            <a:spLocks noChangeArrowheads="1"/>
          </p:cNvSpPr>
          <p:nvPr/>
        </p:nvSpPr>
        <p:spPr bwMode="auto">
          <a:xfrm>
            <a:off x="3852863" y="2071688"/>
            <a:ext cx="42037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alibri" panose="020F0502020204030204" pitchFamily="34" charset="0"/>
              </a:rPr>
              <a:t>Notice this is a LinkedList, not a LinkedList *</a:t>
            </a:r>
          </a:p>
        </p:txBody>
      </p:sp>
      <p:cxnSp>
        <p:nvCxnSpPr>
          <p:cNvPr id="4" name="Straight Arrow Connector 3">
            <a:extLst>
              <a:ext uri="{FF2B5EF4-FFF2-40B4-BE49-F238E27FC236}">
                <a16:creationId xmlns:a16="http://schemas.microsoft.com/office/drawing/2014/main" id="{A4FF8664-BBB9-4ADD-A53F-A36CAC8D4C87}"/>
              </a:ext>
            </a:extLst>
          </p:cNvPr>
          <p:cNvCxnSpPr>
            <a:stCxn id="31751" idx="1"/>
          </p:cNvCxnSpPr>
          <p:nvPr/>
        </p:nvCxnSpPr>
        <p:spPr>
          <a:xfrm flipH="1" flipV="1">
            <a:off x="3548063" y="2182813"/>
            <a:ext cx="304800" cy="4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753" name="Group 12">
            <a:extLst>
              <a:ext uri="{FF2B5EF4-FFF2-40B4-BE49-F238E27FC236}">
                <a16:creationId xmlns:a16="http://schemas.microsoft.com/office/drawing/2014/main" id="{AB4D2AAF-558E-4354-862B-043327E95541}"/>
              </a:ext>
            </a:extLst>
          </p:cNvPr>
          <p:cNvGrpSpPr>
            <a:grpSpLocks/>
          </p:cNvGrpSpPr>
          <p:nvPr/>
        </p:nvGrpSpPr>
        <p:grpSpPr bwMode="auto">
          <a:xfrm>
            <a:off x="1574800" y="4175125"/>
            <a:ext cx="1171575" cy="1797050"/>
            <a:chOff x="6862623" y="403302"/>
            <a:chExt cx="2196556" cy="4920122"/>
          </a:xfrm>
        </p:grpSpPr>
        <p:sp>
          <p:nvSpPr>
            <p:cNvPr id="14" name="Rectangle 13">
              <a:extLst>
                <a:ext uri="{FF2B5EF4-FFF2-40B4-BE49-F238E27FC236}">
                  <a16:creationId xmlns:a16="http://schemas.microsoft.com/office/drawing/2014/main" id="{3B566536-8924-4AD2-8C5C-961E23594DFE}"/>
                </a:ext>
              </a:extLst>
            </p:cNvPr>
            <p:cNvSpPr/>
            <p:nvPr/>
          </p:nvSpPr>
          <p:spPr>
            <a:xfrm>
              <a:off x="8136506" y="403302"/>
              <a:ext cx="922673"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1CF9B5FA-4AF3-4FD0-BAE0-16AAF5221B10}"/>
                </a:ext>
              </a:extLst>
            </p:cNvPr>
            <p:cNvSpPr/>
            <p:nvPr/>
          </p:nvSpPr>
          <p:spPr>
            <a:xfrm>
              <a:off x="7514447" y="2167939"/>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D27ED137-D193-447C-8982-65270385E59E}"/>
                </a:ext>
              </a:extLst>
            </p:cNvPr>
            <p:cNvSpPr/>
            <p:nvPr/>
          </p:nvSpPr>
          <p:spPr>
            <a:xfrm>
              <a:off x="7514447" y="2854670"/>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230131E6-6D78-4EF6-8C41-650961B8C2FA}"/>
                </a:ext>
              </a:extLst>
            </p:cNvPr>
            <p:cNvSpPr/>
            <p:nvPr/>
          </p:nvSpPr>
          <p:spPr>
            <a:xfrm>
              <a:off x="7514447" y="3541401"/>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146960BC-DDED-4200-ABFF-17C07784F276}"/>
                </a:ext>
              </a:extLst>
            </p:cNvPr>
            <p:cNvSpPr/>
            <p:nvPr/>
          </p:nvSpPr>
          <p:spPr>
            <a:xfrm>
              <a:off x="7514447" y="4228132"/>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19" name="Straight Connector 18">
              <a:extLst>
                <a:ext uri="{FF2B5EF4-FFF2-40B4-BE49-F238E27FC236}">
                  <a16:creationId xmlns:a16="http://schemas.microsoft.com/office/drawing/2014/main" id="{2505F2F8-261C-4918-B550-DA1F68C9DFC7}"/>
                </a:ext>
              </a:extLst>
            </p:cNvPr>
            <p:cNvCxnSpPr/>
            <p:nvPr/>
          </p:nvCxnSpPr>
          <p:spPr>
            <a:xfrm>
              <a:off x="7270386" y="1398628"/>
              <a:ext cx="0" cy="3924796"/>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3AEDFF27-9306-4A34-A634-3AA1DBE64B66}"/>
                </a:ext>
              </a:extLst>
            </p:cNvPr>
            <p:cNvCxnSpPr/>
            <p:nvPr/>
          </p:nvCxnSpPr>
          <p:spPr>
            <a:xfrm>
              <a:off x="8663324" y="1416014"/>
              <a:ext cx="0" cy="3898717"/>
            </a:xfrm>
            <a:prstGeom prst="line">
              <a:avLst/>
            </a:prstGeom>
            <a:effectLst>
              <a:outerShdw blurRad="50800" dist="25400" dir="492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6E0FF32F-8F54-418B-A2FC-BB57FCF81FC5}"/>
                </a:ext>
              </a:extLst>
            </p:cNvPr>
            <p:cNvCxnSpPr/>
            <p:nvPr/>
          </p:nvCxnSpPr>
          <p:spPr>
            <a:xfrm>
              <a:off x="7252528" y="5310386"/>
              <a:ext cx="1416749"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B63D6F5A-CA76-410A-BC72-8EFBB475F604}"/>
                </a:ext>
              </a:extLst>
            </p:cNvPr>
            <p:cNvSpPr/>
            <p:nvPr/>
          </p:nvSpPr>
          <p:spPr>
            <a:xfrm>
              <a:off x="6862623" y="403302"/>
              <a:ext cx="922673"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3" name="Straight Arrow Connector 22">
              <a:extLst>
                <a:ext uri="{FF2B5EF4-FFF2-40B4-BE49-F238E27FC236}">
                  <a16:creationId xmlns:a16="http://schemas.microsoft.com/office/drawing/2014/main" id="{00989A9D-14B1-4D07-B99E-8F065B2BAB84}"/>
                </a:ext>
              </a:extLst>
            </p:cNvPr>
            <p:cNvCxnSpPr>
              <a:endCxn id="17" idx="0"/>
            </p:cNvCxnSpPr>
            <p:nvPr/>
          </p:nvCxnSpPr>
          <p:spPr>
            <a:xfrm flipH="1">
              <a:off x="7975783" y="1090033"/>
              <a:ext cx="580392" cy="1077907"/>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82958A99-26B5-425E-910E-20749775A81B}"/>
                </a:ext>
              </a:extLst>
            </p:cNvPr>
            <p:cNvCxnSpPr/>
            <p:nvPr/>
          </p:nvCxnSpPr>
          <p:spPr>
            <a:xfrm flipH="1" flipV="1">
              <a:off x="7362652" y="1090033"/>
              <a:ext cx="541698" cy="1064869"/>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grpSp>
      <p:sp>
        <p:nvSpPr>
          <p:cNvPr id="25" name="Rectangle 24">
            <a:extLst>
              <a:ext uri="{FF2B5EF4-FFF2-40B4-BE49-F238E27FC236}">
                <a16:creationId xmlns:a16="http://schemas.microsoft.com/office/drawing/2014/main" id="{AB84CDDB-95E2-4733-9174-D75BE83E8AE1}"/>
              </a:ext>
            </a:extLst>
          </p:cNvPr>
          <p:cNvSpPr/>
          <p:nvPr/>
        </p:nvSpPr>
        <p:spPr>
          <a:xfrm>
            <a:off x="3367088" y="4308475"/>
            <a:ext cx="1755775" cy="167640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6" name="Rectangle 25">
            <a:extLst>
              <a:ext uri="{FF2B5EF4-FFF2-40B4-BE49-F238E27FC236}">
                <a16:creationId xmlns:a16="http://schemas.microsoft.com/office/drawing/2014/main" id="{75342AA1-5E6A-40D1-9662-7ECD2D1C66CC}"/>
              </a:ext>
            </a:extLst>
          </p:cNvPr>
          <p:cNvSpPr/>
          <p:nvPr/>
        </p:nvSpPr>
        <p:spPr>
          <a:xfrm>
            <a:off x="3686175" y="4618038"/>
            <a:ext cx="1154113" cy="108585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E04BD52A-0501-460C-8173-460BF8ECB8A0}"/>
              </a:ext>
            </a:extLst>
          </p:cNvPr>
          <p:cNvSpPr/>
          <p:nvPr/>
        </p:nvSpPr>
        <p:spPr>
          <a:xfrm>
            <a:off x="4014788" y="4892675"/>
            <a:ext cx="512762"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 name="Group 27">
            <a:extLst>
              <a:ext uri="{FF2B5EF4-FFF2-40B4-BE49-F238E27FC236}">
                <a16:creationId xmlns:a16="http://schemas.microsoft.com/office/drawing/2014/main" id="{92A54AFB-D92F-4EB4-B081-242CB6A4DD7C}"/>
              </a:ext>
            </a:extLst>
          </p:cNvPr>
          <p:cNvGrpSpPr/>
          <p:nvPr/>
        </p:nvGrpSpPr>
        <p:grpSpPr>
          <a:xfrm>
            <a:off x="5346053" y="5208848"/>
            <a:ext cx="816439" cy="307844"/>
            <a:chOff x="5706739" y="4189386"/>
            <a:chExt cx="816439" cy="307844"/>
          </a:xfrm>
          <a:solidFill>
            <a:srgbClr val="9BBC59"/>
          </a:solidFill>
        </p:grpSpPr>
        <p:sp>
          <p:nvSpPr>
            <p:cNvPr id="29" name="Rectangle 28">
              <a:extLst>
                <a:ext uri="{FF2B5EF4-FFF2-40B4-BE49-F238E27FC236}">
                  <a16:creationId xmlns:a16="http://schemas.microsoft.com/office/drawing/2014/main" id="{0C5C91E4-12AB-408E-81A5-76909EA58881}"/>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69EAA4F6-55A9-4B9B-B4FF-DA6F18DA677B}"/>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1" name="Rectangle 30">
            <a:extLst>
              <a:ext uri="{FF2B5EF4-FFF2-40B4-BE49-F238E27FC236}">
                <a16:creationId xmlns:a16="http://schemas.microsoft.com/office/drawing/2014/main" id="{7AA027B0-2ED7-42F6-A5FC-FF2527BDAFE6}"/>
              </a:ext>
            </a:extLst>
          </p:cNvPr>
          <p:cNvSpPr/>
          <p:nvPr/>
        </p:nvSpPr>
        <p:spPr>
          <a:xfrm>
            <a:off x="4014788" y="5170488"/>
            <a:ext cx="512762"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2" name="Group 31">
            <a:extLst>
              <a:ext uri="{FF2B5EF4-FFF2-40B4-BE49-F238E27FC236}">
                <a16:creationId xmlns:a16="http://schemas.microsoft.com/office/drawing/2014/main" id="{6B1BCA81-35D8-46E5-9852-8D1186FBB61A}"/>
              </a:ext>
            </a:extLst>
          </p:cNvPr>
          <p:cNvGrpSpPr/>
          <p:nvPr/>
        </p:nvGrpSpPr>
        <p:grpSpPr>
          <a:xfrm>
            <a:off x="6283144" y="5205804"/>
            <a:ext cx="816439" cy="307844"/>
            <a:chOff x="5706739" y="4189386"/>
            <a:chExt cx="816439" cy="307844"/>
          </a:xfrm>
          <a:solidFill>
            <a:srgbClr val="9BBC59"/>
          </a:solidFill>
        </p:grpSpPr>
        <p:sp>
          <p:nvSpPr>
            <p:cNvPr id="33" name="Rectangle 32">
              <a:extLst>
                <a:ext uri="{FF2B5EF4-FFF2-40B4-BE49-F238E27FC236}">
                  <a16:creationId xmlns:a16="http://schemas.microsoft.com/office/drawing/2014/main" id="{72BF014D-9D98-4962-B68F-0FCCF81D01C7}"/>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4" name="Rectangle 33">
              <a:extLst>
                <a:ext uri="{FF2B5EF4-FFF2-40B4-BE49-F238E27FC236}">
                  <a16:creationId xmlns:a16="http://schemas.microsoft.com/office/drawing/2014/main" id="{2F208024-21BD-4C9F-AD9C-0BBEA094EC7F}"/>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grpSp>
        <p:nvGrpSpPr>
          <p:cNvPr id="35" name="Group 34">
            <a:extLst>
              <a:ext uri="{FF2B5EF4-FFF2-40B4-BE49-F238E27FC236}">
                <a16:creationId xmlns:a16="http://schemas.microsoft.com/office/drawing/2014/main" id="{958AFD42-C5C2-4D2D-81A7-3D795BE9EDB9}"/>
              </a:ext>
            </a:extLst>
          </p:cNvPr>
          <p:cNvGrpSpPr/>
          <p:nvPr/>
        </p:nvGrpSpPr>
        <p:grpSpPr>
          <a:xfrm>
            <a:off x="7220235" y="5205804"/>
            <a:ext cx="816439" cy="307844"/>
            <a:chOff x="5706739" y="4189386"/>
            <a:chExt cx="816439" cy="307844"/>
          </a:xfrm>
          <a:solidFill>
            <a:srgbClr val="9BBC59"/>
          </a:solidFill>
        </p:grpSpPr>
        <p:sp>
          <p:nvSpPr>
            <p:cNvPr id="36" name="Rectangle 35">
              <a:extLst>
                <a:ext uri="{FF2B5EF4-FFF2-40B4-BE49-F238E27FC236}">
                  <a16:creationId xmlns:a16="http://schemas.microsoft.com/office/drawing/2014/main" id="{4F62D50D-C852-4FD2-BC72-41D4B898C748}"/>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7" name="Rectangle 36">
              <a:extLst>
                <a:ext uri="{FF2B5EF4-FFF2-40B4-BE49-F238E27FC236}">
                  <a16:creationId xmlns:a16="http://schemas.microsoft.com/office/drawing/2014/main" id="{648D7DEA-CCCE-4AFC-BE06-B1FF6D72DA5F}"/>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8" name="Straight Arrow Connector 37">
            <a:extLst>
              <a:ext uri="{FF2B5EF4-FFF2-40B4-BE49-F238E27FC236}">
                <a16:creationId xmlns:a16="http://schemas.microsoft.com/office/drawing/2014/main" id="{6881C162-F1C3-4942-AAE9-8A1E4512C242}"/>
              </a:ext>
            </a:extLst>
          </p:cNvPr>
          <p:cNvCxnSpPr>
            <a:endCxn id="33" idx="1"/>
          </p:cNvCxnSpPr>
          <p:nvPr/>
        </p:nvCxnSpPr>
        <p:spPr>
          <a:xfrm flipV="1">
            <a:off x="6038850" y="5360988"/>
            <a:ext cx="244475" cy="4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8D8A379D-60DE-4EFE-8473-E924EEADD04B}"/>
              </a:ext>
            </a:extLst>
          </p:cNvPr>
          <p:cNvCxnSpPr>
            <a:endCxn id="29" idx="1"/>
          </p:cNvCxnSpPr>
          <p:nvPr/>
        </p:nvCxnSpPr>
        <p:spPr>
          <a:xfrm>
            <a:off x="4308475" y="5040313"/>
            <a:ext cx="1038225" cy="3222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763" name="TextBox 40">
            <a:extLst>
              <a:ext uri="{FF2B5EF4-FFF2-40B4-BE49-F238E27FC236}">
                <a16:creationId xmlns:a16="http://schemas.microsoft.com/office/drawing/2014/main" id="{932F9C4B-6765-4497-9909-F9E769A434BA}"/>
              </a:ext>
            </a:extLst>
          </p:cNvPr>
          <p:cNvSpPr txBox="1">
            <a:spLocks noChangeArrowheads="1"/>
          </p:cNvSpPr>
          <p:nvPr/>
        </p:nvSpPr>
        <p:spPr bwMode="auto">
          <a:xfrm>
            <a:off x="3302000" y="4030663"/>
            <a:ext cx="7953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Stack s</a:t>
            </a:r>
          </a:p>
        </p:txBody>
      </p:sp>
      <p:sp>
        <p:nvSpPr>
          <p:cNvPr id="31764" name="TextBox 41">
            <a:extLst>
              <a:ext uri="{FF2B5EF4-FFF2-40B4-BE49-F238E27FC236}">
                <a16:creationId xmlns:a16="http://schemas.microsoft.com/office/drawing/2014/main" id="{8BF33A2C-2A34-46AB-BF33-D4BE7DDBCF0D}"/>
              </a:ext>
            </a:extLst>
          </p:cNvPr>
          <p:cNvSpPr txBox="1">
            <a:spLocks noChangeArrowheads="1"/>
          </p:cNvSpPr>
          <p:nvPr/>
        </p:nvSpPr>
        <p:spPr bwMode="auto">
          <a:xfrm>
            <a:off x="3676650" y="4352925"/>
            <a:ext cx="11747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LinkedList ll</a:t>
            </a:r>
          </a:p>
        </p:txBody>
      </p:sp>
      <p:sp>
        <p:nvSpPr>
          <p:cNvPr id="31765" name="TextBox 42">
            <a:extLst>
              <a:ext uri="{FF2B5EF4-FFF2-40B4-BE49-F238E27FC236}">
                <a16:creationId xmlns:a16="http://schemas.microsoft.com/office/drawing/2014/main" id="{A31578B4-4E2E-4567-925C-264B5975E23F}"/>
              </a:ext>
            </a:extLst>
          </p:cNvPr>
          <p:cNvSpPr txBox="1">
            <a:spLocks noChangeArrowheads="1"/>
          </p:cNvSpPr>
          <p:nvPr/>
        </p:nvSpPr>
        <p:spPr bwMode="auto">
          <a:xfrm>
            <a:off x="3649663" y="4629150"/>
            <a:ext cx="13271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a:latin typeface="Calibri" panose="020F0502020204030204" pitchFamily="34" charset="0"/>
              </a:rPr>
              <a:t>ListNode *head</a:t>
            </a:r>
          </a:p>
        </p:txBody>
      </p:sp>
      <p:sp>
        <p:nvSpPr>
          <p:cNvPr id="31766" name="TextBox 43">
            <a:extLst>
              <a:ext uri="{FF2B5EF4-FFF2-40B4-BE49-F238E27FC236}">
                <a16:creationId xmlns:a16="http://schemas.microsoft.com/office/drawing/2014/main" id="{C4C6026B-8041-44AB-BB8D-40AEBD90F795}"/>
              </a:ext>
            </a:extLst>
          </p:cNvPr>
          <p:cNvSpPr txBox="1">
            <a:spLocks noChangeArrowheads="1"/>
          </p:cNvSpPr>
          <p:nvPr/>
        </p:nvSpPr>
        <p:spPr bwMode="auto">
          <a:xfrm>
            <a:off x="3911600" y="5421313"/>
            <a:ext cx="731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a:latin typeface="Calibri" panose="020F0502020204030204" pitchFamily="34" charset="0"/>
              </a:rPr>
              <a:t>int size</a:t>
            </a:r>
          </a:p>
        </p:txBody>
      </p:sp>
      <p:cxnSp>
        <p:nvCxnSpPr>
          <p:cNvPr id="51" name="Straight Arrow Connector 50">
            <a:extLst>
              <a:ext uri="{FF2B5EF4-FFF2-40B4-BE49-F238E27FC236}">
                <a16:creationId xmlns:a16="http://schemas.microsoft.com/office/drawing/2014/main" id="{9A4573B7-BA39-4D9D-8AF1-8C8459BE4A9F}"/>
              </a:ext>
            </a:extLst>
          </p:cNvPr>
          <p:cNvCxnSpPr/>
          <p:nvPr/>
        </p:nvCxnSpPr>
        <p:spPr>
          <a:xfrm flipV="1">
            <a:off x="6985000" y="5357813"/>
            <a:ext cx="244475" cy="4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33</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void </a:t>
            </a:r>
            <a:r>
              <a:rPr lang="en-US" altLang="en-US" sz="1300" b="1" dirty="0">
                <a:solidFill>
                  <a:srgbClr val="FF0000"/>
                </a:solidFill>
                <a:latin typeface="Courier New" panose="02070309020205020404" pitchFamily="49" charset="0"/>
                <a:cs typeface="Courier New" panose="02070309020205020404" pitchFamily="49" charset="0"/>
              </a:rPr>
              <a:t>palindrome1</a:t>
            </a:r>
            <a:r>
              <a:rPr lang="en-US" altLang="en-US" sz="1300" dirty="0">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int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Stack s; Queue 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endParaRPr lang="en-US" altLang="en-US" sz="13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and a queue, stripping out spaces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b="1" dirty="0">
                <a:solidFill>
                  <a:srgbClr val="FF0000"/>
                </a:solidFill>
                <a:latin typeface="Courier New" panose="02070309020205020404" pitchFamily="49" charset="0"/>
                <a:cs typeface="Courier New" panose="02070309020205020404" pitchFamily="49" charset="0"/>
              </a:rPr>
              <a:t>word</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push</a:t>
            </a:r>
            <a:r>
              <a:rPr lang="en-US" altLang="en-US" sz="1300" dirty="0">
                <a:latin typeface="Courier New" panose="02070309020205020404" pitchFamily="49" charset="0"/>
                <a:cs typeface="Courier New" panose="02070309020205020404" pitchFamily="49" charset="0"/>
              </a:rPr>
              <a:t>(&amp;s,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enqueue</a:t>
            </a:r>
            <a:r>
              <a:rPr lang="en-US" altLang="en-US" sz="1300" dirty="0">
                <a:latin typeface="Courier New" panose="02070309020205020404" pitchFamily="49" charset="0"/>
                <a:cs typeface="Courier New" panose="02070309020205020404" pitchFamily="49" charset="0"/>
              </a:rPr>
              <a:t>(&amp;q,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divide size by 2,ignore the middle character in an odd-length string</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2;</a:t>
            </a:r>
            <a:r>
              <a:rPr lang="en-US" altLang="en-US" sz="1300" b="1" dirty="0">
                <a:solidFill>
                  <a:srgbClr val="FF0000"/>
                </a:solidFill>
                <a:latin typeface="Courier New" panose="02070309020205020404" pitchFamily="49" charset="0"/>
                <a:cs typeface="Courier New" panose="02070309020205020404" pitchFamily="49" charset="0"/>
              </a:rPr>
              <a:t> //</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endParaRPr lang="en-US" altLang="en-US" sz="1300" b="1" dirty="0">
              <a:solidFill>
                <a:srgbClr val="FF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first half of stripped string off the stack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with the second half</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&gt;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(pop(&amp;s) != dequeue(&amp;q)){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return;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p>
        </p:txBody>
      </p:sp>
      <p:sp>
        <p:nvSpPr>
          <p:cNvPr id="10" name="Rectangle 9">
            <a:extLst>
              <a:ext uri="{FF2B5EF4-FFF2-40B4-BE49-F238E27FC236}">
                <a16:creationId xmlns:a16="http://schemas.microsoft.com/office/drawing/2014/main" id="{04302381-4162-4F15-A0AA-8408A8158319}"/>
              </a:ext>
            </a:extLst>
          </p:cNvPr>
          <p:cNvSpPr/>
          <p:nvPr/>
        </p:nvSpPr>
        <p:spPr>
          <a:xfrm>
            <a:off x="0" y="669085"/>
            <a:ext cx="9220200" cy="3064715"/>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F32FD48D-1737-4881-9B75-501713F6CB61}"/>
              </a:ext>
            </a:extLst>
          </p:cNvPr>
          <p:cNvSpPr/>
          <p:nvPr/>
        </p:nvSpPr>
        <p:spPr>
          <a:xfrm>
            <a:off x="917948" y="1534367"/>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12" name="Rectangle 11">
            <a:extLst>
              <a:ext uri="{FF2B5EF4-FFF2-40B4-BE49-F238E27FC236}">
                <a16:creationId xmlns:a16="http://schemas.microsoft.com/office/drawing/2014/main" id="{CA8FFDB6-9983-40CE-9FD8-58CB68F469E9}"/>
              </a:ext>
            </a:extLst>
          </p:cNvPr>
          <p:cNvSpPr/>
          <p:nvPr/>
        </p:nvSpPr>
        <p:spPr>
          <a:xfrm>
            <a:off x="917948" y="1885104"/>
            <a:ext cx="1035349" cy="35073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3" name="Rectangle 12">
            <a:extLst>
              <a:ext uri="{FF2B5EF4-FFF2-40B4-BE49-F238E27FC236}">
                <a16:creationId xmlns:a16="http://schemas.microsoft.com/office/drawing/2014/main" id="{50801F6A-83B0-426D-B0D6-D0335904B7DB}"/>
              </a:ext>
            </a:extLst>
          </p:cNvPr>
          <p:cNvSpPr/>
          <p:nvPr/>
        </p:nvSpPr>
        <p:spPr>
          <a:xfrm>
            <a:off x="917948" y="2235842"/>
            <a:ext cx="1035349" cy="35073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D</a:t>
            </a:r>
          </a:p>
        </p:txBody>
      </p:sp>
      <p:sp>
        <p:nvSpPr>
          <p:cNvPr id="14" name="Rectangle 13">
            <a:extLst>
              <a:ext uri="{FF2B5EF4-FFF2-40B4-BE49-F238E27FC236}">
                <a16:creationId xmlns:a16="http://schemas.microsoft.com/office/drawing/2014/main" id="{7FE13C92-CCEC-4398-BC0E-E13E267D28DA}"/>
              </a:ext>
            </a:extLst>
          </p:cNvPr>
          <p:cNvSpPr/>
          <p:nvPr/>
        </p:nvSpPr>
        <p:spPr>
          <a:xfrm>
            <a:off x="917948" y="2586577"/>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5" name="Rectangle 14">
            <a:extLst>
              <a:ext uri="{FF2B5EF4-FFF2-40B4-BE49-F238E27FC236}">
                <a16:creationId xmlns:a16="http://schemas.microsoft.com/office/drawing/2014/main" id="{085EDA43-49FF-4ACF-B8F1-CC73567EA31D}"/>
              </a:ext>
            </a:extLst>
          </p:cNvPr>
          <p:cNvSpPr/>
          <p:nvPr/>
        </p:nvSpPr>
        <p:spPr>
          <a:xfrm>
            <a:off x="917948" y="2937314"/>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16" name="Group 15">
            <a:extLst>
              <a:ext uri="{FF2B5EF4-FFF2-40B4-BE49-F238E27FC236}">
                <a16:creationId xmlns:a16="http://schemas.microsoft.com/office/drawing/2014/main" id="{1A593298-DC52-44FB-9502-E88441CB1C74}"/>
              </a:ext>
            </a:extLst>
          </p:cNvPr>
          <p:cNvGrpSpPr/>
          <p:nvPr/>
        </p:nvGrpSpPr>
        <p:grpSpPr>
          <a:xfrm>
            <a:off x="685800" y="967875"/>
            <a:ext cx="1504242" cy="2453505"/>
            <a:chOff x="832131" y="3931603"/>
            <a:chExt cx="1504242" cy="2453505"/>
          </a:xfrm>
        </p:grpSpPr>
        <p:grpSp>
          <p:nvGrpSpPr>
            <p:cNvPr id="17" name="Group 16">
              <a:extLst>
                <a:ext uri="{FF2B5EF4-FFF2-40B4-BE49-F238E27FC236}">
                  <a16:creationId xmlns:a16="http://schemas.microsoft.com/office/drawing/2014/main" id="{C877FF80-8A2B-4706-A468-1C48BD118DE2}"/>
                </a:ext>
              </a:extLst>
            </p:cNvPr>
            <p:cNvGrpSpPr/>
            <p:nvPr/>
          </p:nvGrpSpPr>
          <p:grpSpPr>
            <a:xfrm>
              <a:off x="832131" y="4321764"/>
              <a:ext cx="1504242" cy="2063344"/>
              <a:chOff x="1143000" y="2667000"/>
              <a:chExt cx="1295400" cy="3124200"/>
            </a:xfrm>
          </p:grpSpPr>
          <p:cxnSp>
            <p:nvCxnSpPr>
              <p:cNvPr id="19" name="Straight Connector 18">
                <a:extLst>
                  <a:ext uri="{FF2B5EF4-FFF2-40B4-BE49-F238E27FC236}">
                    <a16:creationId xmlns:a16="http://schemas.microsoft.com/office/drawing/2014/main" id="{32EDFA88-FBEE-4C88-AF17-905E7F05B9FA}"/>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714B96-1F6F-4525-B7AE-E8485F4EA1FB}"/>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A04AC6C-AAA1-4E8B-A8C1-13DC1CA0E65F}"/>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2">
              <a:extLst>
                <a:ext uri="{FF2B5EF4-FFF2-40B4-BE49-F238E27FC236}">
                  <a16:creationId xmlns:a16="http://schemas.microsoft.com/office/drawing/2014/main" id="{C86D9FB7-C6B9-459C-9D94-21E546D965BC}"/>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22" name="Rectangle 14">
            <a:extLst>
              <a:ext uri="{FF2B5EF4-FFF2-40B4-BE49-F238E27FC236}">
                <a16:creationId xmlns:a16="http://schemas.microsoft.com/office/drawing/2014/main" id="{65BD64D3-8348-4DC9-B4D8-313501A04389}"/>
              </a:ext>
            </a:extLst>
          </p:cNvPr>
          <p:cNvSpPr/>
          <p:nvPr/>
        </p:nvSpPr>
        <p:spPr>
          <a:xfrm>
            <a:off x="7596883" y="3067352"/>
            <a:ext cx="560045" cy="275908"/>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3" name="Rectangle 15">
            <a:extLst>
              <a:ext uri="{FF2B5EF4-FFF2-40B4-BE49-F238E27FC236}">
                <a16:creationId xmlns:a16="http://schemas.microsoft.com/office/drawing/2014/main" id="{D39575A3-6747-48B5-AB71-20F5279514C8}"/>
              </a:ext>
            </a:extLst>
          </p:cNvPr>
          <p:cNvSpPr/>
          <p:nvPr/>
        </p:nvSpPr>
        <p:spPr>
          <a:xfrm>
            <a:off x="7039014" y="3067352"/>
            <a:ext cx="561858" cy="275908"/>
          </a:xfrm>
          <a:prstGeom prst="rect">
            <a:avLst/>
          </a:prstGeom>
          <a:solidFill>
            <a:schemeClr val="accent4"/>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D</a:t>
            </a:r>
          </a:p>
        </p:txBody>
      </p:sp>
      <p:sp>
        <p:nvSpPr>
          <p:cNvPr id="24" name="Rectangle 16">
            <a:extLst>
              <a:ext uri="{FF2B5EF4-FFF2-40B4-BE49-F238E27FC236}">
                <a16:creationId xmlns:a16="http://schemas.microsoft.com/office/drawing/2014/main" id="{5391B40E-4A7C-4701-B968-5255BD2CD467}"/>
              </a:ext>
            </a:extLst>
          </p:cNvPr>
          <p:cNvSpPr/>
          <p:nvPr/>
        </p:nvSpPr>
        <p:spPr>
          <a:xfrm>
            <a:off x="6477518" y="3067352"/>
            <a:ext cx="561858" cy="275908"/>
          </a:xfrm>
          <a:prstGeom prst="rect">
            <a:avLst/>
          </a:prstGeom>
          <a:solidFill>
            <a:schemeClr val="accent2"/>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5" name="Rectangle 17">
            <a:extLst>
              <a:ext uri="{FF2B5EF4-FFF2-40B4-BE49-F238E27FC236}">
                <a16:creationId xmlns:a16="http://schemas.microsoft.com/office/drawing/2014/main" id="{655ABB15-110E-4D4F-A877-24B2A3039E62}"/>
              </a:ext>
            </a:extLst>
          </p:cNvPr>
          <p:cNvSpPr/>
          <p:nvPr/>
        </p:nvSpPr>
        <p:spPr>
          <a:xfrm>
            <a:off x="5915660" y="3067352"/>
            <a:ext cx="561858" cy="275908"/>
          </a:xfrm>
          <a:prstGeom prst="rect">
            <a:avLst/>
          </a:prstGeom>
          <a:solidFill>
            <a:schemeClr val="accent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grpSp>
        <p:nvGrpSpPr>
          <p:cNvPr id="26" name="Group 25">
            <a:extLst>
              <a:ext uri="{FF2B5EF4-FFF2-40B4-BE49-F238E27FC236}">
                <a16:creationId xmlns:a16="http://schemas.microsoft.com/office/drawing/2014/main" id="{4BB0406E-3FD2-474D-A5DB-2DF48D6F63EB}"/>
              </a:ext>
            </a:extLst>
          </p:cNvPr>
          <p:cNvGrpSpPr/>
          <p:nvPr/>
        </p:nvGrpSpPr>
        <p:grpSpPr>
          <a:xfrm>
            <a:off x="5785176" y="2510298"/>
            <a:ext cx="2965124" cy="922020"/>
            <a:chOff x="2819400" y="5371080"/>
            <a:chExt cx="2965124" cy="922020"/>
          </a:xfrm>
        </p:grpSpPr>
        <p:cxnSp>
          <p:nvCxnSpPr>
            <p:cNvPr id="27" name="Straight Connector 20">
              <a:extLst>
                <a:ext uri="{FF2B5EF4-FFF2-40B4-BE49-F238E27FC236}">
                  <a16:creationId xmlns:a16="http://schemas.microsoft.com/office/drawing/2014/main" id="{790D7646-6F6E-4F0D-AC54-095E1DF05B1B}"/>
                </a:ext>
              </a:extLst>
            </p:cNvPr>
            <p:cNvCxnSpPr/>
            <p:nvPr/>
          </p:nvCxnSpPr>
          <p:spPr>
            <a:xfrm>
              <a:off x="2819400" y="579018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8" name="Straight Connector 44">
              <a:extLst>
                <a:ext uri="{FF2B5EF4-FFF2-40B4-BE49-F238E27FC236}">
                  <a16:creationId xmlns:a16="http://schemas.microsoft.com/office/drawing/2014/main" id="{1DB79095-3412-436E-B14D-B17CBEA38B03}"/>
                </a:ext>
              </a:extLst>
            </p:cNvPr>
            <p:cNvCxnSpPr/>
            <p:nvPr/>
          </p:nvCxnSpPr>
          <p:spPr>
            <a:xfrm>
              <a:off x="2850212" y="629310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9" name="TextBox 2">
              <a:extLst>
                <a:ext uri="{FF2B5EF4-FFF2-40B4-BE49-F238E27FC236}">
                  <a16:creationId xmlns:a16="http://schemas.microsoft.com/office/drawing/2014/main" id="{8A736F0A-3167-447A-BAED-1015FAA88CA6}"/>
                </a:ext>
              </a:extLst>
            </p:cNvPr>
            <p:cNvSpPr txBox="1">
              <a:spLocks noChangeArrowheads="1"/>
            </p:cNvSpPr>
            <p:nvPr/>
          </p:nvSpPr>
          <p:spPr bwMode="auto">
            <a:xfrm>
              <a:off x="3498524" y="5371080"/>
              <a:ext cx="1680835"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queue</a:t>
              </a:r>
            </a:p>
          </p:txBody>
        </p:sp>
      </p:grpSp>
      <p:sp>
        <p:nvSpPr>
          <p:cNvPr id="30" name="Rectangle 14">
            <a:extLst>
              <a:ext uri="{FF2B5EF4-FFF2-40B4-BE49-F238E27FC236}">
                <a16:creationId xmlns:a16="http://schemas.microsoft.com/office/drawing/2014/main" id="{72980534-E317-42AC-9443-C509015C16C1}"/>
              </a:ext>
            </a:extLst>
          </p:cNvPr>
          <p:cNvSpPr/>
          <p:nvPr/>
        </p:nvSpPr>
        <p:spPr>
          <a:xfrm>
            <a:off x="8140700" y="3067352"/>
            <a:ext cx="560045" cy="275908"/>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sp>
        <p:nvSpPr>
          <p:cNvPr id="3" name="Explosion: 8 Points 2">
            <a:extLst>
              <a:ext uri="{FF2B5EF4-FFF2-40B4-BE49-F238E27FC236}">
                <a16:creationId xmlns:a16="http://schemas.microsoft.com/office/drawing/2014/main" id="{6AFA934C-EE65-4C68-992B-5B99A6E2EF0C}"/>
              </a:ext>
            </a:extLst>
          </p:cNvPr>
          <p:cNvSpPr/>
          <p:nvPr/>
        </p:nvSpPr>
        <p:spPr>
          <a:xfrm>
            <a:off x="1805305" y="2743200"/>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2" name="Explosion: 8 Points 31">
            <a:extLst>
              <a:ext uri="{FF2B5EF4-FFF2-40B4-BE49-F238E27FC236}">
                <a16:creationId xmlns:a16="http://schemas.microsoft.com/office/drawing/2014/main" id="{0D2D6727-246A-495A-BABD-8FBCD9E55608}"/>
              </a:ext>
            </a:extLst>
          </p:cNvPr>
          <p:cNvSpPr/>
          <p:nvPr/>
        </p:nvSpPr>
        <p:spPr>
          <a:xfrm>
            <a:off x="7142294" y="1842543"/>
            <a:ext cx="2124678"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dequeue</a:t>
            </a:r>
          </a:p>
        </p:txBody>
      </p:sp>
      <p:cxnSp>
        <p:nvCxnSpPr>
          <p:cNvPr id="34" name="Straight Arrow Connector 33">
            <a:extLst>
              <a:ext uri="{FF2B5EF4-FFF2-40B4-BE49-F238E27FC236}">
                <a16:creationId xmlns:a16="http://schemas.microsoft.com/office/drawing/2014/main" id="{7D5E35B4-08E0-4F71-9C41-A4524C497684}"/>
              </a:ext>
            </a:extLst>
          </p:cNvPr>
          <p:cNvCxnSpPr>
            <a:cxnSpLocks/>
          </p:cNvCxnSpPr>
          <p:nvPr/>
        </p:nvCxnSpPr>
        <p:spPr>
          <a:xfrm flipH="1">
            <a:off x="4343400" y="5105400"/>
            <a:ext cx="4572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179D954-6A00-4C37-8ED8-0D97FA8A339F}"/>
              </a:ext>
            </a:extLst>
          </p:cNvPr>
          <p:cNvSpPr txBox="1"/>
          <p:nvPr/>
        </p:nvSpPr>
        <p:spPr>
          <a:xfrm>
            <a:off x="3352800" y="815492"/>
            <a:ext cx="2382383" cy="338554"/>
          </a:xfrm>
          <a:prstGeom prst="rect">
            <a:avLst/>
          </a:prstGeom>
          <a:noFill/>
          <a:ln w="28575">
            <a:solidFill>
              <a:srgbClr val="FF0000"/>
            </a:solidFill>
          </a:ln>
        </p:spPr>
        <p:txBody>
          <a:bodyPr wrap="none" rtlCol="0">
            <a:spAutoFit/>
          </a:bodyPr>
          <a:lstStyle/>
          <a:p>
            <a:pPr algn="ctr"/>
            <a:r>
              <a:rPr lang="en-US" sz="1600" b="1" dirty="0">
                <a:solidFill>
                  <a:srgbClr val="FF0000"/>
                </a:solidFill>
              </a:rPr>
              <a:t>The string is a palindrome</a:t>
            </a:r>
            <a:endParaRPr lang="en-SG" sz="1600" b="1" dirty="0">
              <a:solidFill>
                <a:srgbClr val="FF0000"/>
              </a:solidFill>
            </a:endParaRPr>
          </a:p>
        </p:txBody>
      </p:sp>
      <p:cxnSp>
        <p:nvCxnSpPr>
          <p:cNvPr id="57" name="Straight Arrow Connector 56">
            <a:extLst>
              <a:ext uri="{FF2B5EF4-FFF2-40B4-BE49-F238E27FC236}">
                <a16:creationId xmlns:a16="http://schemas.microsoft.com/office/drawing/2014/main" id="{AD9B8170-4EEE-42FE-8A66-5D51558013AD}"/>
              </a:ext>
            </a:extLst>
          </p:cNvPr>
          <p:cNvCxnSpPr/>
          <p:nvPr/>
        </p:nvCxnSpPr>
        <p:spPr>
          <a:xfrm flipV="1">
            <a:off x="1752600" y="967875"/>
            <a:ext cx="609600" cy="3901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347BAD7-B091-48C5-9DF3-8097C1F419B8}"/>
              </a:ext>
            </a:extLst>
          </p:cNvPr>
          <p:cNvCxnSpPr>
            <a:cxnSpLocks/>
          </p:cNvCxnSpPr>
          <p:nvPr/>
        </p:nvCxnSpPr>
        <p:spPr>
          <a:xfrm flipH="1" flipV="1">
            <a:off x="5354164" y="2778640"/>
            <a:ext cx="381019" cy="3340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AFF3DA9-0A3B-45A9-A3FE-FF467E5C2274}"/>
              </a:ext>
            </a:extLst>
          </p:cNvPr>
          <p:cNvSpPr txBox="1"/>
          <p:nvPr/>
        </p:nvSpPr>
        <p:spPr>
          <a:xfrm>
            <a:off x="6976650" y="99917"/>
            <a:ext cx="2091150"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and queue</a:t>
            </a:r>
          </a:p>
        </p:txBody>
      </p:sp>
    </p:spTree>
    <p:extLst>
      <p:ext uri="{BB962C8B-B14F-4D97-AF65-F5344CB8AC3E}">
        <p14:creationId xmlns:p14="http://schemas.microsoft.com/office/powerpoint/2010/main" val="425630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par>
                          <p:cTn id="19" fill="hold">
                            <p:stCondLst>
                              <p:cond delay="1000"/>
                            </p:stCondLst>
                            <p:childTnLst>
                              <p:par>
                                <p:cTn id="20" presetID="42" presetClass="path" presetSubtype="0" accel="50000" decel="50000" fill="hold" grpId="0" nodeType="afterEffect">
                                  <p:stCondLst>
                                    <p:cond delay="0"/>
                                  </p:stCondLst>
                                  <p:childTnLst>
                                    <p:animMotion origin="layout" path="M -4.44444E-6 4.44444E-6 L 0.24306 0.05115 " pathEditMode="relative" rAng="0" ptsTypes="AA">
                                      <p:cBhvr>
                                        <p:cTn id="21" dur="1000" fill="hold"/>
                                        <p:tgtEl>
                                          <p:spTgt spid="11"/>
                                        </p:tgtEl>
                                        <p:attrNameLst>
                                          <p:attrName>ppt_x</p:attrName>
                                          <p:attrName>ppt_y</p:attrName>
                                        </p:attrNameLst>
                                      </p:cBhvr>
                                      <p:rCtr x="12153" y="2546"/>
                                    </p:animMotion>
                                  </p:childTnLst>
                                </p:cTn>
                              </p:par>
                              <p:par>
                                <p:cTn id="22" presetID="42" presetClass="path" presetSubtype="0" accel="50000" decel="50000" fill="hold" grpId="0" nodeType="withEffect">
                                  <p:stCondLst>
                                    <p:cond delay="0"/>
                                  </p:stCondLst>
                                  <p:childTnLst>
                                    <p:animMotion origin="layout" path="M -4.16667E-6 -1.11111E-6 L -0.11093 -0.16736 " pathEditMode="relative" rAng="0" ptsTypes="AA">
                                      <p:cBhvr>
                                        <p:cTn id="23" dur="1000" fill="hold"/>
                                        <p:tgtEl>
                                          <p:spTgt spid="25"/>
                                        </p:tgtEl>
                                        <p:attrNameLst>
                                          <p:attrName>ppt_x</p:attrName>
                                          <p:attrName>ppt_y</p:attrName>
                                        </p:attrNameLst>
                                      </p:cBhvr>
                                      <p:rCtr x="-5556" y="-8380"/>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 -4.44444E-6 L -0.24167 0.11112 " pathEditMode="relative" rAng="0" ptsTypes="AA">
                                      <p:cBhvr>
                                        <p:cTn id="27" dur="1000" fill="hold"/>
                                        <p:tgtEl>
                                          <p:spTgt spid="34"/>
                                        </p:tgtEl>
                                        <p:attrNameLst>
                                          <p:attrName>ppt_x</p:attrName>
                                          <p:attrName>ppt_y</p:attrName>
                                        </p:attrNameLst>
                                      </p:cBhvr>
                                      <p:rCtr x="-12083" y="5556"/>
                                    </p:animMotion>
                                  </p:childTnLst>
                                </p:cTn>
                              </p:par>
                            </p:childTnLst>
                          </p:cTn>
                        </p:par>
                        <p:par>
                          <p:cTn id="28" fill="hold">
                            <p:stCondLst>
                              <p:cond delay="1000"/>
                            </p:stCondLst>
                            <p:childTnLst>
                              <p:par>
                                <p:cTn id="29" presetID="10" presetClass="exit" presetSubtype="0" fill="hold" grpId="1" nodeType="after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32"/>
                                        </p:tgtEl>
                                      </p:cBhvr>
                                    </p:animEffect>
                                    <p:set>
                                      <p:cBhvr>
                                        <p:cTn id="34" dur="1" fill="hold">
                                          <p:stCondLst>
                                            <p:cond delay="499"/>
                                          </p:stCondLst>
                                        </p:cTn>
                                        <p:tgtEl>
                                          <p:spTgt spid="32"/>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5"/>
                                        </p:tgtEl>
                                      </p:cBhvr>
                                    </p:animEffect>
                                    <p:set>
                                      <p:cBhvr>
                                        <p:cTn id="40" dur="1" fill="hold">
                                          <p:stCondLst>
                                            <p:cond delay="499"/>
                                          </p:stCondLst>
                                        </p:cTn>
                                        <p:tgtEl>
                                          <p:spTgt spid="2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24167 0.11112 L 0 -4.44444E-6 " pathEditMode="relative" rAng="0" ptsTypes="AA">
                                      <p:cBhvr>
                                        <p:cTn id="44" dur="1000" fill="hold"/>
                                        <p:tgtEl>
                                          <p:spTgt spid="34"/>
                                        </p:tgtEl>
                                        <p:attrNameLst>
                                          <p:attrName>ppt_x</p:attrName>
                                          <p:attrName>ppt_y</p:attrName>
                                        </p:attrNameLst>
                                      </p:cBhvr>
                                      <p:rCtr x="12083" y="-5556"/>
                                    </p:animMotion>
                                  </p:childTnLst>
                                </p:cTn>
                              </p:par>
                            </p:childTnLst>
                          </p:cTn>
                        </p:par>
                        <p:par>
                          <p:cTn id="45" fill="hold">
                            <p:stCondLst>
                              <p:cond delay="1000"/>
                            </p:stCondLst>
                            <p:childTnLst>
                              <p:par>
                                <p:cTn id="46" presetID="53" presetClass="entr" presetSubtype="16" fill="hold" grpId="2"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500" fill="hold"/>
                                        <p:tgtEl>
                                          <p:spTgt spid="3"/>
                                        </p:tgtEl>
                                        <p:attrNameLst>
                                          <p:attrName>ppt_w</p:attrName>
                                        </p:attrNameLst>
                                      </p:cBhvr>
                                      <p:tavLst>
                                        <p:tav tm="0">
                                          <p:val>
                                            <p:fltVal val="0"/>
                                          </p:val>
                                        </p:tav>
                                        <p:tav tm="100000">
                                          <p:val>
                                            <p:strVal val="#ppt_w"/>
                                          </p:val>
                                        </p:tav>
                                      </p:tavLst>
                                    </p:anim>
                                    <p:anim calcmode="lin" valueType="num">
                                      <p:cBhvr>
                                        <p:cTn id="49" dur="500" fill="hold"/>
                                        <p:tgtEl>
                                          <p:spTgt spid="3"/>
                                        </p:tgtEl>
                                        <p:attrNameLst>
                                          <p:attrName>ppt_h</p:attrName>
                                        </p:attrNameLst>
                                      </p:cBhvr>
                                      <p:tavLst>
                                        <p:tav tm="0">
                                          <p:val>
                                            <p:fltVal val="0"/>
                                          </p:val>
                                        </p:tav>
                                        <p:tav tm="100000">
                                          <p:val>
                                            <p:strVal val="#ppt_h"/>
                                          </p:val>
                                        </p:tav>
                                      </p:tavLst>
                                    </p:anim>
                                    <p:animEffect transition="in" filter="fade">
                                      <p:cBhvr>
                                        <p:cTn id="50" dur="500"/>
                                        <p:tgtEl>
                                          <p:spTgt spid="3"/>
                                        </p:tgtEl>
                                      </p:cBhvr>
                                    </p:animEffect>
                                  </p:childTnLst>
                                </p:cTn>
                              </p:par>
                              <p:par>
                                <p:cTn id="51" presetID="53" presetClass="entr" presetSubtype="16" fill="hold" grpId="2"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1500"/>
                            </p:stCondLst>
                            <p:childTnLst>
                              <p:par>
                                <p:cTn id="57" presetID="42" presetClass="path" presetSubtype="0" accel="50000" decel="50000" fill="hold" grpId="0" nodeType="afterEffect">
                                  <p:stCondLst>
                                    <p:cond delay="0"/>
                                  </p:stCondLst>
                                  <p:childTnLst>
                                    <p:animMotion origin="layout" path="M -4.44444E-6 -1.48148E-6 L 0.24306 0.00278 " pathEditMode="relative" rAng="0" ptsTypes="AA">
                                      <p:cBhvr>
                                        <p:cTn id="58" dur="1000" fill="hold"/>
                                        <p:tgtEl>
                                          <p:spTgt spid="12"/>
                                        </p:tgtEl>
                                        <p:attrNameLst>
                                          <p:attrName>ppt_x</p:attrName>
                                          <p:attrName>ppt_y</p:attrName>
                                        </p:attrNameLst>
                                      </p:cBhvr>
                                      <p:rCtr x="12153" y="139"/>
                                    </p:animMotion>
                                  </p:childTnLst>
                                </p:cTn>
                              </p:par>
                              <p:par>
                                <p:cTn id="59" presetID="42" presetClass="path" presetSubtype="0" accel="50000" decel="50000" fill="hold" grpId="0" nodeType="withEffect">
                                  <p:stCondLst>
                                    <p:cond delay="0"/>
                                  </p:stCondLst>
                                  <p:childTnLst>
                                    <p:animMotion origin="layout" path="M -2.5E-6 -1.11111E-6 L -0.16406 -0.1669 " pathEditMode="relative" rAng="0" ptsTypes="AA">
                                      <p:cBhvr>
                                        <p:cTn id="60" dur="1000" fill="hold"/>
                                        <p:tgtEl>
                                          <p:spTgt spid="24"/>
                                        </p:tgtEl>
                                        <p:attrNameLst>
                                          <p:attrName>ppt_x</p:attrName>
                                          <p:attrName>ppt_y</p:attrName>
                                        </p:attrNameLst>
                                      </p:cBhvr>
                                      <p:rCtr x="-8212" y="-8356"/>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 -4.44444E-6 L -0.24166 0.11112 " pathEditMode="relative" rAng="0" ptsTypes="AA">
                                      <p:cBhvr>
                                        <p:cTn id="64" dur="1000" fill="hold"/>
                                        <p:tgtEl>
                                          <p:spTgt spid="34"/>
                                        </p:tgtEl>
                                        <p:attrNameLst>
                                          <p:attrName>ppt_x</p:attrName>
                                          <p:attrName>ppt_y</p:attrName>
                                        </p:attrNameLst>
                                      </p:cBhvr>
                                      <p:rCtr x="-11667" y="5556"/>
                                    </p:animMotion>
                                  </p:childTnLst>
                                </p:cTn>
                              </p:par>
                            </p:childTnLst>
                          </p:cTn>
                        </p:par>
                        <p:par>
                          <p:cTn id="65" fill="hold">
                            <p:stCondLst>
                              <p:cond delay="1000"/>
                            </p:stCondLst>
                            <p:childTnLst>
                              <p:par>
                                <p:cTn id="66" presetID="10" presetClass="exit" presetSubtype="0" fill="hold" grpId="3" nodeType="afterEffect">
                                  <p:stCondLst>
                                    <p:cond delay="0"/>
                                  </p:stCondLst>
                                  <p:childTnLst>
                                    <p:animEffect transition="out" filter="fade">
                                      <p:cBhvr>
                                        <p:cTn id="67" dur="500"/>
                                        <p:tgtEl>
                                          <p:spTgt spid="3"/>
                                        </p:tgtEl>
                                      </p:cBhvr>
                                    </p:animEffect>
                                    <p:set>
                                      <p:cBhvr>
                                        <p:cTn id="68" dur="1" fill="hold">
                                          <p:stCondLst>
                                            <p:cond delay="499"/>
                                          </p:stCondLst>
                                        </p:cTn>
                                        <p:tgtEl>
                                          <p:spTgt spid="3"/>
                                        </p:tgtEl>
                                        <p:attrNameLst>
                                          <p:attrName>style.visibility</p:attrName>
                                        </p:attrNameLst>
                                      </p:cBhvr>
                                      <p:to>
                                        <p:strVal val="hidden"/>
                                      </p:to>
                                    </p:set>
                                  </p:childTnLst>
                                </p:cTn>
                              </p:par>
                              <p:par>
                                <p:cTn id="69" presetID="10" presetClass="exit" presetSubtype="0" fill="hold" grpId="3" nodeType="withEffect">
                                  <p:stCondLst>
                                    <p:cond delay="0"/>
                                  </p:stCondLst>
                                  <p:childTnLst>
                                    <p:animEffect transition="out" filter="fade">
                                      <p:cBhvr>
                                        <p:cTn id="70" dur="500"/>
                                        <p:tgtEl>
                                          <p:spTgt spid="32"/>
                                        </p:tgtEl>
                                      </p:cBhvr>
                                    </p:animEffect>
                                    <p:set>
                                      <p:cBhvr>
                                        <p:cTn id="71" dur="1" fill="hold">
                                          <p:stCondLst>
                                            <p:cond delay="499"/>
                                          </p:stCondLst>
                                        </p:cTn>
                                        <p:tgtEl>
                                          <p:spTgt spid="32"/>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2"/>
                                        </p:tgtEl>
                                      </p:cBhvr>
                                    </p:animEffect>
                                    <p:set>
                                      <p:cBhvr>
                                        <p:cTn id="74" dur="1" fill="hold">
                                          <p:stCondLst>
                                            <p:cond delay="499"/>
                                          </p:stCondLst>
                                        </p:cTn>
                                        <p:tgtEl>
                                          <p:spTgt spid="12"/>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0.175 -0.03333 L -0.24167 0.11112 " pathEditMode="relative" rAng="0" ptsTypes="AA">
                                      <p:cBhvr>
                                        <p:cTn id="81" dur="1000" spd="-100000" fill="hold"/>
                                        <p:tgtEl>
                                          <p:spTgt spid="34"/>
                                        </p:tgtEl>
                                        <p:attrNameLst>
                                          <p:attrName>ppt_x</p:attrName>
                                          <p:attrName>ppt_y</p:attrName>
                                        </p:attrNameLst>
                                      </p:cBhvr>
                                      <p:rCtr x="-3333" y="7222"/>
                                    </p:animMotion>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0.175 -0.03333 L 0.075 0.16667 " pathEditMode="relative" rAng="0" ptsTypes="AA">
                                      <p:cBhvr>
                                        <p:cTn id="85" dur="1000" fill="hold"/>
                                        <p:tgtEl>
                                          <p:spTgt spid="34"/>
                                        </p:tgtEl>
                                        <p:attrNameLst>
                                          <p:attrName>ppt_x</p:attrName>
                                          <p:attrName>ppt_y</p:attrName>
                                        </p:attrNameLst>
                                      </p:cBhvr>
                                      <p:rCtr x="12500" y="10000"/>
                                    </p:animMotion>
                                  </p:childTnLst>
                                </p:cTn>
                              </p:par>
                            </p:childTnLst>
                          </p:cTn>
                        </p:par>
                        <p:par>
                          <p:cTn id="86" fill="hold">
                            <p:stCondLst>
                              <p:cond delay="1000"/>
                            </p:stCondLst>
                            <p:childTnLst>
                              <p:par>
                                <p:cTn id="87" presetID="10" presetClass="entr" presetSubtype="0" fill="hold" grpId="0" nodeType="after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24" grpId="0" animBg="1"/>
      <p:bldP spid="24" grpId="1" animBg="1"/>
      <p:bldP spid="25" grpId="0" animBg="1"/>
      <p:bldP spid="25" grpId="1" animBg="1"/>
      <p:bldP spid="3" grpId="0" animBg="1"/>
      <p:bldP spid="3" grpId="1" animBg="1"/>
      <p:bldP spid="3" grpId="2" animBg="1"/>
      <p:bldP spid="3" grpId="3" animBg="1"/>
      <p:bldP spid="32" grpId="0" animBg="1"/>
      <p:bldP spid="32" grpId="1" animBg="1"/>
      <p:bldP spid="32" grpId="2" animBg="1"/>
      <p:bldP spid="32" grpId="3" animBg="1"/>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int </a:t>
            </a:r>
            <a:r>
              <a:rPr lang="en-US" altLang="en-US" sz="1300" b="1" dirty="0">
                <a:solidFill>
                  <a:srgbClr val="FF0000"/>
                </a:solidFill>
                <a:latin typeface="Courier New" panose="02070309020205020404" pitchFamily="49" charset="0"/>
                <a:cs typeface="Courier New" panose="02070309020205020404" pitchFamily="49" charset="0"/>
              </a:rPr>
              <a:t>palindrome</a:t>
            </a:r>
            <a:r>
              <a:rPr lang="en-US" altLang="en-US" sz="1300" dirty="0">
                <a:solidFill>
                  <a:srgbClr val="000000"/>
                </a:solidFill>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b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stripping out spaces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push(&amp;s1, </a:t>
            </a:r>
            <a:r>
              <a:rPr lang="en-US" altLang="en-US" sz="1300" dirty="0" err="1">
                <a:solidFill>
                  <a:srgbClr val="000000"/>
                </a:solidFill>
                <a:latin typeface="Courier New" panose="02070309020205020404" pitchFamily="49" charset="0"/>
                <a:cs typeface="Courier New" panose="02070309020205020404" pitchFamily="49" charset="0"/>
              </a:rPr>
              <a:t>toupper</a:t>
            </a:r>
            <a:r>
              <a:rPr lang="en-US" altLang="en-US" sz="1300" dirty="0">
                <a:solidFill>
                  <a:srgbClr val="000000"/>
                </a:solidFill>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half of the chars and push into s2;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s1.ll.size /2; 	     </a:t>
            </a:r>
            <a:r>
              <a:rPr lang="en-US" altLang="en-US" sz="1300" b="1" dirty="0">
                <a:solidFill>
                  <a:srgbClr val="FF0000"/>
                </a:solidFill>
                <a:latin typeface="Courier New" panose="02070309020205020404" pitchFamily="49" charset="0"/>
                <a:cs typeface="Courier New" panose="02070309020205020404" pitchFamily="49" charset="0"/>
              </a:rPr>
              <a:t>//</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odd = s1.ll.size %2 ;</a:t>
            </a:r>
            <a:r>
              <a:rPr lang="en-US" altLang="en-US" sz="1300" b="1" dirty="0">
                <a:solidFill>
                  <a:srgbClr val="FF0000"/>
                </a:solidFill>
                <a:latin typeface="Courier New" panose="02070309020205020404" pitchFamily="49" charset="0"/>
                <a:cs typeface="Courier New" panose="02070309020205020404" pitchFamily="49" charset="0"/>
              </a:rPr>
              <a:t>       //odd = 1 (5%2=1)</a:t>
            </a: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&gt;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push(&amp;s2, pop(&amp;s1));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//if the string has odd chars, pop the middle one</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(odd)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pop(&amp;s1);</a:t>
            </a:r>
          </a:p>
          <a:p>
            <a:pPr>
              <a:lnSpc>
                <a:spcPct val="100000"/>
              </a:lnSpc>
              <a:spcBef>
                <a:spcPct val="0"/>
              </a:spcBef>
              <a:buFontTx/>
              <a:buNone/>
            </a:pP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two stacks</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isEmptyStack</a:t>
            </a:r>
            <a:r>
              <a:rPr lang="en-US" altLang="en-US" sz="1300" dirty="0">
                <a:solidFill>
                  <a:srgbClr val="000000"/>
                </a:solidFill>
                <a:latin typeface="Courier New" panose="02070309020205020404" pitchFamily="49" charset="0"/>
                <a:cs typeface="Courier New" panose="02070309020205020404" pitchFamily="49" charset="0"/>
              </a:rPr>
              <a:t>(&amp;s1))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(pop(&amp;s1)!=pop(&amp;s2)){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CCB02AE1-2B0D-47F2-A962-DDBF50B90124}"/>
              </a:ext>
            </a:extLst>
          </p:cNvPr>
          <p:cNvSpPr txBox="1"/>
          <p:nvPr/>
        </p:nvSpPr>
        <p:spPr>
          <a:xfrm>
            <a:off x="7513657" y="99917"/>
            <a:ext cx="1554143"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only</a:t>
            </a:r>
          </a:p>
        </p:txBody>
      </p:sp>
    </p:spTree>
    <p:extLst>
      <p:ext uri="{BB962C8B-B14F-4D97-AF65-F5344CB8AC3E}">
        <p14:creationId xmlns:p14="http://schemas.microsoft.com/office/powerpoint/2010/main" val="173493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int </a:t>
            </a:r>
            <a:r>
              <a:rPr lang="en-US" altLang="en-US" sz="1300" b="1" dirty="0">
                <a:solidFill>
                  <a:srgbClr val="FF0000"/>
                </a:solidFill>
                <a:latin typeface="Courier New" panose="02070309020205020404" pitchFamily="49" charset="0"/>
                <a:cs typeface="Courier New" panose="02070309020205020404" pitchFamily="49" charset="0"/>
              </a:rPr>
              <a:t>palindrome</a:t>
            </a:r>
            <a:r>
              <a:rPr lang="en-US" altLang="en-US" sz="1300" dirty="0">
                <a:solidFill>
                  <a:srgbClr val="000000"/>
                </a:solidFill>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b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stripping out spaces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push(&amp;s1, </a:t>
            </a:r>
            <a:r>
              <a:rPr lang="en-US" altLang="en-US" sz="1300" dirty="0" err="1">
                <a:solidFill>
                  <a:srgbClr val="000000"/>
                </a:solidFill>
                <a:latin typeface="Courier New" panose="02070309020205020404" pitchFamily="49" charset="0"/>
                <a:cs typeface="Courier New" panose="02070309020205020404" pitchFamily="49" charset="0"/>
              </a:rPr>
              <a:t>toupper</a:t>
            </a:r>
            <a:r>
              <a:rPr lang="en-US" altLang="en-US" sz="1300" dirty="0">
                <a:solidFill>
                  <a:srgbClr val="000000"/>
                </a:solidFill>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half of the chars and push into s2;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s1.ll.size /2; 	     </a:t>
            </a:r>
            <a:r>
              <a:rPr lang="en-US" altLang="en-US" sz="1300" b="1" dirty="0">
                <a:solidFill>
                  <a:srgbClr val="FF0000"/>
                </a:solidFill>
                <a:latin typeface="Courier New" panose="02070309020205020404" pitchFamily="49" charset="0"/>
                <a:cs typeface="Courier New" panose="02070309020205020404" pitchFamily="49" charset="0"/>
              </a:rPr>
              <a:t>//</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odd = s1.ll.size %2 ;</a:t>
            </a:r>
            <a:r>
              <a:rPr lang="en-US" altLang="en-US" sz="1300" b="1" dirty="0">
                <a:solidFill>
                  <a:srgbClr val="FF0000"/>
                </a:solidFill>
                <a:latin typeface="Courier New" panose="02070309020205020404" pitchFamily="49" charset="0"/>
                <a:cs typeface="Courier New" panose="02070309020205020404" pitchFamily="49" charset="0"/>
              </a:rPr>
              <a:t>       //odd = 1 (5%2=1)</a:t>
            </a: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&gt;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push(&amp;s2, pop(&amp;s1));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//if the string has odd chars, pop the middle one</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(odd)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pop(&amp;s1);</a:t>
            </a:r>
          </a:p>
          <a:p>
            <a:pPr>
              <a:lnSpc>
                <a:spcPct val="100000"/>
              </a:lnSpc>
              <a:spcBef>
                <a:spcPct val="0"/>
              </a:spcBef>
              <a:buFontTx/>
              <a:buNone/>
            </a:pP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two stacks</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isEmptyStack</a:t>
            </a:r>
            <a:r>
              <a:rPr lang="en-US" altLang="en-US" sz="1300" dirty="0">
                <a:solidFill>
                  <a:srgbClr val="000000"/>
                </a:solidFill>
                <a:latin typeface="Courier New" panose="02070309020205020404" pitchFamily="49" charset="0"/>
                <a:cs typeface="Courier New" panose="02070309020205020404" pitchFamily="49" charset="0"/>
              </a:rPr>
              <a:t>(&amp;s1))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(pop(&amp;s1)!=pop(&amp;s2)){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a:t>
            </a:r>
          </a:p>
        </p:txBody>
      </p:sp>
      <p:sp>
        <p:nvSpPr>
          <p:cNvPr id="28" name="Rectangle 27">
            <a:extLst>
              <a:ext uri="{FF2B5EF4-FFF2-40B4-BE49-F238E27FC236}">
                <a16:creationId xmlns:a16="http://schemas.microsoft.com/office/drawing/2014/main" id="{2CB4CFB7-7A10-4BFC-B30F-C1029C4CF772}"/>
              </a:ext>
            </a:extLst>
          </p:cNvPr>
          <p:cNvSpPr/>
          <p:nvPr/>
        </p:nvSpPr>
        <p:spPr>
          <a:xfrm>
            <a:off x="0" y="4014885"/>
            <a:ext cx="9220200" cy="2614515"/>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14AD1F97-8713-4F60-8462-CE782295D4A7}"/>
              </a:ext>
            </a:extLst>
          </p:cNvPr>
          <p:cNvSpPr/>
          <p:nvPr/>
        </p:nvSpPr>
        <p:spPr>
          <a:xfrm>
            <a:off x="4271355" y="4666187"/>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30" name="Rectangle 29">
            <a:extLst>
              <a:ext uri="{FF2B5EF4-FFF2-40B4-BE49-F238E27FC236}">
                <a16:creationId xmlns:a16="http://schemas.microsoft.com/office/drawing/2014/main" id="{D2C85F86-D623-48B6-9452-4B75381F7A86}"/>
              </a:ext>
            </a:extLst>
          </p:cNvPr>
          <p:cNvSpPr/>
          <p:nvPr/>
        </p:nvSpPr>
        <p:spPr>
          <a:xfrm>
            <a:off x="4271355" y="5016924"/>
            <a:ext cx="1035349" cy="35073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31" name="Rectangle 30">
            <a:extLst>
              <a:ext uri="{FF2B5EF4-FFF2-40B4-BE49-F238E27FC236}">
                <a16:creationId xmlns:a16="http://schemas.microsoft.com/office/drawing/2014/main" id="{3154E860-2D06-4BB5-B9C6-C3C63CA24C07}"/>
              </a:ext>
            </a:extLst>
          </p:cNvPr>
          <p:cNvSpPr/>
          <p:nvPr/>
        </p:nvSpPr>
        <p:spPr>
          <a:xfrm>
            <a:off x="4271355" y="5367662"/>
            <a:ext cx="1035349" cy="35073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D</a:t>
            </a:r>
          </a:p>
        </p:txBody>
      </p:sp>
      <p:sp>
        <p:nvSpPr>
          <p:cNvPr id="32" name="Rectangle 31">
            <a:extLst>
              <a:ext uri="{FF2B5EF4-FFF2-40B4-BE49-F238E27FC236}">
                <a16:creationId xmlns:a16="http://schemas.microsoft.com/office/drawing/2014/main" id="{8F6336DB-CFFC-4FEE-A448-F519D8C9FE7A}"/>
              </a:ext>
            </a:extLst>
          </p:cNvPr>
          <p:cNvSpPr/>
          <p:nvPr/>
        </p:nvSpPr>
        <p:spPr>
          <a:xfrm>
            <a:off x="4271355" y="5718397"/>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33" name="Rectangle 32">
            <a:extLst>
              <a:ext uri="{FF2B5EF4-FFF2-40B4-BE49-F238E27FC236}">
                <a16:creationId xmlns:a16="http://schemas.microsoft.com/office/drawing/2014/main" id="{23ADEBA1-C02C-470E-83C9-64CC0B4467E8}"/>
              </a:ext>
            </a:extLst>
          </p:cNvPr>
          <p:cNvSpPr/>
          <p:nvPr/>
        </p:nvSpPr>
        <p:spPr>
          <a:xfrm>
            <a:off x="4271355" y="6069134"/>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34" name="Group 33">
            <a:extLst>
              <a:ext uri="{FF2B5EF4-FFF2-40B4-BE49-F238E27FC236}">
                <a16:creationId xmlns:a16="http://schemas.microsoft.com/office/drawing/2014/main" id="{72622461-8FAD-4BC3-9E2A-855DF9E19682}"/>
              </a:ext>
            </a:extLst>
          </p:cNvPr>
          <p:cNvGrpSpPr/>
          <p:nvPr/>
        </p:nvGrpSpPr>
        <p:grpSpPr>
          <a:xfrm>
            <a:off x="4039207" y="4099695"/>
            <a:ext cx="1504242" cy="2453505"/>
            <a:chOff x="832131" y="3931603"/>
            <a:chExt cx="1504242" cy="2453505"/>
          </a:xfrm>
        </p:grpSpPr>
        <p:grpSp>
          <p:nvGrpSpPr>
            <p:cNvPr id="35" name="Group 34">
              <a:extLst>
                <a:ext uri="{FF2B5EF4-FFF2-40B4-BE49-F238E27FC236}">
                  <a16:creationId xmlns:a16="http://schemas.microsoft.com/office/drawing/2014/main" id="{9CAAB536-F103-4191-922F-EEBAA8258CFA}"/>
                </a:ext>
              </a:extLst>
            </p:cNvPr>
            <p:cNvGrpSpPr/>
            <p:nvPr/>
          </p:nvGrpSpPr>
          <p:grpSpPr>
            <a:xfrm>
              <a:off x="832131" y="4321764"/>
              <a:ext cx="1504242" cy="2063344"/>
              <a:chOff x="1143000" y="2667000"/>
              <a:chExt cx="1295400" cy="3124200"/>
            </a:xfrm>
          </p:grpSpPr>
          <p:cxnSp>
            <p:nvCxnSpPr>
              <p:cNvPr id="37" name="Straight Connector 36">
                <a:extLst>
                  <a:ext uri="{FF2B5EF4-FFF2-40B4-BE49-F238E27FC236}">
                    <a16:creationId xmlns:a16="http://schemas.microsoft.com/office/drawing/2014/main" id="{FE34B16D-70D1-45B8-9D7F-C6EB069C5175}"/>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99971-4EE7-431B-8133-7E9CDEB43E9F}"/>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CBA82FB-1899-4DFE-824F-7D221420858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36" name="TextBox 2">
              <a:extLst>
                <a:ext uri="{FF2B5EF4-FFF2-40B4-BE49-F238E27FC236}">
                  <a16:creationId xmlns:a16="http://schemas.microsoft.com/office/drawing/2014/main" id="{83364709-01CD-4EA9-AFB6-E6EEC37DBBFA}"/>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40" name="Rectangle 14">
            <a:extLst>
              <a:ext uri="{FF2B5EF4-FFF2-40B4-BE49-F238E27FC236}">
                <a16:creationId xmlns:a16="http://schemas.microsoft.com/office/drawing/2014/main" id="{99167047-89F8-4D2D-B9AF-BAA9F580800C}"/>
              </a:ext>
            </a:extLst>
          </p:cNvPr>
          <p:cNvSpPr/>
          <p:nvPr/>
        </p:nvSpPr>
        <p:spPr>
          <a:xfrm>
            <a:off x="1980003" y="5287940"/>
            <a:ext cx="560045" cy="275908"/>
          </a:xfrm>
          <a:prstGeom prst="rect">
            <a:avLst/>
          </a:prstGeom>
          <a:solidFill>
            <a:schemeClr val="accent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41" name="Rectangle 15">
            <a:extLst>
              <a:ext uri="{FF2B5EF4-FFF2-40B4-BE49-F238E27FC236}">
                <a16:creationId xmlns:a16="http://schemas.microsoft.com/office/drawing/2014/main" id="{D2F7C179-AC56-42D4-8B7C-FC5415C8490C}"/>
              </a:ext>
            </a:extLst>
          </p:cNvPr>
          <p:cNvSpPr/>
          <p:nvPr/>
        </p:nvSpPr>
        <p:spPr>
          <a:xfrm>
            <a:off x="1422134" y="5287940"/>
            <a:ext cx="561858" cy="275908"/>
          </a:xfrm>
          <a:prstGeom prst="rect">
            <a:avLst/>
          </a:prstGeom>
          <a:solidFill>
            <a:srgbClr val="FFC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D</a:t>
            </a:r>
          </a:p>
        </p:txBody>
      </p:sp>
      <p:sp>
        <p:nvSpPr>
          <p:cNvPr id="42" name="Rectangle 16">
            <a:extLst>
              <a:ext uri="{FF2B5EF4-FFF2-40B4-BE49-F238E27FC236}">
                <a16:creationId xmlns:a16="http://schemas.microsoft.com/office/drawing/2014/main" id="{6DE78F21-B2EC-46A6-A4D6-F13C8F598497}"/>
              </a:ext>
            </a:extLst>
          </p:cNvPr>
          <p:cNvSpPr/>
          <p:nvPr/>
        </p:nvSpPr>
        <p:spPr>
          <a:xfrm>
            <a:off x="860638" y="5287940"/>
            <a:ext cx="561858" cy="275908"/>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43" name="Rectangle 17">
            <a:extLst>
              <a:ext uri="{FF2B5EF4-FFF2-40B4-BE49-F238E27FC236}">
                <a16:creationId xmlns:a16="http://schemas.microsoft.com/office/drawing/2014/main" id="{C61D2AEA-6FE8-44BA-89C1-AD1E62D3215A}"/>
              </a:ext>
            </a:extLst>
          </p:cNvPr>
          <p:cNvSpPr/>
          <p:nvPr/>
        </p:nvSpPr>
        <p:spPr>
          <a:xfrm>
            <a:off x="298780" y="5287940"/>
            <a:ext cx="561858" cy="275908"/>
          </a:xfrm>
          <a:prstGeom prst="rect">
            <a:avLst/>
          </a:prstGeom>
          <a:solidFill>
            <a:schemeClr val="accent6"/>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44" name="Rectangle 14">
            <a:extLst>
              <a:ext uri="{FF2B5EF4-FFF2-40B4-BE49-F238E27FC236}">
                <a16:creationId xmlns:a16="http://schemas.microsoft.com/office/drawing/2014/main" id="{D8537B60-4ADD-4BDC-96BE-3B06450FF583}"/>
              </a:ext>
            </a:extLst>
          </p:cNvPr>
          <p:cNvSpPr/>
          <p:nvPr/>
        </p:nvSpPr>
        <p:spPr>
          <a:xfrm>
            <a:off x="2540048" y="5287940"/>
            <a:ext cx="560045" cy="275908"/>
          </a:xfrm>
          <a:prstGeom prst="rect">
            <a:avLst/>
          </a:prstGeom>
          <a:solidFill>
            <a:srgbClr val="C0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45" name="Rectangle 14">
            <a:extLst>
              <a:ext uri="{FF2B5EF4-FFF2-40B4-BE49-F238E27FC236}">
                <a16:creationId xmlns:a16="http://schemas.microsoft.com/office/drawing/2014/main" id="{28396777-834F-40F7-ACA5-1F59630ACE2B}"/>
              </a:ext>
            </a:extLst>
          </p:cNvPr>
          <p:cNvSpPr/>
          <p:nvPr/>
        </p:nvSpPr>
        <p:spPr>
          <a:xfrm>
            <a:off x="3097555" y="5287940"/>
            <a:ext cx="560045" cy="275908"/>
          </a:xfrm>
          <a:prstGeom prst="rect">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cxnSp>
        <p:nvCxnSpPr>
          <p:cNvPr id="46" name="Straight Arrow Connector 45">
            <a:extLst>
              <a:ext uri="{FF2B5EF4-FFF2-40B4-BE49-F238E27FC236}">
                <a16:creationId xmlns:a16="http://schemas.microsoft.com/office/drawing/2014/main" id="{15AFDAF8-EAD4-4914-A64F-2B03662B112C}"/>
              </a:ext>
            </a:extLst>
          </p:cNvPr>
          <p:cNvCxnSpPr/>
          <p:nvPr/>
        </p:nvCxnSpPr>
        <p:spPr>
          <a:xfrm>
            <a:off x="579709" y="4846555"/>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DA114475-295E-4096-B309-899723EC9309}"/>
              </a:ext>
            </a:extLst>
          </p:cNvPr>
          <p:cNvGrpSpPr/>
          <p:nvPr/>
        </p:nvGrpSpPr>
        <p:grpSpPr>
          <a:xfrm>
            <a:off x="6496758" y="4099695"/>
            <a:ext cx="1504242" cy="2453505"/>
            <a:chOff x="832131" y="3931603"/>
            <a:chExt cx="1504242" cy="2453505"/>
          </a:xfrm>
        </p:grpSpPr>
        <p:grpSp>
          <p:nvGrpSpPr>
            <p:cNvPr id="48" name="Group 47">
              <a:extLst>
                <a:ext uri="{FF2B5EF4-FFF2-40B4-BE49-F238E27FC236}">
                  <a16:creationId xmlns:a16="http://schemas.microsoft.com/office/drawing/2014/main" id="{FC6D6F18-C0AD-475B-8F49-680310D44E66}"/>
                </a:ext>
              </a:extLst>
            </p:cNvPr>
            <p:cNvGrpSpPr/>
            <p:nvPr/>
          </p:nvGrpSpPr>
          <p:grpSpPr>
            <a:xfrm>
              <a:off x="832131" y="4321764"/>
              <a:ext cx="1504242" cy="2063344"/>
              <a:chOff x="1143000" y="2667000"/>
              <a:chExt cx="1295400" cy="3124200"/>
            </a:xfrm>
          </p:grpSpPr>
          <p:cxnSp>
            <p:nvCxnSpPr>
              <p:cNvPr id="50" name="Straight Connector 49">
                <a:extLst>
                  <a:ext uri="{FF2B5EF4-FFF2-40B4-BE49-F238E27FC236}">
                    <a16:creationId xmlns:a16="http://schemas.microsoft.com/office/drawing/2014/main" id="{2AF1CE37-8E1E-4887-8638-7FB528023580}"/>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86FA02F-0B80-45E8-BE93-1E1F14C42341}"/>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4E307BA-20FC-4B0B-9A46-5C685D78EB0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9" name="TextBox 2">
              <a:extLst>
                <a:ext uri="{FF2B5EF4-FFF2-40B4-BE49-F238E27FC236}">
                  <a16:creationId xmlns:a16="http://schemas.microsoft.com/office/drawing/2014/main" id="{0AF3B80B-7923-4371-98FD-043DD5F65EF4}"/>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3" name="Arrow: Left 2">
            <a:extLst>
              <a:ext uri="{FF2B5EF4-FFF2-40B4-BE49-F238E27FC236}">
                <a16:creationId xmlns:a16="http://schemas.microsoft.com/office/drawing/2014/main" id="{18E03B55-7694-42FD-B5C0-519A8318C6F8}"/>
              </a:ext>
            </a:extLst>
          </p:cNvPr>
          <p:cNvSpPr/>
          <p:nvPr/>
        </p:nvSpPr>
        <p:spPr>
          <a:xfrm>
            <a:off x="6972300" y="635471"/>
            <a:ext cx="762000" cy="62608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TextBox 52">
            <a:extLst>
              <a:ext uri="{FF2B5EF4-FFF2-40B4-BE49-F238E27FC236}">
                <a16:creationId xmlns:a16="http://schemas.microsoft.com/office/drawing/2014/main" id="{B78CDD45-84BF-4683-AEF6-D661F4BBD49F}"/>
              </a:ext>
            </a:extLst>
          </p:cNvPr>
          <p:cNvSpPr txBox="1"/>
          <p:nvPr/>
        </p:nvSpPr>
        <p:spPr>
          <a:xfrm>
            <a:off x="7513657" y="99917"/>
            <a:ext cx="1554143"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only</a:t>
            </a:r>
          </a:p>
        </p:txBody>
      </p:sp>
    </p:spTree>
    <p:extLst>
      <p:ext uri="{BB962C8B-B14F-4D97-AF65-F5344CB8AC3E}">
        <p14:creationId xmlns:p14="http://schemas.microsoft.com/office/powerpoint/2010/main" val="4735742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par>
                          <p:cTn id="35" fill="hold">
                            <p:stCondLst>
                              <p:cond delay="500"/>
                            </p:stCondLst>
                            <p:childTnLst>
                              <p:par>
                                <p:cTn id="36" presetID="47" presetClass="entr" presetSubtype="0"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anim calcmode="lin" valueType="num">
                                      <p:cBhvr>
                                        <p:cTn id="39" dur="500" fill="hold"/>
                                        <p:tgtEl>
                                          <p:spTgt spid="33"/>
                                        </p:tgtEl>
                                        <p:attrNameLst>
                                          <p:attrName>ppt_x</p:attrName>
                                        </p:attrNameLst>
                                      </p:cBhvr>
                                      <p:tavLst>
                                        <p:tav tm="0">
                                          <p:val>
                                            <p:strVal val="#ppt_x"/>
                                          </p:val>
                                        </p:tav>
                                        <p:tav tm="100000">
                                          <p:val>
                                            <p:strVal val="#ppt_x"/>
                                          </p:val>
                                        </p:tav>
                                      </p:tavLst>
                                    </p:anim>
                                    <p:anim calcmode="lin" valueType="num">
                                      <p:cBhvr>
                                        <p:cTn id="40"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1.94444E-6 4.07407E-6 L 0.06146 -0.00324 " pathEditMode="relative" rAng="0" ptsTypes="AA">
                                      <p:cBhvr>
                                        <p:cTn id="44" dur="500" fill="hold"/>
                                        <p:tgtEl>
                                          <p:spTgt spid="46"/>
                                        </p:tgtEl>
                                        <p:attrNameLst>
                                          <p:attrName>ppt_x</p:attrName>
                                          <p:attrName>ppt_y</p:attrName>
                                        </p:attrNameLst>
                                      </p:cBhvr>
                                      <p:rCtr x="3073" y="-162"/>
                                    </p:animMotion>
                                  </p:childTnLst>
                                </p:cTn>
                              </p:par>
                            </p:childTnLst>
                          </p:cTn>
                        </p:par>
                        <p:par>
                          <p:cTn id="45" fill="hold">
                            <p:stCondLst>
                              <p:cond delay="500"/>
                            </p:stCondLst>
                            <p:childTnLst>
                              <p:par>
                                <p:cTn id="46" presetID="47" presetClass="entr" presetSubtype="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anim calcmode="lin" valueType="num">
                                      <p:cBhvr>
                                        <p:cTn id="49" dur="500" fill="hold"/>
                                        <p:tgtEl>
                                          <p:spTgt spid="32"/>
                                        </p:tgtEl>
                                        <p:attrNameLst>
                                          <p:attrName>ppt_x</p:attrName>
                                        </p:attrNameLst>
                                      </p:cBhvr>
                                      <p:tavLst>
                                        <p:tav tm="0">
                                          <p:val>
                                            <p:strVal val="#ppt_x"/>
                                          </p:val>
                                        </p:tav>
                                        <p:tav tm="100000">
                                          <p:val>
                                            <p:strVal val="#ppt_x"/>
                                          </p:val>
                                        </p:tav>
                                      </p:tavLst>
                                    </p:anim>
                                    <p:anim calcmode="lin" valueType="num">
                                      <p:cBhvr>
                                        <p:cTn id="50"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0.06146 -0.00324 L 0.12291 -0.00371 " pathEditMode="relative" rAng="0" ptsTypes="AA">
                                      <p:cBhvr>
                                        <p:cTn id="54" dur="500" fill="hold"/>
                                        <p:tgtEl>
                                          <p:spTgt spid="46"/>
                                        </p:tgtEl>
                                        <p:attrNameLst>
                                          <p:attrName>ppt_x</p:attrName>
                                          <p:attrName>ppt_y</p:attrName>
                                        </p:attrNameLst>
                                      </p:cBhvr>
                                      <p:rCtr x="3073" y="-23"/>
                                    </p:animMotion>
                                  </p:childTnLst>
                                </p:cTn>
                              </p:par>
                            </p:childTnLst>
                          </p:cTn>
                        </p:par>
                        <p:par>
                          <p:cTn id="55" fill="hold">
                            <p:stCondLst>
                              <p:cond delay="500"/>
                            </p:stCondLst>
                            <p:childTnLst>
                              <p:par>
                                <p:cTn id="56" presetID="47" presetClass="entr" presetSubtype="0"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anim calcmode="lin" valueType="num">
                                      <p:cBhvr>
                                        <p:cTn id="59" dur="500" fill="hold"/>
                                        <p:tgtEl>
                                          <p:spTgt spid="31"/>
                                        </p:tgtEl>
                                        <p:attrNameLst>
                                          <p:attrName>ppt_x</p:attrName>
                                        </p:attrNameLst>
                                      </p:cBhvr>
                                      <p:tavLst>
                                        <p:tav tm="0">
                                          <p:val>
                                            <p:strVal val="#ppt_x"/>
                                          </p:val>
                                        </p:tav>
                                        <p:tav tm="100000">
                                          <p:val>
                                            <p:strVal val="#ppt_x"/>
                                          </p:val>
                                        </p:tav>
                                      </p:tavLst>
                                    </p:anim>
                                    <p:anim calcmode="lin" valueType="num">
                                      <p:cBhvr>
                                        <p:cTn id="60"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12291 -0.00371 L 0.1842 -0.0007 " pathEditMode="relative" rAng="0" ptsTypes="AA">
                                      <p:cBhvr>
                                        <p:cTn id="64" dur="500" fill="hold"/>
                                        <p:tgtEl>
                                          <p:spTgt spid="46"/>
                                        </p:tgtEl>
                                        <p:attrNameLst>
                                          <p:attrName>ppt_x</p:attrName>
                                          <p:attrName>ppt_y</p:attrName>
                                        </p:attrNameLst>
                                      </p:cBhvr>
                                      <p:rCtr x="3056" y="139"/>
                                    </p:animMotion>
                                  </p:childTnLst>
                                </p:cTn>
                              </p:par>
                            </p:childTnLst>
                          </p:cTn>
                        </p:par>
                        <p:par>
                          <p:cTn id="65" fill="hold">
                            <p:stCondLst>
                              <p:cond delay="500"/>
                            </p:stCondLst>
                            <p:childTnLst>
                              <p:par>
                                <p:cTn id="66" presetID="47"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anim calcmode="lin" valueType="num">
                                      <p:cBhvr>
                                        <p:cTn id="69" dur="500" fill="hold"/>
                                        <p:tgtEl>
                                          <p:spTgt spid="30"/>
                                        </p:tgtEl>
                                        <p:attrNameLst>
                                          <p:attrName>ppt_x</p:attrName>
                                        </p:attrNameLst>
                                      </p:cBhvr>
                                      <p:tavLst>
                                        <p:tav tm="0">
                                          <p:val>
                                            <p:strVal val="#ppt_x"/>
                                          </p:val>
                                        </p:tav>
                                        <p:tav tm="100000">
                                          <p:val>
                                            <p:strVal val="#ppt_x"/>
                                          </p:val>
                                        </p:tav>
                                      </p:tavLst>
                                    </p:anim>
                                    <p:anim calcmode="lin" valueType="num">
                                      <p:cBhvr>
                                        <p:cTn id="70"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1842 -0.0007 L 0.24496 -0.0007 " pathEditMode="relative" rAng="0" ptsTypes="AA">
                                      <p:cBhvr>
                                        <p:cTn id="74" dur="500" fill="hold"/>
                                        <p:tgtEl>
                                          <p:spTgt spid="46"/>
                                        </p:tgtEl>
                                        <p:attrNameLst>
                                          <p:attrName>ppt_x</p:attrName>
                                          <p:attrName>ppt_y</p:attrName>
                                        </p:attrNameLst>
                                      </p:cBhvr>
                                      <p:rCtr x="3038" y="0"/>
                                    </p:animMotion>
                                  </p:childTnLst>
                                </p:cTn>
                              </p:par>
                            </p:childTnLst>
                          </p:cTn>
                        </p:par>
                        <p:par>
                          <p:cTn id="75" fill="hold">
                            <p:stCondLst>
                              <p:cond delay="500"/>
                            </p:stCondLst>
                            <p:childTnLst>
                              <p:par>
                                <p:cTn id="76" presetID="47" presetClass="entr" presetSubtype="0" fill="hold" grpId="0"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anim calcmode="lin" valueType="num">
                                      <p:cBhvr>
                                        <p:cTn id="79" dur="500" fill="hold"/>
                                        <p:tgtEl>
                                          <p:spTgt spid="29"/>
                                        </p:tgtEl>
                                        <p:attrNameLst>
                                          <p:attrName>ppt_x</p:attrName>
                                        </p:attrNameLst>
                                      </p:cBhvr>
                                      <p:tavLst>
                                        <p:tav tm="0">
                                          <p:val>
                                            <p:strVal val="#ppt_x"/>
                                          </p:val>
                                        </p:tav>
                                        <p:tav tm="100000">
                                          <p:val>
                                            <p:strVal val="#ppt_x"/>
                                          </p:val>
                                        </p:tav>
                                      </p:tavLst>
                                    </p:anim>
                                    <p:anim calcmode="lin" valueType="num">
                                      <p:cBhvr>
                                        <p:cTn id="80"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0.24496 -0.0007 L 0.3033 -0.0007 " pathEditMode="relative" rAng="0" ptsTypes="AA">
                                      <p:cBhvr>
                                        <p:cTn id="84" dur="500" fill="hold"/>
                                        <p:tgtEl>
                                          <p:spTgt spid="46"/>
                                        </p:tgtEl>
                                        <p:attrNameLst>
                                          <p:attrName>ppt_x</p:attrName>
                                          <p:attrName>ppt_y</p:attrName>
                                        </p:attrNameLst>
                                      </p:cBhvr>
                                      <p:rCtr x="2917" y="0"/>
                                    </p:animMotion>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43"/>
                                        </p:tgtEl>
                                      </p:cBhvr>
                                    </p:animEffect>
                                    <p:set>
                                      <p:cBhvr>
                                        <p:cTn id="89" dur="1" fill="hold">
                                          <p:stCondLst>
                                            <p:cond delay="499"/>
                                          </p:stCondLst>
                                        </p:cTn>
                                        <p:tgtEl>
                                          <p:spTgt spid="4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42"/>
                                        </p:tgtEl>
                                      </p:cBhvr>
                                    </p:animEffect>
                                    <p:set>
                                      <p:cBhvr>
                                        <p:cTn id="92" dur="1" fill="hold">
                                          <p:stCondLst>
                                            <p:cond delay="499"/>
                                          </p:stCondLst>
                                        </p:cTn>
                                        <p:tgtEl>
                                          <p:spTgt spid="42"/>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41"/>
                                        </p:tgtEl>
                                      </p:cBhvr>
                                    </p:animEffect>
                                    <p:set>
                                      <p:cBhvr>
                                        <p:cTn id="95" dur="1" fill="hold">
                                          <p:stCondLst>
                                            <p:cond delay="499"/>
                                          </p:stCondLst>
                                        </p:cTn>
                                        <p:tgtEl>
                                          <p:spTgt spid="41"/>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40"/>
                                        </p:tgtEl>
                                      </p:cBhvr>
                                    </p:animEffect>
                                    <p:set>
                                      <p:cBhvr>
                                        <p:cTn id="98" dur="1" fill="hold">
                                          <p:stCondLst>
                                            <p:cond delay="499"/>
                                          </p:stCondLst>
                                        </p:cTn>
                                        <p:tgtEl>
                                          <p:spTgt spid="40"/>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44"/>
                                        </p:tgtEl>
                                      </p:cBhvr>
                                    </p:animEffect>
                                    <p:set>
                                      <p:cBhvr>
                                        <p:cTn id="101" dur="1" fill="hold">
                                          <p:stCondLst>
                                            <p:cond delay="499"/>
                                          </p:stCondLst>
                                        </p:cTn>
                                        <p:tgtEl>
                                          <p:spTgt spid="44"/>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5"/>
                                        </p:tgtEl>
                                      </p:cBhvr>
                                    </p:animEffect>
                                    <p:set>
                                      <p:cBhvr>
                                        <p:cTn id="104" dur="1" fill="hold">
                                          <p:stCondLst>
                                            <p:cond delay="499"/>
                                          </p:stCondLst>
                                        </p:cTn>
                                        <p:tgtEl>
                                          <p:spTgt spid="45"/>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46"/>
                                        </p:tgtEl>
                                      </p:cBhvr>
                                    </p:animEffect>
                                    <p:set>
                                      <p:cBhvr>
                                        <p:cTn id="107" dur="1" fill="hold">
                                          <p:stCondLst>
                                            <p:cond delay="499"/>
                                          </p:stCondLst>
                                        </p:cTn>
                                        <p:tgtEl>
                                          <p:spTgt spid="46"/>
                                        </p:tgtEl>
                                        <p:attrNameLst>
                                          <p:attrName>style.visibility</p:attrName>
                                        </p:attrNameLst>
                                      </p:cBhvr>
                                      <p:to>
                                        <p:strVal val="hidden"/>
                                      </p:to>
                                    </p:set>
                                  </p:childTnLst>
                                </p:cTn>
                              </p:par>
                            </p:childTnLst>
                          </p:cTn>
                        </p:par>
                        <p:par>
                          <p:cTn id="108" fill="hold">
                            <p:stCondLst>
                              <p:cond delay="500"/>
                            </p:stCondLst>
                            <p:childTnLst>
                              <p:par>
                                <p:cTn id="109" presetID="42" presetClass="path" presetSubtype="0" accel="50000" decel="50000" fill="hold" grpId="0" nodeType="afterEffect">
                                  <p:stCondLst>
                                    <p:cond delay="0"/>
                                  </p:stCondLst>
                                  <p:childTnLst>
                                    <p:animMotion origin="layout" path="M 3.33333E-6 -4.44444E-6 L 3.33333E-6 0.20625 " pathEditMode="relative" rAng="0" ptsTypes="AA">
                                      <p:cBhvr>
                                        <p:cTn id="110" dur="750" fill="hold"/>
                                        <p:tgtEl>
                                          <p:spTgt spid="3"/>
                                        </p:tgtEl>
                                        <p:attrNameLst>
                                          <p:attrName>ppt_x</p:attrName>
                                          <p:attrName>ppt_y</p:attrName>
                                        </p:attrNameLst>
                                      </p:cBhvr>
                                      <p:rCtr x="0" y="10301"/>
                                    </p:animMotion>
                                  </p:childTnLst>
                                </p:cTn>
                              </p:par>
                            </p:childTnLst>
                          </p:cTn>
                        </p:par>
                        <p:par>
                          <p:cTn id="111" fill="hold">
                            <p:stCondLst>
                              <p:cond delay="1250"/>
                            </p:stCondLst>
                            <p:childTnLst>
                              <p:par>
                                <p:cTn id="112" presetID="10" presetClass="entr" presetSubtype="0" fill="hold" nodeType="after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500"/>
                                        <p:tgtEl>
                                          <p:spTgt spid="47"/>
                                        </p:tgtEl>
                                      </p:cBhvr>
                                    </p:animEffect>
                                  </p:childTnLst>
                                </p:cTn>
                              </p:par>
                            </p:childTnLst>
                          </p:cTn>
                        </p:par>
                        <p:par>
                          <p:cTn id="115" fill="hold">
                            <p:stCondLst>
                              <p:cond delay="1750"/>
                            </p:stCondLst>
                            <p:childTnLst>
                              <p:par>
                                <p:cTn id="116" presetID="42" presetClass="path" presetSubtype="0" accel="50000" decel="50000" fill="hold" grpId="1" nodeType="afterEffect">
                                  <p:stCondLst>
                                    <p:cond delay="0"/>
                                  </p:stCondLst>
                                  <p:childTnLst>
                                    <p:animMotion origin="layout" path="M -4.72222E-6 2.96296E-6 L 0.26789 0.20764 " pathEditMode="relative" rAng="0" ptsTypes="AA">
                                      <p:cBhvr>
                                        <p:cTn id="117" dur="1000" fill="hold"/>
                                        <p:tgtEl>
                                          <p:spTgt spid="29"/>
                                        </p:tgtEl>
                                        <p:attrNameLst>
                                          <p:attrName>ppt_x</p:attrName>
                                          <p:attrName>ppt_y</p:attrName>
                                        </p:attrNameLst>
                                      </p:cBhvr>
                                      <p:rCtr x="13385" y="10370"/>
                                    </p:animMotion>
                                  </p:childTnLst>
                                </p:cTn>
                              </p:par>
                            </p:childTnLst>
                          </p:cTn>
                        </p:par>
                        <p:par>
                          <p:cTn id="118" fill="hold">
                            <p:stCondLst>
                              <p:cond delay="2750"/>
                            </p:stCondLst>
                            <p:childTnLst>
                              <p:par>
                                <p:cTn id="119" presetID="42" presetClass="path" presetSubtype="0" accel="50000" decel="50000" fill="hold" grpId="1" nodeType="afterEffect">
                                  <p:stCondLst>
                                    <p:cond delay="0"/>
                                  </p:stCondLst>
                                  <p:childTnLst>
                                    <p:animMotion origin="layout" path="M -4.72222E-6 -4.44444E-6 L 0.26789 0.10487 " pathEditMode="relative" rAng="0" ptsTypes="AA">
                                      <p:cBhvr>
                                        <p:cTn id="120" dur="1000" fill="hold"/>
                                        <p:tgtEl>
                                          <p:spTgt spid="30"/>
                                        </p:tgtEl>
                                        <p:attrNameLst>
                                          <p:attrName>ppt_x</p:attrName>
                                          <p:attrName>ppt_y</p:attrName>
                                        </p:attrNameLst>
                                      </p:cBhvr>
                                      <p:rCtr x="13385" y="5231"/>
                                    </p:animMotion>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grpId="1" nodeType="clickEffect">
                                  <p:stCondLst>
                                    <p:cond delay="0"/>
                                  </p:stCondLst>
                                  <p:childTnLst>
                                    <p:animMotion origin="layout" path="M 3.33333E-6 0.20625 L 3.33333E-6 0.39514 " pathEditMode="relative" rAng="0" ptsTypes="AA">
                                      <p:cBhvr>
                                        <p:cTn id="124" dur="1000" fill="hold"/>
                                        <p:tgtEl>
                                          <p:spTgt spid="3"/>
                                        </p:tgtEl>
                                        <p:attrNameLst>
                                          <p:attrName>ppt_x</p:attrName>
                                          <p:attrName>ppt_y</p:attrName>
                                        </p:attrNameLst>
                                      </p:cBhvr>
                                      <p:rCtr x="0" y="9444"/>
                                    </p:animMotion>
                                  </p:childTnLst>
                                </p:cTn>
                              </p:par>
                            </p:childTnLst>
                          </p:cTn>
                        </p:par>
                        <p:par>
                          <p:cTn id="125" fill="hold">
                            <p:stCondLst>
                              <p:cond delay="1000"/>
                            </p:stCondLst>
                            <p:childTnLst>
                              <p:par>
                                <p:cTn id="126" presetID="47" presetClass="exit" presetSubtype="0" fill="hold" grpId="1" nodeType="afterEffect">
                                  <p:stCondLst>
                                    <p:cond delay="0"/>
                                  </p:stCondLst>
                                  <p:childTnLst>
                                    <p:animEffect transition="out" filter="fade">
                                      <p:cBhvr>
                                        <p:cTn id="127" dur="1000"/>
                                        <p:tgtEl>
                                          <p:spTgt spid="31"/>
                                        </p:tgtEl>
                                      </p:cBhvr>
                                    </p:animEffect>
                                    <p:anim calcmode="lin" valueType="num">
                                      <p:cBhvr>
                                        <p:cTn id="128" dur="1000"/>
                                        <p:tgtEl>
                                          <p:spTgt spid="31"/>
                                        </p:tgtEl>
                                        <p:attrNameLst>
                                          <p:attrName>ppt_x</p:attrName>
                                        </p:attrNameLst>
                                      </p:cBhvr>
                                      <p:tavLst>
                                        <p:tav tm="0">
                                          <p:val>
                                            <p:strVal val="ppt_x"/>
                                          </p:val>
                                        </p:tav>
                                        <p:tav tm="100000">
                                          <p:val>
                                            <p:strVal val="ppt_x"/>
                                          </p:val>
                                        </p:tav>
                                      </p:tavLst>
                                    </p:anim>
                                    <p:anim calcmode="lin" valueType="num">
                                      <p:cBhvr>
                                        <p:cTn id="129" dur="1000"/>
                                        <p:tgtEl>
                                          <p:spTgt spid="31"/>
                                        </p:tgtEl>
                                        <p:attrNameLst>
                                          <p:attrName>ppt_y</p:attrName>
                                        </p:attrNameLst>
                                      </p:cBhvr>
                                      <p:tavLst>
                                        <p:tav tm="0">
                                          <p:val>
                                            <p:strVal val="ppt_y"/>
                                          </p:val>
                                        </p:tav>
                                        <p:tav tm="100000">
                                          <p:val>
                                            <p:strVal val="ppt_y-.1"/>
                                          </p:val>
                                        </p:tav>
                                      </p:tavLst>
                                    </p:anim>
                                    <p:set>
                                      <p:cBhvr>
                                        <p:cTn id="130" dur="1" fill="hold">
                                          <p:stCondLst>
                                            <p:cond delay="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30" grpId="0" animBg="1"/>
      <p:bldP spid="30" grpId="1" animBg="1"/>
      <p:bldP spid="31" grpId="0" animBg="1"/>
      <p:bldP spid="31" grpId="1" animBg="1"/>
      <p:bldP spid="32" grpId="0" animBg="1"/>
      <p:bldP spid="33"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3" grpId="0" animBg="1"/>
      <p:bldP spid="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int </a:t>
            </a:r>
            <a:r>
              <a:rPr lang="en-US" altLang="en-US" sz="1300" b="1" dirty="0">
                <a:solidFill>
                  <a:srgbClr val="FF0000"/>
                </a:solidFill>
                <a:latin typeface="Courier New" panose="02070309020205020404" pitchFamily="49" charset="0"/>
                <a:cs typeface="Courier New" panose="02070309020205020404" pitchFamily="49" charset="0"/>
              </a:rPr>
              <a:t>palindrome</a:t>
            </a:r>
            <a:r>
              <a:rPr lang="en-US" altLang="en-US" sz="1300" dirty="0">
                <a:solidFill>
                  <a:srgbClr val="000000"/>
                </a:solidFill>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b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stripping out spaces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push(&amp;s1, </a:t>
            </a:r>
            <a:r>
              <a:rPr lang="en-US" altLang="en-US" sz="1300" dirty="0" err="1">
                <a:solidFill>
                  <a:srgbClr val="000000"/>
                </a:solidFill>
                <a:latin typeface="Courier New" panose="02070309020205020404" pitchFamily="49" charset="0"/>
                <a:cs typeface="Courier New" panose="02070309020205020404" pitchFamily="49" charset="0"/>
              </a:rPr>
              <a:t>toupper</a:t>
            </a:r>
            <a:r>
              <a:rPr lang="en-US" altLang="en-US" sz="1300" dirty="0">
                <a:solidFill>
                  <a:srgbClr val="000000"/>
                </a:solidFill>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half of the chars and push into s2;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s1.ll.size /2; 	     </a:t>
            </a:r>
            <a:r>
              <a:rPr lang="en-US" altLang="en-US" sz="1300" b="1" dirty="0">
                <a:solidFill>
                  <a:srgbClr val="FF0000"/>
                </a:solidFill>
                <a:latin typeface="Courier New" panose="02070309020205020404" pitchFamily="49" charset="0"/>
                <a:cs typeface="Courier New" panose="02070309020205020404" pitchFamily="49" charset="0"/>
              </a:rPr>
              <a:t>//</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odd = s1.ll.size %2 ;</a:t>
            </a:r>
            <a:r>
              <a:rPr lang="en-US" altLang="en-US" sz="1300" b="1" dirty="0">
                <a:solidFill>
                  <a:srgbClr val="FF0000"/>
                </a:solidFill>
                <a:latin typeface="Courier New" panose="02070309020205020404" pitchFamily="49" charset="0"/>
                <a:cs typeface="Courier New" panose="02070309020205020404" pitchFamily="49" charset="0"/>
              </a:rPr>
              <a:t>       //odd = 1 (5%2=1)</a:t>
            </a: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&gt;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push(&amp;s2, pop(&amp;s1));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//if the string has odd chars, pop the middle one</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(odd)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pop(&amp;s1);</a:t>
            </a:r>
          </a:p>
          <a:p>
            <a:pPr>
              <a:lnSpc>
                <a:spcPct val="100000"/>
              </a:lnSpc>
              <a:spcBef>
                <a:spcPct val="0"/>
              </a:spcBef>
              <a:buFontTx/>
              <a:buNone/>
            </a:pP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two stacks</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isEmptyStack</a:t>
            </a:r>
            <a:r>
              <a:rPr lang="en-US" altLang="en-US" sz="1300" dirty="0">
                <a:solidFill>
                  <a:srgbClr val="000000"/>
                </a:solidFill>
                <a:latin typeface="Courier New" panose="02070309020205020404" pitchFamily="49" charset="0"/>
                <a:cs typeface="Courier New" panose="02070309020205020404" pitchFamily="49" charset="0"/>
              </a:rPr>
              <a:t>(&amp;s1))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(pop(&amp;s1)!=pop(&amp;s2)){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86E9A55F-F8F8-4633-92EC-482657FA4147}"/>
              </a:ext>
            </a:extLst>
          </p:cNvPr>
          <p:cNvSpPr/>
          <p:nvPr/>
        </p:nvSpPr>
        <p:spPr>
          <a:xfrm>
            <a:off x="0" y="381000"/>
            <a:ext cx="9220200" cy="2971800"/>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F95F95D2-8A5C-4664-8A0B-DA693F5238FF}"/>
              </a:ext>
            </a:extLst>
          </p:cNvPr>
          <p:cNvSpPr/>
          <p:nvPr/>
        </p:nvSpPr>
        <p:spPr>
          <a:xfrm>
            <a:off x="1022723" y="2203109"/>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4" name="Rectangle 13">
            <a:extLst>
              <a:ext uri="{FF2B5EF4-FFF2-40B4-BE49-F238E27FC236}">
                <a16:creationId xmlns:a16="http://schemas.microsoft.com/office/drawing/2014/main" id="{6D35A0C6-7FD3-4238-B15A-F5CA1685CE74}"/>
              </a:ext>
            </a:extLst>
          </p:cNvPr>
          <p:cNvSpPr/>
          <p:nvPr/>
        </p:nvSpPr>
        <p:spPr>
          <a:xfrm>
            <a:off x="1022723" y="2553846"/>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15" name="Group 14">
            <a:extLst>
              <a:ext uri="{FF2B5EF4-FFF2-40B4-BE49-F238E27FC236}">
                <a16:creationId xmlns:a16="http://schemas.microsoft.com/office/drawing/2014/main" id="{EA6A12F1-901F-43C1-B5F2-CA44C92ECD5C}"/>
              </a:ext>
            </a:extLst>
          </p:cNvPr>
          <p:cNvGrpSpPr/>
          <p:nvPr/>
        </p:nvGrpSpPr>
        <p:grpSpPr>
          <a:xfrm>
            <a:off x="790575" y="584407"/>
            <a:ext cx="1504242" cy="2453505"/>
            <a:chOff x="832131" y="3931603"/>
            <a:chExt cx="1504242" cy="2453505"/>
          </a:xfrm>
        </p:grpSpPr>
        <p:grpSp>
          <p:nvGrpSpPr>
            <p:cNvPr id="16" name="Group 15">
              <a:extLst>
                <a:ext uri="{FF2B5EF4-FFF2-40B4-BE49-F238E27FC236}">
                  <a16:creationId xmlns:a16="http://schemas.microsoft.com/office/drawing/2014/main" id="{013A14CB-308D-446B-B885-B6EF98271A98}"/>
                </a:ext>
              </a:extLst>
            </p:cNvPr>
            <p:cNvGrpSpPr/>
            <p:nvPr/>
          </p:nvGrpSpPr>
          <p:grpSpPr>
            <a:xfrm>
              <a:off x="832131" y="4321764"/>
              <a:ext cx="1504242" cy="2063344"/>
              <a:chOff x="1143000" y="2667000"/>
              <a:chExt cx="1295400" cy="3124200"/>
            </a:xfrm>
          </p:grpSpPr>
          <p:cxnSp>
            <p:nvCxnSpPr>
              <p:cNvPr id="18" name="Straight Connector 17">
                <a:extLst>
                  <a:ext uri="{FF2B5EF4-FFF2-40B4-BE49-F238E27FC236}">
                    <a16:creationId xmlns:a16="http://schemas.microsoft.com/office/drawing/2014/main" id="{5FF1245E-EB62-4AF2-83C7-3888E677E718}"/>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A64E796-1918-4C3B-94D9-086A51F3782F}"/>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D039B8-3380-4E56-8C8D-F1AB01F58A0F}"/>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 name="TextBox 2">
              <a:extLst>
                <a:ext uri="{FF2B5EF4-FFF2-40B4-BE49-F238E27FC236}">
                  <a16:creationId xmlns:a16="http://schemas.microsoft.com/office/drawing/2014/main" id="{D2EB7CE0-27DF-4264-A101-4D5057D9C75B}"/>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grpSp>
        <p:nvGrpSpPr>
          <p:cNvPr id="21" name="Group 20">
            <a:extLst>
              <a:ext uri="{FF2B5EF4-FFF2-40B4-BE49-F238E27FC236}">
                <a16:creationId xmlns:a16="http://schemas.microsoft.com/office/drawing/2014/main" id="{A3333FE9-0C5E-4506-A652-844477CED54D}"/>
              </a:ext>
            </a:extLst>
          </p:cNvPr>
          <p:cNvGrpSpPr/>
          <p:nvPr/>
        </p:nvGrpSpPr>
        <p:grpSpPr>
          <a:xfrm>
            <a:off x="6934200" y="584407"/>
            <a:ext cx="1504242" cy="2453505"/>
            <a:chOff x="832131" y="3931603"/>
            <a:chExt cx="1504242" cy="2453505"/>
          </a:xfrm>
        </p:grpSpPr>
        <p:grpSp>
          <p:nvGrpSpPr>
            <p:cNvPr id="22" name="Group 21">
              <a:extLst>
                <a:ext uri="{FF2B5EF4-FFF2-40B4-BE49-F238E27FC236}">
                  <a16:creationId xmlns:a16="http://schemas.microsoft.com/office/drawing/2014/main" id="{FEECBBFA-BDA5-4DBD-BA73-86C98FCA7D6D}"/>
                </a:ext>
              </a:extLst>
            </p:cNvPr>
            <p:cNvGrpSpPr/>
            <p:nvPr/>
          </p:nvGrpSpPr>
          <p:grpSpPr>
            <a:xfrm>
              <a:off x="832131" y="4321764"/>
              <a:ext cx="1504242" cy="2063344"/>
              <a:chOff x="1143000" y="2667000"/>
              <a:chExt cx="1295400" cy="3124200"/>
            </a:xfrm>
          </p:grpSpPr>
          <p:cxnSp>
            <p:nvCxnSpPr>
              <p:cNvPr id="24" name="Straight Connector 23">
                <a:extLst>
                  <a:ext uri="{FF2B5EF4-FFF2-40B4-BE49-F238E27FC236}">
                    <a16:creationId xmlns:a16="http://schemas.microsoft.com/office/drawing/2014/main" id="{AA1CBA3E-7B9B-4BB2-A99A-C080A85649FB}"/>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5DA6F7-6346-4951-AE9A-7FE67F0C772D}"/>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4C9488-58F3-4601-AB63-3C19DECC122E}"/>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TextBox 2">
              <a:extLst>
                <a:ext uri="{FF2B5EF4-FFF2-40B4-BE49-F238E27FC236}">
                  <a16:creationId xmlns:a16="http://schemas.microsoft.com/office/drawing/2014/main" id="{9096DF51-1DC8-44A3-9A95-28033EB81718}"/>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27" name="Rectangle 26">
            <a:extLst>
              <a:ext uri="{FF2B5EF4-FFF2-40B4-BE49-F238E27FC236}">
                <a16:creationId xmlns:a16="http://schemas.microsoft.com/office/drawing/2014/main" id="{5DF75AF5-83A1-4F73-BF95-DD4A27AEF09E}"/>
              </a:ext>
            </a:extLst>
          </p:cNvPr>
          <p:cNvSpPr/>
          <p:nvPr/>
        </p:nvSpPr>
        <p:spPr>
          <a:xfrm>
            <a:off x="7202226" y="2208232"/>
            <a:ext cx="1035349" cy="35073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28" name="Rectangle 27">
            <a:extLst>
              <a:ext uri="{FF2B5EF4-FFF2-40B4-BE49-F238E27FC236}">
                <a16:creationId xmlns:a16="http://schemas.microsoft.com/office/drawing/2014/main" id="{7C9ECA78-9C13-417B-8CDE-69814C295176}"/>
              </a:ext>
            </a:extLst>
          </p:cNvPr>
          <p:cNvSpPr/>
          <p:nvPr/>
        </p:nvSpPr>
        <p:spPr>
          <a:xfrm>
            <a:off x="7202226" y="2558969"/>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29" name="Explosion: 8 Points 28">
            <a:extLst>
              <a:ext uri="{FF2B5EF4-FFF2-40B4-BE49-F238E27FC236}">
                <a16:creationId xmlns:a16="http://schemas.microsoft.com/office/drawing/2014/main" id="{E51163DB-1FF3-45E6-AE4A-D11F6EFDBADE}"/>
              </a:ext>
            </a:extLst>
          </p:cNvPr>
          <p:cNvSpPr/>
          <p:nvPr/>
        </p:nvSpPr>
        <p:spPr>
          <a:xfrm>
            <a:off x="1889650" y="248210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0" name="Explosion: 8 Points 29">
            <a:extLst>
              <a:ext uri="{FF2B5EF4-FFF2-40B4-BE49-F238E27FC236}">
                <a16:creationId xmlns:a16="http://schemas.microsoft.com/office/drawing/2014/main" id="{724200C6-F238-44BE-8C85-87D2A570B59E}"/>
              </a:ext>
            </a:extLst>
          </p:cNvPr>
          <p:cNvSpPr/>
          <p:nvPr/>
        </p:nvSpPr>
        <p:spPr>
          <a:xfrm>
            <a:off x="6102106" y="248845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1" name="TextBox 30">
            <a:extLst>
              <a:ext uri="{FF2B5EF4-FFF2-40B4-BE49-F238E27FC236}">
                <a16:creationId xmlns:a16="http://schemas.microsoft.com/office/drawing/2014/main" id="{7E7F8C82-1DCE-4331-81DE-6FB971B9C125}"/>
              </a:ext>
            </a:extLst>
          </p:cNvPr>
          <p:cNvSpPr txBox="1"/>
          <p:nvPr/>
        </p:nvSpPr>
        <p:spPr>
          <a:xfrm>
            <a:off x="3352800" y="575846"/>
            <a:ext cx="2382383" cy="338554"/>
          </a:xfrm>
          <a:prstGeom prst="rect">
            <a:avLst/>
          </a:prstGeom>
          <a:noFill/>
          <a:ln w="28575">
            <a:solidFill>
              <a:srgbClr val="FF0000"/>
            </a:solidFill>
          </a:ln>
        </p:spPr>
        <p:txBody>
          <a:bodyPr wrap="none" rtlCol="0">
            <a:spAutoFit/>
          </a:bodyPr>
          <a:lstStyle/>
          <a:p>
            <a:pPr algn="ctr"/>
            <a:r>
              <a:rPr lang="en-US" sz="1600" b="1" dirty="0">
                <a:solidFill>
                  <a:srgbClr val="FF0000"/>
                </a:solidFill>
              </a:rPr>
              <a:t>The string is a palindrome</a:t>
            </a:r>
            <a:endParaRPr lang="en-SG" sz="1600" b="1" dirty="0">
              <a:solidFill>
                <a:srgbClr val="FF0000"/>
              </a:solidFill>
            </a:endParaRPr>
          </a:p>
        </p:txBody>
      </p:sp>
      <p:cxnSp>
        <p:nvCxnSpPr>
          <p:cNvPr id="32" name="Straight Arrow Connector 31">
            <a:extLst>
              <a:ext uri="{FF2B5EF4-FFF2-40B4-BE49-F238E27FC236}">
                <a16:creationId xmlns:a16="http://schemas.microsoft.com/office/drawing/2014/main" id="{868C9095-46CB-4CDC-8DB7-FC768772C4C4}"/>
              </a:ext>
            </a:extLst>
          </p:cNvPr>
          <p:cNvCxnSpPr>
            <a:cxnSpLocks/>
          </p:cNvCxnSpPr>
          <p:nvPr/>
        </p:nvCxnSpPr>
        <p:spPr>
          <a:xfrm flipH="1">
            <a:off x="4191000" y="4724400"/>
            <a:ext cx="4572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2B91B5F-FB14-488C-AE5A-EF06C2E96DDD}"/>
              </a:ext>
            </a:extLst>
          </p:cNvPr>
          <p:cNvSpPr txBox="1"/>
          <p:nvPr/>
        </p:nvSpPr>
        <p:spPr>
          <a:xfrm>
            <a:off x="7513657" y="99917"/>
            <a:ext cx="1554143"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only</a:t>
            </a:r>
          </a:p>
        </p:txBody>
      </p:sp>
    </p:spTree>
    <p:extLst>
      <p:ext uri="{BB962C8B-B14F-4D97-AF65-F5344CB8AC3E}">
        <p14:creationId xmlns:p14="http://schemas.microsoft.com/office/powerpoint/2010/main" val="2264173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par>
                          <p:cTn id="15" fill="hold">
                            <p:stCondLst>
                              <p:cond delay="500"/>
                            </p:stCondLst>
                            <p:childTnLst>
                              <p:par>
                                <p:cTn id="16" presetID="42" presetClass="path" presetSubtype="0" accel="50000" decel="50000" fill="hold" grpId="0" nodeType="afterEffect">
                                  <p:stCondLst>
                                    <p:cond delay="0"/>
                                  </p:stCondLst>
                                  <p:childTnLst>
                                    <p:animMotion origin="layout" path="M -2.77778E-6 7.40741E-7 L 0.24827 -0.1213 " pathEditMode="relative" rAng="0" ptsTypes="AA">
                                      <p:cBhvr>
                                        <p:cTn id="17" dur="1000" fill="hold"/>
                                        <p:tgtEl>
                                          <p:spTgt spid="13"/>
                                        </p:tgtEl>
                                        <p:attrNameLst>
                                          <p:attrName>ppt_x</p:attrName>
                                          <p:attrName>ppt_y</p:attrName>
                                        </p:attrNameLst>
                                      </p:cBhvr>
                                      <p:rCtr x="12413" y="-6065"/>
                                    </p:animMotion>
                                  </p:childTnLst>
                                </p:cTn>
                              </p:par>
                              <p:par>
                                <p:cTn id="18" presetID="42" presetClass="path" presetSubtype="0" accel="50000" decel="50000" fill="hold" grpId="0" nodeType="withEffect">
                                  <p:stCondLst>
                                    <p:cond delay="0"/>
                                  </p:stCondLst>
                                  <p:childTnLst>
                                    <p:animMotion origin="layout" path="M -8.33333E-7 -3.7037E-6 L -0.23594 -0.12129 " pathEditMode="relative" rAng="0" ptsTypes="AA">
                                      <p:cBhvr>
                                        <p:cTn id="19" dur="1000" fill="hold"/>
                                        <p:tgtEl>
                                          <p:spTgt spid="27"/>
                                        </p:tgtEl>
                                        <p:attrNameLst>
                                          <p:attrName>ppt_x</p:attrName>
                                          <p:attrName>ppt_y</p:attrName>
                                        </p:attrNameLst>
                                      </p:cBhvr>
                                      <p:rCtr x="-11806" y="-6065"/>
                                    </p:animMotion>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30"/>
                                        </p:tgtEl>
                                      </p:cBhvr>
                                    </p:animEffect>
                                    <p:set>
                                      <p:cBhvr>
                                        <p:cTn id="24" dur="1" fill="hold">
                                          <p:stCondLst>
                                            <p:cond delay="499"/>
                                          </p:stCondLst>
                                        </p:cTn>
                                        <p:tgtEl>
                                          <p:spTgt spid="30"/>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7"/>
                                        </p:tgtEl>
                                      </p:cBhvr>
                                    </p:animEffect>
                                    <p:set>
                                      <p:cBhvr>
                                        <p:cTn id="33" dur="1" fill="hold">
                                          <p:stCondLst>
                                            <p:cond delay="499"/>
                                          </p:stCondLst>
                                        </p:cTn>
                                        <p:tgtEl>
                                          <p:spTgt spid="2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2" nodeType="click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animEffect transition="in" filter="fade">
                                      <p:cBhvr>
                                        <p:cTn id="40" dur="500"/>
                                        <p:tgtEl>
                                          <p:spTgt spid="30"/>
                                        </p:tgtEl>
                                      </p:cBhvr>
                                    </p:animEffect>
                                  </p:childTnLst>
                                </p:cTn>
                              </p:par>
                              <p:par>
                                <p:cTn id="41" presetID="53" presetClass="entr" presetSubtype="16" fill="hold" grpId="2"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childTnLst>
                          </p:cTn>
                        </p:par>
                        <p:par>
                          <p:cTn id="46" fill="hold">
                            <p:stCondLst>
                              <p:cond delay="500"/>
                            </p:stCondLst>
                            <p:childTnLst>
                              <p:par>
                                <p:cTn id="47" presetID="42" presetClass="path" presetSubtype="0" accel="50000" decel="50000" fill="hold" grpId="0" nodeType="afterEffect">
                                  <p:stCondLst>
                                    <p:cond delay="0"/>
                                  </p:stCondLst>
                                  <p:childTnLst>
                                    <p:animMotion origin="layout" path="M -2.77778E-6 3.33333E-6 L 0.24288 -0.17037 " pathEditMode="relative" rAng="0" ptsTypes="AA">
                                      <p:cBhvr>
                                        <p:cTn id="48" dur="1000" fill="hold"/>
                                        <p:tgtEl>
                                          <p:spTgt spid="14"/>
                                        </p:tgtEl>
                                        <p:attrNameLst>
                                          <p:attrName>ppt_x</p:attrName>
                                          <p:attrName>ppt_y</p:attrName>
                                        </p:attrNameLst>
                                      </p:cBhvr>
                                      <p:rCtr x="12135" y="-8519"/>
                                    </p:animMotion>
                                  </p:childTnLst>
                                </p:cTn>
                              </p:par>
                              <p:par>
                                <p:cTn id="49" presetID="42" presetClass="path" presetSubtype="0" accel="50000" decel="50000" fill="hold" grpId="0" nodeType="withEffect">
                                  <p:stCondLst>
                                    <p:cond delay="0"/>
                                  </p:stCondLst>
                                  <p:childTnLst>
                                    <p:animMotion origin="layout" path="M -8.33333E-7 -1.11111E-6 L -0.2276 -0.17199 " pathEditMode="relative" rAng="0" ptsTypes="AA">
                                      <p:cBhvr>
                                        <p:cTn id="50" dur="1000" fill="hold"/>
                                        <p:tgtEl>
                                          <p:spTgt spid="28"/>
                                        </p:tgtEl>
                                        <p:attrNameLst>
                                          <p:attrName>ppt_x</p:attrName>
                                          <p:attrName>ppt_y</p:attrName>
                                        </p:attrNameLst>
                                      </p:cBhvr>
                                      <p:rCtr x="-11389" y="-8611"/>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3.33333E-6 1.11111E-6 L 0.15834 0.11111 " pathEditMode="relative" rAng="0" ptsTypes="AA">
                                      <p:cBhvr>
                                        <p:cTn id="54" dur="1000" fill="hold"/>
                                        <p:tgtEl>
                                          <p:spTgt spid="32"/>
                                        </p:tgtEl>
                                        <p:attrNameLst>
                                          <p:attrName>ppt_x</p:attrName>
                                          <p:attrName>ppt_y</p:attrName>
                                        </p:attrNameLst>
                                      </p:cBhvr>
                                      <p:rCtr x="7917" y="5556"/>
                                    </p:animMotion>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27" grpId="0" animBg="1"/>
      <p:bldP spid="27" grpId="1" animBg="1"/>
      <p:bldP spid="28" grpId="0" animBg="1"/>
      <p:bldP spid="29" grpId="0" animBg="1"/>
      <p:bldP spid="29" grpId="1" animBg="1"/>
      <p:bldP spid="29" grpId="2" animBg="1"/>
      <p:bldP spid="30" grpId="0" animBg="1"/>
      <p:bldP spid="30" grpId="1" animBg="1"/>
      <p:bldP spid="30" grpId="2"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4</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a:xfrm>
            <a:off x="1143001" y="1439694"/>
            <a:ext cx="6858000" cy="4438591"/>
          </a:xfrm>
        </p:spPr>
        <p:txBody>
          <a:bodyPr>
            <a:normAutofit lnSpcReduction="10000"/>
          </a:bodyPr>
          <a:lstStyle/>
          <a:p>
            <a:pPr marL="0" indent="0" algn="just">
              <a:lnSpc>
                <a:spcPct val="110000"/>
              </a:lnSpc>
              <a:buNone/>
            </a:pPr>
            <a:r>
              <a:rPr lang="en-US" sz="2000" dirty="0">
                <a:latin typeface="Arial" panose="020B0604020202020204" pitchFamily="34" charset="0"/>
                <a:cs typeface="Arial" panose="020B0604020202020204" pitchFamily="34" charset="0"/>
              </a:rPr>
              <a:t>Write a function balanced() that determines if an expression comprised of the characters ()[]{} is balanced. The prototype for the balanced() function is given below:</a:t>
            </a:r>
          </a:p>
          <a:p>
            <a:pPr marL="0" indent="0" algn="just">
              <a:lnSpc>
                <a:spcPct val="110000"/>
              </a:lnSpc>
              <a:buNone/>
            </a:pPr>
            <a:r>
              <a:rPr lang="en-US" sz="2000" dirty="0">
                <a:latin typeface="Courier New" panose="02070309020205020404" pitchFamily="49" charset="0"/>
                <a:cs typeface="Courier New" panose="02070309020205020404" pitchFamily="49" charset="0"/>
              </a:rPr>
              <a:t>int balanced(char *expression);</a:t>
            </a:r>
          </a:p>
          <a:p>
            <a:pPr marL="0" indent="0" algn="just">
              <a:lnSpc>
                <a:spcPct val="110000"/>
              </a:lnSpc>
              <a:buNone/>
            </a:pPr>
            <a:r>
              <a:rPr lang="en-US" sz="2000" dirty="0">
                <a:latin typeface="Arial" panose="020B0604020202020204" pitchFamily="34" charset="0"/>
                <a:cs typeface="Arial" panose="020B0604020202020204" pitchFamily="34" charset="0"/>
              </a:rPr>
              <a:t>The following expressions are balanced because the order and quantity of the parentheses match:</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0" indent="0" algn="just">
              <a:lnSpc>
                <a:spcPct val="110000"/>
              </a:lnSpc>
              <a:buNone/>
            </a:pPr>
            <a:r>
              <a:rPr lang="en-US" sz="2000" dirty="0">
                <a:latin typeface="Arial" panose="020B0604020202020204" pitchFamily="34" charset="0"/>
                <a:cs typeface="Arial" panose="020B0604020202020204" pitchFamily="34" charset="0"/>
              </a:rPr>
              <a:t>The following expressions are not balanced:</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3642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561737"/>
            <a:ext cx="8915400" cy="6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item;</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Queue 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q.ll.head</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q.ll.tail</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("Enter an expression, terminated by a newline:\n");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scanf</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c",&amp;item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if(item=='\n') break;</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a:t>
            </a:r>
            <a:r>
              <a:rPr lang="en-US" altLang="en-US" sz="1100" dirty="0" err="1">
                <a:latin typeface="Courier New" panose="02070309020205020404" pitchFamily="49" charset="0"/>
                <a:cs typeface="Courier New" panose="02070309020205020404" pitchFamily="49" charset="0"/>
              </a:rPr>
              <a:t>q,item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enqueue(&amp;q,'\0');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 = (char *)malloc(</a:t>
            </a:r>
            <a:r>
              <a:rPr lang="en-US" altLang="en-US" sz="1100" dirty="0" err="1">
                <a:latin typeface="Courier New" panose="02070309020205020404" pitchFamily="49" charset="0"/>
                <a:cs typeface="Courier New" panose="02070309020205020404" pitchFamily="49" charset="0"/>
              </a:rPr>
              <a:t>sizeof</a:t>
            </a:r>
            <a:r>
              <a:rPr lang="en-US" altLang="en-US" sz="1100" dirty="0">
                <a:latin typeface="Courier New" panose="02070309020205020404" pitchFamily="49" charset="0"/>
                <a:cs typeface="Courier New" panose="02070309020205020404" pitchFamily="49" charset="0"/>
              </a:rPr>
              <a:t>(char)*</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a:t>
            </a:r>
            <a:r>
              <a:rPr lang="en-US" altLang="en-US" sz="1100" dirty="0" err="1">
                <a:latin typeface="Courier New" panose="02070309020205020404" pitchFamily="49" charset="0"/>
                <a:cs typeface="Courier New" panose="02070309020205020404" pitchFamily="49" charset="0"/>
              </a:rPr>
              <a:t>isEmptyQueue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peekQueue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dequeue(&amp;q);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a:t>
            </a:r>
            <a:r>
              <a:rPr lang="en-US" altLang="en-US" sz="1100" dirty="0" err="1">
                <a:latin typeface="Courier New" panose="02070309020205020404" pitchFamily="49" charset="0"/>
                <a:cs typeface="Courier New" panose="02070309020205020404" pitchFamily="49" charset="0"/>
              </a:rPr>
              <a:t>isbalanced</a:t>
            </a:r>
            <a:r>
              <a:rPr lang="en-US" altLang="en-US" sz="1100" dirty="0">
                <a:latin typeface="Courier New" panose="02070309020205020404" pitchFamily="49" charset="0"/>
                <a:cs typeface="Courier New" panose="02070309020205020404" pitchFamily="49" charset="0"/>
              </a:rPr>
              <a:t>=</a:t>
            </a:r>
            <a:r>
              <a:rPr lang="en-US" altLang="en-US" sz="1100" b="1" dirty="0">
                <a:solidFill>
                  <a:srgbClr val="FF0000"/>
                </a:solidFill>
                <a:latin typeface="Courier New" panose="02070309020205020404" pitchFamily="49" charset="0"/>
                <a:cs typeface="Courier New" panose="02070309020205020404" pitchFamily="49" charset="0"/>
              </a:rPr>
              <a:t>balanced(expression);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 (</a:t>
            </a:r>
            <a:r>
              <a:rPr lang="en-US" altLang="en-US" sz="1100" dirty="0" err="1">
                <a:latin typeface="Courier New" panose="02070309020205020404" pitchFamily="49" charset="0"/>
                <a:cs typeface="Courier New" panose="02070309020205020404" pitchFamily="49" charset="0"/>
              </a:rPr>
              <a:t>isbalanced</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expression is balanced.\n");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}else{</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expression is not balanced.\n");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free(expression);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561737"/>
            <a:ext cx="507151" cy="652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37</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dirty="0"/>
              <a:t>Question 4 - </a:t>
            </a:r>
            <a:r>
              <a:rPr lang="en-SG" dirty="0" err="1"/>
              <a:t>Template.c</a:t>
            </a:r>
            <a:endParaRPr lang="en-SG" dirty="0"/>
          </a:p>
        </p:txBody>
      </p:sp>
    </p:spTree>
    <p:extLst>
      <p:ext uri="{BB962C8B-B14F-4D97-AF65-F5344CB8AC3E}">
        <p14:creationId xmlns:p14="http://schemas.microsoft.com/office/powerpoint/2010/main" val="3612489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1440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17">
            <a:extLst>
              <a:ext uri="{FF2B5EF4-FFF2-40B4-BE49-F238E27FC236}">
                <a16:creationId xmlns:a16="http://schemas.microsoft.com/office/drawing/2014/main" id="{50EB0A95-5951-4BAD-89D7-4AA424866F19}"/>
              </a:ext>
            </a:extLst>
          </p:cNvPr>
          <p:cNvSpPr txBox="1">
            <a:spLocks noChangeArrowheads="1"/>
          </p:cNvSpPr>
          <p:nvPr/>
        </p:nvSpPr>
        <p:spPr bwMode="auto">
          <a:xfrm>
            <a:off x="76200" y="0"/>
            <a:ext cx="561975"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32</a:t>
            </a:r>
          </a:p>
        </p:txBody>
      </p:sp>
      <p:sp>
        <p:nvSpPr>
          <p:cNvPr id="10" name="Rectangle 5">
            <a:extLst>
              <a:ext uri="{FF2B5EF4-FFF2-40B4-BE49-F238E27FC236}">
                <a16:creationId xmlns:a16="http://schemas.microsoft.com/office/drawing/2014/main" id="{F9BDF0E2-B6B6-4559-9F67-33435446CC71}"/>
              </a:ext>
            </a:extLst>
          </p:cNvPr>
          <p:cNvSpPr>
            <a:spLocks noChangeArrowheads="1"/>
          </p:cNvSpPr>
          <p:nvPr/>
        </p:nvSpPr>
        <p:spPr bwMode="auto">
          <a:xfrm>
            <a:off x="431800" y="0"/>
            <a:ext cx="855980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int </a:t>
            </a:r>
            <a:r>
              <a:rPr lang="en-US" altLang="en-US" sz="1400" b="1" dirty="0">
                <a:solidFill>
                  <a:srgbClr val="FF0000"/>
                </a:solidFill>
                <a:latin typeface="Courier New" panose="02070309020205020404" pitchFamily="49" charset="0"/>
                <a:cs typeface="Courier New" panose="02070309020205020404" pitchFamily="49" charset="0"/>
              </a:rPr>
              <a:t>balanced</a:t>
            </a:r>
            <a:r>
              <a:rPr lang="en-US" altLang="en-US" sz="1400" dirty="0">
                <a:solidFill>
                  <a:srgbClr val="000000"/>
                </a:solidFill>
                <a:latin typeface="Courier New" panose="02070309020205020404" pitchFamily="49" charset="0"/>
                <a:cs typeface="Courier New" panose="02070309020205020404" pitchFamily="49" charset="0"/>
              </a:rPr>
              <a:t>(char *expression){</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Stack s; </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s.ll.head</a:t>
            </a:r>
            <a:r>
              <a:rPr lang="en-US" altLang="en-US" sz="14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s.ll.tail</a:t>
            </a:r>
            <a:r>
              <a:rPr lang="en-US" altLang="en-US" sz="14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s.ll.size</a:t>
            </a:r>
            <a:r>
              <a:rPr lang="en-US" altLang="en-US" sz="1400" dirty="0">
                <a:latin typeface="Courier New" panose="02070309020205020404" pitchFamily="49" charset="0"/>
                <a:cs typeface="Courier New" panose="02070309020205020404" pitchFamily="49" charset="0"/>
              </a:rPr>
              <a:t> = 0; </a:t>
            </a:r>
          </a:p>
          <a:p>
            <a:pPr>
              <a:lnSpc>
                <a:spcPct val="100000"/>
              </a:lnSpc>
              <a:spcBef>
                <a:spcPct val="0"/>
              </a:spcBef>
              <a:buFontTx/>
              <a:buNone/>
            </a:pP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printf</a:t>
            </a:r>
            <a:r>
              <a:rPr lang="en-US" altLang="en-US" sz="1400" dirty="0">
                <a:latin typeface="Courier New" panose="02070309020205020404" pitchFamily="49" charset="0"/>
                <a:cs typeface="Courier New" panose="02070309020205020404" pitchFamily="49" charset="0"/>
              </a:rPr>
              <a:t>("%s\n</a:t>
            </a:r>
            <a:r>
              <a:rPr lang="en-US" altLang="en-US" sz="1400" dirty="0">
                <a:solidFill>
                  <a:srgbClr val="000000"/>
                </a:solidFill>
                <a:latin typeface="Courier New" panose="02070309020205020404" pitchFamily="49" charset="0"/>
                <a:cs typeface="Courier New" panose="02070309020205020404" pitchFamily="49" charset="0"/>
              </a:rPr>
              <a:t>", expression);</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while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70C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expression++;</a:t>
            </a:r>
          </a:p>
          <a:p>
            <a:pPr>
              <a:lnSpc>
                <a:spcPct val="100000"/>
              </a:lnSpc>
              <a:spcBef>
                <a:spcPct val="0"/>
              </a:spcBef>
              <a:buFontTx/>
              <a:buNone/>
            </a:pPr>
            <a:endParaRPr lang="en-US" altLang="en-US" sz="14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endParaRPr lang="en-US" altLang="en-US" sz="14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return 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else</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51001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pPr>
              <a:lnSpc>
                <a:spcPct val="100000"/>
              </a:lnSpc>
            </a:pPr>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1440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 name="Group 2">
            <a:extLst>
              <a:ext uri="{FF2B5EF4-FFF2-40B4-BE49-F238E27FC236}">
                <a16:creationId xmlns:a16="http://schemas.microsoft.com/office/drawing/2014/main" id="{11AEE28B-E8F7-4061-A4E2-DA2F8F396123}"/>
              </a:ext>
            </a:extLst>
          </p:cNvPr>
          <p:cNvGrpSpPr/>
          <p:nvPr/>
        </p:nvGrpSpPr>
        <p:grpSpPr>
          <a:xfrm>
            <a:off x="228600" y="105013"/>
            <a:ext cx="8458200" cy="3323987"/>
            <a:chOff x="76200" y="0"/>
            <a:chExt cx="8458200" cy="3323987"/>
          </a:xfrm>
        </p:grpSpPr>
        <p:sp>
          <p:nvSpPr>
            <p:cNvPr id="9" name="TextBox 17">
              <a:extLst>
                <a:ext uri="{FF2B5EF4-FFF2-40B4-BE49-F238E27FC236}">
                  <a16:creationId xmlns:a16="http://schemas.microsoft.com/office/drawing/2014/main" id="{50EB0A95-5951-4BAD-89D7-4AA424866F19}"/>
                </a:ext>
              </a:extLst>
            </p:cNvPr>
            <p:cNvSpPr txBox="1">
              <a:spLocks noChangeArrowheads="1"/>
            </p:cNvSpPr>
            <p:nvPr/>
          </p:nvSpPr>
          <p:spPr bwMode="auto">
            <a:xfrm>
              <a:off x="76200" y="0"/>
              <a:ext cx="5619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15</a:t>
              </a:r>
            </a:p>
          </p:txBody>
        </p:sp>
        <p:sp>
          <p:nvSpPr>
            <p:cNvPr id="10" name="Rectangle 5">
              <a:extLst>
                <a:ext uri="{FF2B5EF4-FFF2-40B4-BE49-F238E27FC236}">
                  <a16:creationId xmlns:a16="http://schemas.microsoft.com/office/drawing/2014/main" id="{F9BDF0E2-B6B6-4559-9F67-33435446CC71}"/>
                </a:ext>
              </a:extLst>
            </p:cNvPr>
            <p:cNvSpPr>
              <a:spLocks noChangeArrowheads="1"/>
            </p:cNvSpPr>
            <p:nvPr/>
          </p:nvSpPr>
          <p:spPr bwMode="auto">
            <a:xfrm>
              <a:off x="457200" y="0"/>
              <a:ext cx="80772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b="1" dirty="0">
                  <a:solidFill>
                    <a:srgbClr val="FF0000"/>
                  </a:solidFill>
                  <a:latin typeface="Courier New" panose="02070309020205020404" pitchFamily="49" charset="0"/>
                  <a:cs typeface="Courier New" panose="02070309020205020404" pitchFamily="49" charset="0"/>
                </a:rPr>
                <a:t>	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a:t>
              </a:r>
            </a:p>
          </p:txBody>
        </p:sp>
      </p:grpSp>
      <p:sp>
        <p:nvSpPr>
          <p:cNvPr id="4" name="TextBox 3">
            <a:extLst>
              <a:ext uri="{FF2B5EF4-FFF2-40B4-BE49-F238E27FC236}">
                <a16:creationId xmlns:a16="http://schemas.microsoft.com/office/drawing/2014/main" id="{7D52A16B-5520-42FB-B39F-9483EB4CE3DB}"/>
              </a:ext>
            </a:extLst>
          </p:cNvPr>
          <p:cNvSpPr txBox="1"/>
          <p:nvPr/>
        </p:nvSpPr>
        <p:spPr>
          <a:xfrm>
            <a:off x="236220" y="3646944"/>
            <a:ext cx="8686800" cy="2677656"/>
          </a:xfrm>
          <a:prstGeom prst="rect">
            <a:avLst/>
          </a:prstGeom>
          <a:noFill/>
        </p:spPr>
        <p:txBody>
          <a:bodyPr wrap="square" rtlCol="0">
            <a:spAutoFit/>
          </a:bodyPr>
          <a:lstStyle/>
          <a:p>
            <a:r>
              <a:rPr lang="en-SG" sz="2400" b="1" u="sng" dirty="0">
                <a:solidFill>
                  <a:srgbClr val="FF0000"/>
                </a:solidFill>
              </a:rPr>
              <a:t>Concept</a:t>
            </a:r>
          </a:p>
          <a:p>
            <a:pPr marL="342900" indent="-342900">
              <a:buFontTx/>
              <a:buChar char="-"/>
            </a:pPr>
            <a:r>
              <a:rPr lang="en-SG" sz="2400" dirty="0"/>
              <a:t>Check character by character</a:t>
            </a:r>
          </a:p>
          <a:p>
            <a:pPr marL="342900" indent="-342900">
              <a:buFontTx/>
              <a:buChar char="-"/>
            </a:pPr>
            <a:r>
              <a:rPr lang="en-SG" sz="2400" dirty="0"/>
              <a:t>Opening brackets </a:t>
            </a:r>
            <a:r>
              <a:rPr lang="en-SG" sz="2400" dirty="0">
                <a:sym typeface="Wingdings" panose="05000000000000000000" pitchFamily="2" charset="2"/>
              </a:rPr>
              <a:t> Store in stack</a:t>
            </a:r>
            <a:endParaRPr lang="en-SG" sz="2400" dirty="0"/>
          </a:p>
          <a:p>
            <a:pPr marL="342900" indent="-342900">
              <a:buFontTx/>
              <a:buChar char="-"/>
            </a:pPr>
            <a:r>
              <a:rPr lang="en-SG" sz="2400" dirty="0"/>
              <a:t> Closing brackets </a:t>
            </a:r>
            <a:r>
              <a:rPr lang="en-SG" sz="2400" dirty="0">
                <a:sym typeface="Wingdings" panose="05000000000000000000" pitchFamily="2" charset="2"/>
              </a:rPr>
              <a:t> Find corresponding open bracket (should be at the top of the stack, use </a:t>
            </a:r>
            <a:r>
              <a:rPr lang="en-SG" sz="2400" b="1" dirty="0">
                <a:sym typeface="Wingdings" panose="05000000000000000000" pitchFamily="2" charset="2"/>
              </a:rPr>
              <a:t>pop() </a:t>
            </a:r>
            <a:r>
              <a:rPr lang="en-SG" sz="2400" dirty="0">
                <a:sym typeface="Wingdings" panose="05000000000000000000" pitchFamily="2" charset="2"/>
              </a:rPr>
              <a:t>to retrieve)</a:t>
            </a:r>
          </a:p>
          <a:p>
            <a:pPr marL="800100" lvl="1" indent="-342900">
              <a:buFontTx/>
              <a:buChar char="-"/>
            </a:pPr>
            <a:r>
              <a:rPr lang="en-SG" sz="2400" dirty="0">
                <a:sym typeface="Wingdings" panose="05000000000000000000" pitchFamily="2" charset="2"/>
              </a:rPr>
              <a:t>If brackets do not match, the expression is not balanced</a:t>
            </a:r>
          </a:p>
          <a:p>
            <a:pPr marL="342900" indent="-342900">
              <a:buFontTx/>
              <a:buChar char="-"/>
            </a:pPr>
            <a:r>
              <a:rPr lang="en-SG" sz="2400" dirty="0"/>
              <a:t>If all brackets matches and stack is empty, expression is balanced</a:t>
            </a:r>
          </a:p>
        </p:txBody>
      </p:sp>
    </p:spTree>
    <p:extLst>
      <p:ext uri="{BB962C8B-B14F-4D97-AF65-F5344CB8AC3E}">
        <p14:creationId xmlns:p14="http://schemas.microsoft.com/office/powerpoint/2010/main" val="300069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946549C-D593-47F8-AA31-35B0D40AAB9C}"/>
              </a:ext>
            </a:extLst>
          </p:cNvPr>
          <p:cNvSpPr/>
          <p:nvPr/>
        </p:nvSpPr>
        <p:spPr>
          <a:xfrm>
            <a:off x="0" y="569166"/>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EE7747E8-C2DB-444A-9F01-D928606A8BF7}"/>
              </a:ext>
            </a:extLst>
          </p:cNvPr>
          <p:cNvSpPr>
            <a:spLocks noGrp="1"/>
          </p:cNvSpPr>
          <p:nvPr>
            <p:ph type="title"/>
          </p:nvPr>
        </p:nvSpPr>
        <p:spPr/>
        <p:txBody>
          <a:bodyPr/>
          <a:lstStyle/>
          <a:p>
            <a:r>
              <a:rPr lang="en-SG" dirty="0"/>
              <a:t>Question 4 - example</a:t>
            </a:r>
          </a:p>
        </p:txBody>
      </p:sp>
      <p:sp>
        <p:nvSpPr>
          <p:cNvPr id="5" name="TextBox 4">
            <a:extLst>
              <a:ext uri="{FF2B5EF4-FFF2-40B4-BE49-F238E27FC236}">
                <a16:creationId xmlns:a16="http://schemas.microsoft.com/office/drawing/2014/main" id="{4E6ACA77-FC5E-4347-944E-B8D636DC5DB8}"/>
              </a:ext>
            </a:extLst>
          </p:cNvPr>
          <p:cNvSpPr txBox="1"/>
          <p:nvPr/>
        </p:nvSpPr>
        <p:spPr>
          <a:xfrm>
            <a:off x="304800" y="4297293"/>
            <a:ext cx="3108543" cy="400110"/>
          </a:xfrm>
          <a:prstGeom prst="rect">
            <a:avLst/>
          </a:prstGeom>
          <a:noFill/>
        </p:spPr>
        <p:txBody>
          <a:bodyPr wrap="none" rtlCol="0">
            <a:spAutoFit/>
          </a:bodyPr>
          <a:lstStyle/>
          <a:p>
            <a:r>
              <a:rPr lang="en-SG" sz="2000" b="1" dirty="0">
                <a:solidFill>
                  <a:srgbClr val="FF0000"/>
                </a:solidFill>
                <a:latin typeface="Courier New" panose="02070309020205020404" pitchFamily="49" charset="0"/>
                <a:cs typeface="Courier New" panose="02070309020205020404" pitchFamily="49" charset="0"/>
              </a:rPr>
              <a:t>Expression = {[()]}</a:t>
            </a:r>
          </a:p>
        </p:txBody>
      </p:sp>
      <p:sp>
        <p:nvSpPr>
          <p:cNvPr id="6" name="Rectangle 14">
            <a:extLst>
              <a:ext uri="{FF2B5EF4-FFF2-40B4-BE49-F238E27FC236}">
                <a16:creationId xmlns:a16="http://schemas.microsoft.com/office/drawing/2014/main" id="{573EF7F7-B245-45DF-B776-FC5DEAF656E0}"/>
              </a:ext>
            </a:extLst>
          </p:cNvPr>
          <p:cNvSpPr/>
          <p:nvPr/>
        </p:nvSpPr>
        <p:spPr>
          <a:xfrm>
            <a:off x="2125737"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7" name="Rectangle 15">
            <a:extLst>
              <a:ext uri="{FF2B5EF4-FFF2-40B4-BE49-F238E27FC236}">
                <a16:creationId xmlns:a16="http://schemas.microsoft.com/office/drawing/2014/main" id="{74949757-42E4-4EBF-8F1C-7690CD99165A}"/>
              </a:ext>
            </a:extLst>
          </p:cNvPr>
          <p:cNvSpPr/>
          <p:nvPr/>
        </p:nvSpPr>
        <p:spPr>
          <a:xfrm>
            <a:off x="1567868"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8" name="Rectangle 16">
            <a:extLst>
              <a:ext uri="{FF2B5EF4-FFF2-40B4-BE49-F238E27FC236}">
                <a16:creationId xmlns:a16="http://schemas.microsoft.com/office/drawing/2014/main" id="{74F40916-C032-4845-A6E6-8F96D97495DF}"/>
              </a:ext>
            </a:extLst>
          </p:cNvPr>
          <p:cNvSpPr/>
          <p:nvPr/>
        </p:nvSpPr>
        <p:spPr>
          <a:xfrm>
            <a:off x="1006372"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9" name="Rectangle 17">
            <a:extLst>
              <a:ext uri="{FF2B5EF4-FFF2-40B4-BE49-F238E27FC236}">
                <a16:creationId xmlns:a16="http://schemas.microsoft.com/office/drawing/2014/main" id="{7826D9D4-DE05-40B9-A5EA-0C86F65460FA}"/>
              </a:ext>
            </a:extLst>
          </p:cNvPr>
          <p:cNvSpPr/>
          <p:nvPr/>
        </p:nvSpPr>
        <p:spPr>
          <a:xfrm>
            <a:off x="444514"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0" name="Rectangle 14">
            <a:extLst>
              <a:ext uri="{FF2B5EF4-FFF2-40B4-BE49-F238E27FC236}">
                <a16:creationId xmlns:a16="http://schemas.microsoft.com/office/drawing/2014/main" id="{660AAD2E-9A7A-4691-8FE2-51CC19E3CB1E}"/>
              </a:ext>
            </a:extLst>
          </p:cNvPr>
          <p:cNvSpPr/>
          <p:nvPr/>
        </p:nvSpPr>
        <p:spPr>
          <a:xfrm>
            <a:off x="2685782"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1" name="Rectangle 14">
            <a:extLst>
              <a:ext uri="{FF2B5EF4-FFF2-40B4-BE49-F238E27FC236}">
                <a16:creationId xmlns:a16="http://schemas.microsoft.com/office/drawing/2014/main" id="{22DF3E02-5C76-4F68-820F-3550B83F6334}"/>
              </a:ext>
            </a:extLst>
          </p:cNvPr>
          <p:cNvSpPr/>
          <p:nvPr/>
        </p:nvSpPr>
        <p:spPr>
          <a:xfrm>
            <a:off x="3243289"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3" name="Rectangle 14">
            <a:extLst>
              <a:ext uri="{FF2B5EF4-FFF2-40B4-BE49-F238E27FC236}">
                <a16:creationId xmlns:a16="http://schemas.microsoft.com/office/drawing/2014/main" id="{E0655DA6-86EF-42FD-8B76-0AEA3452AE80}"/>
              </a:ext>
            </a:extLst>
          </p:cNvPr>
          <p:cNvSpPr/>
          <p:nvPr/>
        </p:nvSpPr>
        <p:spPr>
          <a:xfrm>
            <a:off x="3800703" y="5327753"/>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sp>
        <p:nvSpPr>
          <p:cNvPr id="16" name="Rectangle 15">
            <a:extLst>
              <a:ext uri="{FF2B5EF4-FFF2-40B4-BE49-F238E27FC236}">
                <a16:creationId xmlns:a16="http://schemas.microsoft.com/office/drawing/2014/main" id="{48ACCD1A-8BF5-48D9-8DDC-F540772D3EDE}"/>
              </a:ext>
            </a:extLst>
          </p:cNvPr>
          <p:cNvSpPr/>
          <p:nvPr/>
        </p:nvSpPr>
        <p:spPr>
          <a:xfrm>
            <a:off x="6408124" y="503812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7" name="Rectangle 16">
            <a:extLst>
              <a:ext uri="{FF2B5EF4-FFF2-40B4-BE49-F238E27FC236}">
                <a16:creationId xmlns:a16="http://schemas.microsoft.com/office/drawing/2014/main" id="{A830E37D-D702-42E3-94D4-25CED5762E02}"/>
              </a:ext>
            </a:extLst>
          </p:cNvPr>
          <p:cNvSpPr/>
          <p:nvPr/>
        </p:nvSpPr>
        <p:spPr>
          <a:xfrm>
            <a:off x="6408125" y="541968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8" name="Rectangle 17">
            <a:extLst>
              <a:ext uri="{FF2B5EF4-FFF2-40B4-BE49-F238E27FC236}">
                <a16:creationId xmlns:a16="http://schemas.microsoft.com/office/drawing/2014/main" id="{52B75399-9AEE-498B-9499-B0EFB4C3AB69}"/>
              </a:ext>
            </a:extLst>
          </p:cNvPr>
          <p:cNvSpPr/>
          <p:nvPr/>
        </p:nvSpPr>
        <p:spPr>
          <a:xfrm>
            <a:off x="6408124" y="580124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grpSp>
        <p:nvGrpSpPr>
          <p:cNvPr id="19" name="Group 18">
            <a:extLst>
              <a:ext uri="{FF2B5EF4-FFF2-40B4-BE49-F238E27FC236}">
                <a16:creationId xmlns:a16="http://schemas.microsoft.com/office/drawing/2014/main" id="{D7045063-244C-4B99-93E0-19AE6D2A65FA}"/>
              </a:ext>
            </a:extLst>
          </p:cNvPr>
          <p:cNvGrpSpPr/>
          <p:nvPr/>
        </p:nvGrpSpPr>
        <p:grpSpPr>
          <a:xfrm>
            <a:off x="6244352" y="4628188"/>
            <a:ext cx="1367493" cy="1675777"/>
            <a:chOff x="832131" y="3931603"/>
            <a:chExt cx="1504242" cy="2453505"/>
          </a:xfrm>
        </p:grpSpPr>
        <p:grpSp>
          <p:nvGrpSpPr>
            <p:cNvPr id="20" name="Group 19">
              <a:extLst>
                <a:ext uri="{FF2B5EF4-FFF2-40B4-BE49-F238E27FC236}">
                  <a16:creationId xmlns:a16="http://schemas.microsoft.com/office/drawing/2014/main" id="{9F51F6A6-F941-4FF5-95C9-991481521581}"/>
                </a:ext>
              </a:extLst>
            </p:cNvPr>
            <p:cNvGrpSpPr/>
            <p:nvPr/>
          </p:nvGrpSpPr>
          <p:grpSpPr>
            <a:xfrm>
              <a:off x="832131" y="4321764"/>
              <a:ext cx="1504242" cy="2063344"/>
              <a:chOff x="1143000" y="2667000"/>
              <a:chExt cx="1295400" cy="3124200"/>
            </a:xfrm>
          </p:grpSpPr>
          <p:cxnSp>
            <p:nvCxnSpPr>
              <p:cNvPr id="22" name="Straight Connector 21">
                <a:extLst>
                  <a:ext uri="{FF2B5EF4-FFF2-40B4-BE49-F238E27FC236}">
                    <a16:creationId xmlns:a16="http://schemas.microsoft.com/office/drawing/2014/main" id="{5F51B5DB-312A-4481-8E54-1DB0F5F17C08}"/>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81116D-3115-41B4-85CB-CBB4A56A1CCD}"/>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15AB01F-9A5D-422F-80CD-508EEF211B85}"/>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1" name="TextBox 2">
              <a:extLst>
                <a:ext uri="{FF2B5EF4-FFF2-40B4-BE49-F238E27FC236}">
                  <a16:creationId xmlns:a16="http://schemas.microsoft.com/office/drawing/2014/main" id="{59A17E64-DDF1-4290-9396-0674720E98C1}"/>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grpSp>
        <p:nvGrpSpPr>
          <p:cNvPr id="26" name="Group 25">
            <a:extLst>
              <a:ext uri="{FF2B5EF4-FFF2-40B4-BE49-F238E27FC236}">
                <a16:creationId xmlns:a16="http://schemas.microsoft.com/office/drawing/2014/main" id="{C57F7119-04A7-46B0-A387-817CD397E247}"/>
              </a:ext>
            </a:extLst>
          </p:cNvPr>
          <p:cNvGrpSpPr/>
          <p:nvPr/>
        </p:nvGrpSpPr>
        <p:grpSpPr>
          <a:xfrm>
            <a:off x="304800" y="714613"/>
            <a:ext cx="8458200" cy="3323987"/>
            <a:chOff x="76200" y="0"/>
            <a:chExt cx="8458200" cy="3323987"/>
          </a:xfrm>
        </p:grpSpPr>
        <p:sp>
          <p:nvSpPr>
            <p:cNvPr id="27" name="TextBox 17">
              <a:extLst>
                <a:ext uri="{FF2B5EF4-FFF2-40B4-BE49-F238E27FC236}">
                  <a16:creationId xmlns:a16="http://schemas.microsoft.com/office/drawing/2014/main" id="{B276125B-E580-4152-86BE-C66B88483780}"/>
                </a:ext>
              </a:extLst>
            </p:cNvPr>
            <p:cNvSpPr txBox="1">
              <a:spLocks noChangeArrowheads="1"/>
            </p:cNvSpPr>
            <p:nvPr/>
          </p:nvSpPr>
          <p:spPr bwMode="auto">
            <a:xfrm>
              <a:off x="76200" y="0"/>
              <a:ext cx="5619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15</a:t>
              </a:r>
            </a:p>
          </p:txBody>
        </p:sp>
        <p:sp>
          <p:nvSpPr>
            <p:cNvPr id="28" name="Rectangle 5">
              <a:extLst>
                <a:ext uri="{FF2B5EF4-FFF2-40B4-BE49-F238E27FC236}">
                  <a16:creationId xmlns:a16="http://schemas.microsoft.com/office/drawing/2014/main" id="{B65BAABE-B8F8-4009-823F-274AFDF572FD}"/>
                </a:ext>
              </a:extLst>
            </p:cNvPr>
            <p:cNvSpPr>
              <a:spLocks noChangeArrowheads="1"/>
            </p:cNvSpPr>
            <p:nvPr/>
          </p:nvSpPr>
          <p:spPr bwMode="auto">
            <a:xfrm>
              <a:off x="457200" y="0"/>
              <a:ext cx="80772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b="1" dirty="0">
                  <a:solidFill>
                    <a:srgbClr val="FF0000"/>
                  </a:solidFill>
                  <a:latin typeface="Courier New" panose="02070309020205020404" pitchFamily="49" charset="0"/>
                  <a:cs typeface="Courier New" panose="02070309020205020404" pitchFamily="49" charset="0"/>
                </a:rPr>
                <a:t>	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a:t>
              </a:r>
            </a:p>
          </p:txBody>
        </p:sp>
      </p:grpSp>
      <p:cxnSp>
        <p:nvCxnSpPr>
          <p:cNvPr id="29" name="Straight Arrow Connector 28">
            <a:extLst>
              <a:ext uri="{FF2B5EF4-FFF2-40B4-BE49-F238E27FC236}">
                <a16:creationId xmlns:a16="http://schemas.microsoft.com/office/drawing/2014/main" id="{61A2DDB0-15DF-4781-940A-428BFEB1A815}"/>
              </a:ext>
            </a:extLst>
          </p:cNvPr>
          <p:cNvCxnSpPr/>
          <p:nvPr/>
        </p:nvCxnSpPr>
        <p:spPr>
          <a:xfrm>
            <a:off x="690146" y="4978943"/>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Explosion: 8 Points 33">
            <a:extLst>
              <a:ext uri="{FF2B5EF4-FFF2-40B4-BE49-F238E27FC236}">
                <a16:creationId xmlns:a16="http://schemas.microsoft.com/office/drawing/2014/main" id="{FA3C8A8B-F5C8-4C01-9B88-1ADA329C7287}"/>
              </a:ext>
            </a:extLst>
          </p:cNvPr>
          <p:cNvSpPr/>
          <p:nvPr/>
        </p:nvSpPr>
        <p:spPr>
          <a:xfrm>
            <a:off x="7319546" y="572060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 name="Arrow: Right 2">
            <a:extLst>
              <a:ext uri="{FF2B5EF4-FFF2-40B4-BE49-F238E27FC236}">
                <a16:creationId xmlns:a16="http://schemas.microsoft.com/office/drawing/2014/main" id="{01CFFCCC-91E2-4FAD-9214-91AD94914AB4}"/>
              </a:ext>
            </a:extLst>
          </p:cNvPr>
          <p:cNvSpPr/>
          <p:nvPr/>
        </p:nvSpPr>
        <p:spPr>
          <a:xfrm flipH="1">
            <a:off x="8177211" y="651114"/>
            <a:ext cx="661988" cy="609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4B5B4740-D40A-4A36-957A-73DDA2ABD43C}"/>
              </a:ext>
            </a:extLst>
          </p:cNvPr>
          <p:cNvSpPr txBox="1"/>
          <p:nvPr/>
        </p:nvSpPr>
        <p:spPr>
          <a:xfrm>
            <a:off x="4791070" y="4020134"/>
            <a:ext cx="4124330" cy="406265"/>
          </a:xfrm>
          <a:prstGeom prst="rect">
            <a:avLst/>
          </a:prstGeom>
          <a:noFill/>
          <a:ln w="28575">
            <a:solidFill>
              <a:srgbClr val="FF0000"/>
            </a:solidFill>
          </a:ln>
        </p:spPr>
        <p:txBody>
          <a:bodyPr wrap="square" anchor="ctr">
            <a:spAutoFit/>
          </a:bodyPr>
          <a:lstStyle/>
          <a:p>
            <a:pPr algn="ctr"/>
            <a:r>
              <a:rPr lang="en-US" b="1" dirty="0">
                <a:solidFill>
                  <a:srgbClr val="FF0000"/>
                </a:solidFill>
                <a:latin typeface="Courier New" panose="02070309020205020404" pitchFamily="49" charset="0"/>
                <a:cs typeface="Courier New" panose="02070309020205020404" pitchFamily="49" charset="0"/>
              </a:rPr>
              <a:t>The string is a palindrome.</a:t>
            </a:r>
            <a:endParaRPr lang="en-SG"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753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50"/>
                                        <p:tgtEl>
                                          <p:spTgt spid="18"/>
                                        </p:tgtEl>
                                      </p:cBhvr>
                                    </p:animEffect>
                                    <p:anim calcmode="lin" valueType="num">
                                      <p:cBhvr>
                                        <p:cTn id="17" dur="250" fill="hold"/>
                                        <p:tgtEl>
                                          <p:spTgt spid="18"/>
                                        </p:tgtEl>
                                        <p:attrNameLst>
                                          <p:attrName>ppt_x</p:attrName>
                                        </p:attrNameLst>
                                      </p:cBhvr>
                                      <p:tavLst>
                                        <p:tav tm="0">
                                          <p:val>
                                            <p:strVal val="#ppt_x"/>
                                          </p:val>
                                        </p:tav>
                                        <p:tav tm="100000">
                                          <p:val>
                                            <p:strVal val="#ppt_x"/>
                                          </p:val>
                                        </p:tav>
                                      </p:tavLst>
                                    </p:anim>
                                    <p:anim calcmode="lin" valueType="num">
                                      <p:cBhvr>
                                        <p:cTn id="1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8.33333E-7 1.11111E-6 L 0.06146 -0.00324 " pathEditMode="relative" rAng="0" ptsTypes="AA">
                                      <p:cBhvr>
                                        <p:cTn id="22" dur="500" fill="hold"/>
                                        <p:tgtEl>
                                          <p:spTgt spid="29"/>
                                        </p:tgtEl>
                                        <p:attrNameLst>
                                          <p:attrName>ppt_x</p:attrName>
                                          <p:attrName>ppt_y</p:attrName>
                                        </p:attrNameLst>
                                      </p:cBhvr>
                                      <p:rCtr x="3073" y="-162"/>
                                    </p:animMotion>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grpId="1" nodeType="clickEffect">
                                  <p:stCondLst>
                                    <p:cond delay="0"/>
                                  </p:stCondLst>
                                  <p:childTnLst>
                                    <p:animRot by="120000">
                                      <p:cBhvr>
                                        <p:cTn id="26" dur="100" fill="hold">
                                          <p:stCondLst>
                                            <p:cond delay="0"/>
                                          </p:stCondLst>
                                        </p:cTn>
                                        <p:tgtEl>
                                          <p:spTgt spid="3"/>
                                        </p:tgtEl>
                                        <p:attrNameLst>
                                          <p:attrName>r</p:attrName>
                                        </p:attrNameLst>
                                      </p:cBhvr>
                                    </p:animRot>
                                    <p:animRot by="-240000">
                                      <p:cBhvr>
                                        <p:cTn id="27" dur="200" fill="hold">
                                          <p:stCondLst>
                                            <p:cond delay="200"/>
                                          </p:stCondLst>
                                        </p:cTn>
                                        <p:tgtEl>
                                          <p:spTgt spid="3"/>
                                        </p:tgtEl>
                                        <p:attrNameLst>
                                          <p:attrName>r</p:attrName>
                                        </p:attrNameLst>
                                      </p:cBhvr>
                                    </p:animRot>
                                    <p:animRot by="240000">
                                      <p:cBhvr>
                                        <p:cTn id="28" dur="200" fill="hold">
                                          <p:stCondLst>
                                            <p:cond delay="400"/>
                                          </p:stCondLst>
                                        </p:cTn>
                                        <p:tgtEl>
                                          <p:spTgt spid="3"/>
                                        </p:tgtEl>
                                        <p:attrNameLst>
                                          <p:attrName>r</p:attrName>
                                        </p:attrNameLst>
                                      </p:cBhvr>
                                    </p:animRot>
                                    <p:animRot by="-240000">
                                      <p:cBhvr>
                                        <p:cTn id="29" dur="200" fill="hold">
                                          <p:stCondLst>
                                            <p:cond delay="600"/>
                                          </p:stCondLst>
                                        </p:cTn>
                                        <p:tgtEl>
                                          <p:spTgt spid="3"/>
                                        </p:tgtEl>
                                        <p:attrNameLst>
                                          <p:attrName>r</p:attrName>
                                        </p:attrNameLst>
                                      </p:cBhvr>
                                    </p:animRot>
                                    <p:animRot by="120000">
                                      <p:cBhvr>
                                        <p:cTn id="30" dur="200" fill="hold">
                                          <p:stCondLst>
                                            <p:cond delay="800"/>
                                          </p:stCondLst>
                                        </p:cTn>
                                        <p:tgtEl>
                                          <p:spTgt spid="3"/>
                                        </p:tgtEl>
                                        <p:attrNameLst>
                                          <p:attrName>r</p:attrName>
                                        </p:attrNameLst>
                                      </p:cBhvr>
                                    </p:animRot>
                                  </p:childTnLst>
                                </p:cTn>
                              </p:par>
                            </p:childTnLst>
                          </p:cTn>
                        </p:par>
                        <p:par>
                          <p:cTn id="31" fill="hold">
                            <p:stCondLst>
                              <p:cond delay="1000"/>
                            </p:stCondLst>
                            <p:childTnLst>
                              <p:par>
                                <p:cTn id="32" presetID="47"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anim calcmode="lin" valueType="num">
                                      <p:cBhvr>
                                        <p:cTn id="35" dur="250" fill="hold"/>
                                        <p:tgtEl>
                                          <p:spTgt spid="17"/>
                                        </p:tgtEl>
                                        <p:attrNameLst>
                                          <p:attrName>ppt_x</p:attrName>
                                        </p:attrNameLst>
                                      </p:cBhvr>
                                      <p:tavLst>
                                        <p:tav tm="0">
                                          <p:val>
                                            <p:strVal val="#ppt_x"/>
                                          </p:val>
                                        </p:tav>
                                        <p:tav tm="100000">
                                          <p:val>
                                            <p:strVal val="#ppt_x"/>
                                          </p:val>
                                        </p:tav>
                                      </p:tavLst>
                                    </p:anim>
                                    <p:anim calcmode="lin" valueType="num">
                                      <p:cBhvr>
                                        <p:cTn id="36"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6146 -0.00324 L 0.12292 -0.0037 " pathEditMode="relative" rAng="0" ptsTypes="AA">
                                      <p:cBhvr>
                                        <p:cTn id="40" dur="500" fill="hold"/>
                                        <p:tgtEl>
                                          <p:spTgt spid="29"/>
                                        </p:tgtEl>
                                        <p:attrNameLst>
                                          <p:attrName>ppt_x</p:attrName>
                                          <p:attrName>ppt_y</p:attrName>
                                        </p:attrNameLst>
                                      </p:cBhvr>
                                      <p:rCtr x="3073" y="-23"/>
                                    </p:animMotion>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grpId="2" nodeType="click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par>
                          <p:cTn id="49" fill="hold">
                            <p:stCondLst>
                              <p:cond delay="1000"/>
                            </p:stCondLst>
                            <p:childTnLst>
                              <p:par>
                                <p:cTn id="50" presetID="47"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50"/>
                                        <p:tgtEl>
                                          <p:spTgt spid="16"/>
                                        </p:tgtEl>
                                      </p:cBhvr>
                                    </p:animEffect>
                                    <p:anim calcmode="lin" valueType="num">
                                      <p:cBhvr>
                                        <p:cTn id="53" dur="250" fill="hold"/>
                                        <p:tgtEl>
                                          <p:spTgt spid="16"/>
                                        </p:tgtEl>
                                        <p:attrNameLst>
                                          <p:attrName>ppt_x</p:attrName>
                                        </p:attrNameLst>
                                      </p:cBhvr>
                                      <p:tavLst>
                                        <p:tav tm="0">
                                          <p:val>
                                            <p:strVal val="#ppt_x"/>
                                          </p:val>
                                        </p:tav>
                                        <p:tav tm="100000">
                                          <p:val>
                                            <p:strVal val="#ppt_x"/>
                                          </p:val>
                                        </p:tav>
                                      </p:tavLst>
                                    </p:anim>
                                    <p:anim calcmode="lin" valueType="num">
                                      <p:cBhvr>
                                        <p:cTn id="54"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12292 -0.0037 L 0.1842 -0.0007 " pathEditMode="relative" rAng="0" ptsTypes="AA">
                                      <p:cBhvr>
                                        <p:cTn id="58" dur="500" fill="hold"/>
                                        <p:tgtEl>
                                          <p:spTgt spid="29"/>
                                        </p:tgtEl>
                                        <p:attrNameLst>
                                          <p:attrName>ppt_x</p:attrName>
                                          <p:attrName>ppt_y</p:attrName>
                                        </p:attrNameLst>
                                      </p:cBhvr>
                                      <p:rCtr x="3056" y="139"/>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1.94444E-6 -1.85185E-6 L -0.20538 0.11088 " pathEditMode="relative" rAng="0" ptsTypes="AA">
                                      <p:cBhvr>
                                        <p:cTn id="62" dur="500" fill="hold"/>
                                        <p:tgtEl>
                                          <p:spTgt spid="3"/>
                                        </p:tgtEl>
                                        <p:attrNameLst>
                                          <p:attrName>ppt_x</p:attrName>
                                          <p:attrName>ppt_y</p:attrName>
                                        </p:attrNameLst>
                                      </p:cBhvr>
                                      <p:rCtr x="-10278" y="5532"/>
                                    </p:animMotion>
                                  </p:childTnLst>
                                </p:cTn>
                              </p:par>
                            </p:childTnLst>
                          </p:cTn>
                        </p:par>
                        <p:par>
                          <p:cTn id="63" fill="hold">
                            <p:stCondLst>
                              <p:cond delay="500"/>
                            </p:stCondLst>
                            <p:childTnLst>
                              <p:par>
                                <p:cTn id="64" presetID="53" presetClass="entr" presetSubtype="16"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fltVal val="0"/>
                                          </p:val>
                                        </p:tav>
                                        <p:tav tm="100000">
                                          <p:val>
                                            <p:strVal val="#ppt_h"/>
                                          </p:val>
                                        </p:tav>
                                      </p:tavLst>
                                    </p:anim>
                                    <p:animEffect transition="in" filter="fade">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4.72222E-6 -1.48148E-6 L -0.49775 0.11343 " pathEditMode="relative" rAng="0" ptsTypes="AA">
                                      <p:cBhvr>
                                        <p:cTn id="72" dur="750" fill="hold"/>
                                        <p:tgtEl>
                                          <p:spTgt spid="16"/>
                                        </p:tgtEl>
                                        <p:attrNameLst>
                                          <p:attrName>ppt_x</p:attrName>
                                          <p:attrName>ppt_y</p:attrName>
                                        </p:attrNameLst>
                                      </p:cBhvr>
                                      <p:rCtr x="-24896" y="5671"/>
                                    </p:animMotion>
                                  </p:childTnLst>
                                </p:cTn>
                              </p:par>
                              <p:par>
                                <p:cTn id="73" presetID="10" presetClass="exit" presetSubtype="0" fill="hold" grpId="1" nodeType="withEffect">
                                  <p:stCondLst>
                                    <p:cond delay="0"/>
                                  </p:stCondLst>
                                  <p:childTnLst>
                                    <p:animEffect transition="out" filter="fade">
                                      <p:cBhvr>
                                        <p:cTn id="74" dur="500"/>
                                        <p:tgtEl>
                                          <p:spTgt spid="34"/>
                                        </p:tgtEl>
                                      </p:cBhvr>
                                    </p:animEffect>
                                    <p:set>
                                      <p:cBhvr>
                                        <p:cTn id="75" dur="1" fill="hold">
                                          <p:stCondLst>
                                            <p:cond delay="499"/>
                                          </p:stCondLst>
                                        </p:cTn>
                                        <p:tgtEl>
                                          <p:spTgt spid="34"/>
                                        </p:tgtEl>
                                        <p:attrNameLst>
                                          <p:attrName>style.visibility</p:attrName>
                                        </p:attrNameLst>
                                      </p:cBhvr>
                                      <p:to>
                                        <p:strVal val="hidden"/>
                                      </p:to>
                                    </p:set>
                                  </p:childTnLst>
                                </p:cTn>
                              </p:par>
                            </p:childTnLst>
                          </p:cTn>
                        </p:par>
                        <p:par>
                          <p:cTn id="76" fill="hold">
                            <p:stCondLst>
                              <p:cond delay="750"/>
                            </p:stCondLst>
                            <p:childTnLst>
                              <p:par>
                                <p:cTn id="77" presetID="10" presetClass="exit" presetSubtype="0" fill="hold" grpId="2" nodeType="afterEffect">
                                  <p:stCondLst>
                                    <p:cond delay="500"/>
                                  </p:stCondLst>
                                  <p:childTnLst>
                                    <p:animEffect transition="out" filter="fade">
                                      <p:cBhvr>
                                        <p:cTn id="78" dur="500"/>
                                        <p:tgtEl>
                                          <p:spTgt spid="16"/>
                                        </p:tgtEl>
                                      </p:cBhvr>
                                    </p:animEffect>
                                    <p:set>
                                      <p:cBhvr>
                                        <p:cTn id="79" dur="1" fill="hold">
                                          <p:stCondLst>
                                            <p:cond delay="499"/>
                                          </p:stCondLst>
                                        </p:cTn>
                                        <p:tgtEl>
                                          <p:spTgt spid="1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0.1842 -0.0007 L 0.24497 -0.0007 " pathEditMode="relative" rAng="0" ptsTypes="AA">
                                      <p:cBhvr>
                                        <p:cTn id="83" dur="500" fill="hold"/>
                                        <p:tgtEl>
                                          <p:spTgt spid="29"/>
                                        </p:tgtEl>
                                        <p:attrNameLst>
                                          <p:attrName>ppt_x</p:attrName>
                                          <p:attrName>ppt_y</p:attrName>
                                        </p:attrNameLst>
                                      </p:cBhvr>
                                      <p:rCtr x="3038" y="0"/>
                                    </p:animMotion>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4" nodeType="clickEffect">
                                  <p:stCondLst>
                                    <p:cond delay="0"/>
                                  </p:stCondLst>
                                  <p:childTnLst>
                                    <p:animMotion origin="layout" path="M -0.20538 0.11088 L -0.20538 0.23982 " pathEditMode="relative" rAng="0" ptsTypes="AA">
                                      <p:cBhvr>
                                        <p:cTn id="87" dur="500" fill="hold"/>
                                        <p:tgtEl>
                                          <p:spTgt spid="3"/>
                                        </p:tgtEl>
                                        <p:attrNameLst>
                                          <p:attrName>ppt_x</p:attrName>
                                          <p:attrName>ppt_y</p:attrName>
                                        </p:attrNameLst>
                                      </p:cBhvr>
                                      <p:rCtr x="0" y="6181"/>
                                    </p:animMotion>
                                  </p:childTnLst>
                                </p:cTn>
                              </p:par>
                            </p:childTnLst>
                          </p:cTn>
                        </p:par>
                        <p:par>
                          <p:cTn id="88" fill="hold">
                            <p:stCondLst>
                              <p:cond delay="500"/>
                            </p:stCondLst>
                            <p:childTnLst>
                              <p:par>
                                <p:cTn id="89" presetID="53" presetClass="entr" presetSubtype="16" fill="hold" grpId="2" nodeType="after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p:cTn id="91" dur="500" fill="hold"/>
                                        <p:tgtEl>
                                          <p:spTgt spid="34"/>
                                        </p:tgtEl>
                                        <p:attrNameLst>
                                          <p:attrName>ppt_w</p:attrName>
                                        </p:attrNameLst>
                                      </p:cBhvr>
                                      <p:tavLst>
                                        <p:tav tm="0">
                                          <p:val>
                                            <p:fltVal val="0"/>
                                          </p:val>
                                        </p:tav>
                                        <p:tav tm="100000">
                                          <p:val>
                                            <p:strVal val="#ppt_w"/>
                                          </p:val>
                                        </p:tav>
                                      </p:tavLst>
                                    </p:anim>
                                    <p:anim calcmode="lin" valueType="num">
                                      <p:cBhvr>
                                        <p:cTn id="92" dur="500" fill="hold"/>
                                        <p:tgtEl>
                                          <p:spTgt spid="34"/>
                                        </p:tgtEl>
                                        <p:attrNameLst>
                                          <p:attrName>ppt_h</p:attrName>
                                        </p:attrNameLst>
                                      </p:cBhvr>
                                      <p:tavLst>
                                        <p:tav tm="0">
                                          <p:val>
                                            <p:fltVal val="0"/>
                                          </p:val>
                                        </p:tav>
                                        <p:tav tm="100000">
                                          <p:val>
                                            <p:strVal val="#ppt_h"/>
                                          </p:val>
                                        </p:tav>
                                      </p:tavLst>
                                    </p:anim>
                                    <p:animEffect transition="in" filter="fade">
                                      <p:cBhvr>
                                        <p:cTn id="93" dur="500"/>
                                        <p:tgtEl>
                                          <p:spTgt spid="34"/>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1" nodeType="clickEffect">
                                  <p:stCondLst>
                                    <p:cond delay="0"/>
                                  </p:stCondLst>
                                  <p:childTnLst>
                                    <p:animMotion origin="layout" path="M 4.72222E-6 2.96296E-6 L -0.43178 0.06203 " pathEditMode="relative" rAng="0" ptsTypes="AA">
                                      <p:cBhvr>
                                        <p:cTn id="97" dur="750" fill="hold"/>
                                        <p:tgtEl>
                                          <p:spTgt spid="17"/>
                                        </p:tgtEl>
                                        <p:attrNameLst>
                                          <p:attrName>ppt_x</p:attrName>
                                          <p:attrName>ppt_y</p:attrName>
                                        </p:attrNameLst>
                                      </p:cBhvr>
                                      <p:rCtr x="-21597" y="3102"/>
                                    </p:animMotion>
                                  </p:childTnLst>
                                </p:cTn>
                              </p:par>
                              <p:par>
                                <p:cTn id="98" presetID="10" presetClass="exit" presetSubtype="0" fill="hold" grpId="4" nodeType="withEffect">
                                  <p:stCondLst>
                                    <p:cond delay="0"/>
                                  </p:stCondLst>
                                  <p:childTnLst>
                                    <p:animEffect transition="out" filter="fade">
                                      <p:cBhvr>
                                        <p:cTn id="99" dur="500"/>
                                        <p:tgtEl>
                                          <p:spTgt spid="34"/>
                                        </p:tgtEl>
                                      </p:cBhvr>
                                    </p:animEffect>
                                    <p:set>
                                      <p:cBhvr>
                                        <p:cTn id="100" dur="1" fill="hold">
                                          <p:stCondLst>
                                            <p:cond delay="499"/>
                                          </p:stCondLst>
                                        </p:cTn>
                                        <p:tgtEl>
                                          <p:spTgt spid="34"/>
                                        </p:tgtEl>
                                        <p:attrNameLst>
                                          <p:attrName>style.visibility</p:attrName>
                                        </p:attrNameLst>
                                      </p:cBhvr>
                                      <p:to>
                                        <p:strVal val="hidden"/>
                                      </p:to>
                                    </p:set>
                                  </p:childTnLst>
                                </p:cTn>
                              </p:par>
                            </p:childTnLst>
                          </p:cTn>
                        </p:par>
                        <p:par>
                          <p:cTn id="101" fill="hold">
                            <p:stCondLst>
                              <p:cond delay="750"/>
                            </p:stCondLst>
                            <p:childTnLst>
                              <p:par>
                                <p:cTn id="102" presetID="10" presetClass="exit" presetSubtype="0" fill="hold" grpId="2" nodeType="afterEffect">
                                  <p:stCondLst>
                                    <p:cond delay="50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nodeType="clickEffect">
                                  <p:stCondLst>
                                    <p:cond delay="0"/>
                                  </p:stCondLst>
                                  <p:childTnLst>
                                    <p:animMotion origin="layout" path="M 0.24497 -0.0007 L 0.3033 -0.0007 " pathEditMode="relative" rAng="0" ptsTypes="AA">
                                      <p:cBhvr>
                                        <p:cTn id="108" dur="500" fill="hold"/>
                                        <p:tgtEl>
                                          <p:spTgt spid="29"/>
                                        </p:tgtEl>
                                        <p:attrNameLst>
                                          <p:attrName>ppt_x</p:attrName>
                                          <p:attrName>ppt_y</p:attrName>
                                        </p:attrNameLst>
                                      </p:cBhvr>
                                      <p:rCtr x="2917" y="0"/>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5" nodeType="clickEffect">
                                  <p:stCondLst>
                                    <p:cond delay="0"/>
                                  </p:stCondLst>
                                  <p:childTnLst>
                                    <p:animMotion origin="layout" path="M -0.20538 0.23982 L -0.20538 0.36065 " pathEditMode="relative" rAng="0" ptsTypes="AA">
                                      <p:cBhvr>
                                        <p:cTn id="112" dur="500" fill="hold"/>
                                        <p:tgtEl>
                                          <p:spTgt spid="3"/>
                                        </p:tgtEl>
                                        <p:attrNameLst>
                                          <p:attrName>ppt_x</p:attrName>
                                          <p:attrName>ppt_y</p:attrName>
                                        </p:attrNameLst>
                                      </p:cBhvr>
                                      <p:rCtr x="0" y="6111"/>
                                    </p:animMotion>
                                  </p:childTnLst>
                                </p:cTn>
                              </p:par>
                            </p:childTnLst>
                          </p:cTn>
                        </p:par>
                        <p:par>
                          <p:cTn id="113" fill="hold">
                            <p:stCondLst>
                              <p:cond delay="500"/>
                            </p:stCondLst>
                            <p:childTnLst>
                              <p:par>
                                <p:cTn id="114" presetID="53" presetClass="entr" presetSubtype="16" fill="hold" grpId="3" nodeType="afterEffect">
                                  <p:stCondLst>
                                    <p:cond delay="0"/>
                                  </p:stCondLst>
                                  <p:childTnLst>
                                    <p:set>
                                      <p:cBhvr>
                                        <p:cTn id="115" dur="1" fill="hold">
                                          <p:stCondLst>
                                            <p:cond delay="0"/>
                                          </p:stCondLst>
                                        </p:cTn>
                                        <p:tgtEl>
                                          <p:spTgt spid="34"/>
                                        </p:tgtEl>
                                        <p:attrNameLst>
                                          <p:attrName>style.visibility</p:attrName>
                                        </p:attrNameLst>
                                      </p:cBhvr>
                                      <p:to>
                                        <p:strVal val="visible"/>
                                      </p:to>
                                    </p:set>
                                    <p:anim calcmode="lin" valueType="num">
                                      <p:cBhvr>
                                        <p:cTn id="116" dur="500" fill="hold"/>
                                        <p:tgtEl>
                                          <p:spTgt spid="34"/>
                                        </p:tgtEl>
                                        <p:attrNameLst>
                                          <p:attrName>ppt_w</p:attrName>
                                        </p:attrNameLst>
                                      </p:cBhvr>
                                      <p:tavLst>
                                        <p:tav tm="0">
                                          <p:val>
                                            <p:fltVal val="0"/>
                                          </p:val>
                                        </p:tav>
                                        <p:tav tm="100000">
                                          <p:val>
                                            <p:strVal val="#ppt_w"/>
                                          </p:val>
                                        </p:tav>
                                      </p:tavLst>
                                    </p:anim>
                                    <p:anim calcmode="lin" valueType="num">
                                      <p:cBhvr>
                                        <p:cTn id="117" dur="500" fill="hold"/>
                                        <p:tgtEl>
                                          <p:spTgt spid="34"/>
                                        </p:tgtEl>
                                        <p:attrNameLst>
                                          <p:attrName>ppt_h</p:attrName>
                                        </p:attrNameLst>
                                      </p:cBhvr>
                                      <p:tavLst>
                                        <p:tav tm="0">
                                          <p:val>
                                            <p:fltVal val="0"/>
                                          </p:val>
                                        </p:tav>
                                        <p:tav tm="100000">
                                          <p:val>
                                            <p:strVal val="#ppt_h"/>
                                          </p:val>
                                        </p:tav>
                                      </p:tavLst>
                                    </p:anim>
                                    <p:animEffect transition="in" filter="fade">
                                      <p:cBhvr>
                                        <p:cTn id="118" dur="500"/>
                                        <p:tgtEl>
                                          <p:spTgt spid="34"/>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1" nodeType="clickEffect">
                                  <p:stCondLst>
                                    <p:cond delay="0"/>
                                  </p:stCondLst>
                                  <p:childTnLst>
                                    <p:animMotion origin="layout" path="M 4.72222E-6 -2.59259E-6 L -0.37362 0.00209 " pathEditMode="relative" rAng="0" ptsTypes="AA">
                                      <p:cBhvr>
                                        <p:cTn id="122" dur="750" fill="hold"/>
                                        <p:tgtEl>
                                          <p:spTgt spid="18"/>
                                        </p:tgtEl>
                                        <p:attrNameLst>
                                          <p:attrName>ppt_x</p:attrName>
                                          <p:attrName>ppt_y</p:attrName>
                                        </p:attrNameLst>
                                      </p:cBhvr>
                                      <p:rCtr x="-18681" y="93"/>
                                    </p:animMotion>
                                  </p:childTnLst>
                                </p:cTn>
                              </p:par>
                              <p:par>
                                <p:cTn id="123" presetID="10" presetClass="exit" presetSubtype="0" fill="hold" grpId="5" nodeType="withEffect">
                                  <p:stCondLst>
                                    <p:cond delay="0"/>
                                  </p:stCondLst>
                                  <p:childTnLst>
                                    <p:animEffect transition="out" filter="fade">
                                      <p:cBhvr>
                                        <p:cTn id="124" dur="500"/>
                                        <p:tgtEl>
                                          <p:spTgt spid="34"/>
                                        </p:tgtEl>
                                      </p:cBhvr>
                                    </p:animEffect>
                                    <p:set>
                                      <p:cBhvr>
                                        <p:cTn id="125" dur="1" fill="hold">
                                          <p:stCondLst>
                                            <p:cond delay="499"/>
                                          </p:stCondLst>
                                        </p:cTn>
                                        <p:tgtEl>
                                          <p:spTgt spid="34"/>
                                        </p:tgtEl>
                                        <p:attrNameLst>
                                          <p:attrName>style.visibility</p:attrName>
                                        </p:attrNameLst>
                                      </p:cBhvr>
                                      <p:to>
                                        <p:strVal val="hidden"/>
                                      </p:to>
                                    </p:set>
                                  </p:childTnLst>
                                </p:cTn>
                              </p:par>
                            </p:childTnLst>
                          </p:cTn>
                        </p:par>
                        <p:par>
                          <p:cTn id="126" fill="hold">
                            <p:stCondLst>
                              <p:cond delay="750"/>
                            </p:stCondLst>
                            <p:childTnLst>
                              <p:par>
                                <p:cTn id="127" presetID="10" presetClass="exit" presetSubtype="0" fill="hold" grpId="2" nodeType="afterEffect">
                                  <p:stCondLst>
                                    <p:cond delay="500"/>
                                  </p:stCondLst>
                                  <p:childTnLst>
                                    <p:animEffect transition="out" filter="fade">
                                      <p:cBhvr>
                                        <p:cTn id="128" dur="500"/>
                                        <p:tgtEl>
                                          <p:spTgt spid="18"/>
                                        </p:tgtEl>
                                      </p:cBhvr>
                                    </p:animEffect>
                                    <p:set>
                                      <p:cBhvr>
                                        <p:cTn id="129" dur="1" fill="hold">
                                          <p:stCondLst>
                                            <p:cond delay="499"/>
                                          </p:stCondLst>
                                        </p:cTn>
                                        <p:tgtEl>
                                          <p:spTgt spid="1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0.3033 -0.0007 L 0.36667 0.00116 " pathEditMode="relative" rAng="0" ptsTypes="AA">
                                      <p:cBhvr>
                                        <p:cTn id="133" dur="500" fill="hold"/>
                                        <p:tgtEl>
                                          <p:spTgt spid="29"/>
                                        </p:tgtEl>
                                        <p:attrNameLst>
                                          <p:attrName>ppt_x</p:attrName>
                                          <p:attrName>ppt_y</p:attrName>
                                        </p:attrNameLst>
                                      </p:cBhvr>
                                      <p:rCtr x="3160" y="93"/>
                                    </p:animMotion>
                                  </p:childTnLst>
                                </p:cTn>
                              </p:par>
                            </p:childTnLst>
                          </p:cTn>
                        </p:par>
                        <p:par>
                          <p:cTn id="134" fill="hold">
                            <p:stCondLst>
                              <p:cond delay="500"/>
                            </p:stCondLst>
                            <p:childTnLst>
                              <p:par>
                                <p:cTn id="135" presetID="10" presetClass="exit" presetSubtype="0" fill="hold" nodeType="afterEffect">
                                  <p:stCondLst>
                                    <p:cond delay="0"/>
                                  </p:stCondLst>
                                  <p:childTnLst>
                                    <p:animEffect transition="out" filter="fade">
                                      <p:cBhvr>
                                        <p:cTn id="136" dur="500"/>
                                        <p:tgtEl>
                                          <p:spTgt spid="29"/>
                                        </p:tgtEl>
                                      </p:cBhvr>
                                    </p:animEffect>
                                    <p:set>
                                      <p:cBhvr>
                                        <p:cTn id="137" dur="1" fill="hold">
                                          <p:stCondLst>
                                            <p:cond delay="499"/>
                                          </p:stCondLst>
                                        </p:cTn>
                                        <p:tgtEl>
                                          <p:spTgt spid="29"/>
                                        </p:tgtEl>
                                        <p:attrNameLst>
                                          <p:attrName>style.visibility</p:attrName>
                                        </p:attrNameLst>
                                      </p:cBhvr>
                                      <p:to>
                                        <p:strVal val="hidden"/>
                                      </p:to>
                                    </p:set>
                                  </p:childTnLst>
                                </p:cTn>
                              </p:par>
                              <p:par>
                                <p:cTn id="138" presetID="10" presetClass="entr" presetSubtype="0" fill="hold" grpId="0" nodeType="withEffect">
                                  <p:stCondLst>
                                    <p:cond delay="0"/>
                                  </p:stCondLst>
                                  <p:childTnLst>
                                    <p:set>
                                      <p:cBhvr>
                                        <p:cTn id="139" dur="1" fill="hold">
                                          <p:stCondLst>
                                            <p:cond delay="0"/>
                                          </p:stCondLst>
                                        </p:cTn>
                                        <p:tgtEl>
                                          <p:spTgt spid="30"/>
                                        </p:tgtEl>
                                        <p:attrNameLst>
                                          <p:attrName>style.visibility</p:attrName>
                                        </p:attrNameLst>
                                      </p:cBhvr>
                                      <p:to>
                                        <p:strVal val="visible"/>
                                      </p:to>
                                    </p:set>
                                    <p:animEffect transition="in" filter="fade">
                                      <p:cBhvr>
                                        <p:cTn id="1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7" grpId="0" animBg="1"/>
      <p:bldP spid="17" grpId="1" animBg="1"/>
      <p:bldP spid="17" grpId="2" animBg="1"/>
      <p:bldP spid="18" grpId="0" animBg="1"/>
      <p:bldP spid="18" grpId="1" animBg="1"/>
      <p:bldP spid="18" grpId="2" animBg="1"/>
      <p:bldP spid="34" grpId="0" animBg="1"/>
      <p:bldP spid="34" grpId="1" animBg="1"/>
      <p:bldP spid="34" grpId="2" animBg="1"/>
      <p:bldP spid="34" grpId="3" animBg="1"/>
      <p:bldP spid="34" grpId="4" animBg="1"/>
      <p:bldP spid="34" grpId="5" animBg="1"/>
      <p:bldP spid="3" grpId="0" animBg="1"/>
      <p:bldP spid="3" grpId="1" animBg="1"/>
      <p:bldP spid="3" grpId="2" animBg="1"/>
      <p:bldP spid="3" grpId="3" animBg="1"/>
      <p:bldP spid="3" grpId="4" animBg="1"/>
      <p:bldP spid="3" grpId="5"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946549C-D593-47F8-AA31-35B0D40AAB9C}"/>
              </a:ext>
            </a:extLst>
          </p:cNvPr>
          <p:cNvSpPr/>
          <p:nvPr/>
        </p:nvSpPr>
        <p:spPr>
          <a:xfrm>
            <a:off x="0" y="569166"/>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EE7747E8-C2DB-444A-9F01-D928606A8BF7}"/>
              </a:ext>
            </a:extLst>
          </p:cNvPr>
          <p:cNvSpPr>
            <a:spLocks noGrp="1"/>
          </p:cNvSpPr>
          <p:nvPr>
            <p:ph type="title"/>
          </p:nvPr>
        </p:nvSpPr>
        <p:spPr/>
        <p:txBody>
          <a:bodyPr/>
          <a:lstStyle/>
          <a:p>
            <a:r>
              <a:rPr lang="en-SG" dirty="0"/>
              <a:t>Question 4 - example</a:t>
            </a:r>
          </a:p>
        </p:txBody>
      </p:sp>
      <p:sp>
        <p:nvSpPr>
          <p:cNvPr id="5" name="TextBox 4">
            <a:extLst>
              <a:ext uri="{FF2B5EF4-FFF2-40B4-BE49-F238E27FC236}">
                <a16:creationId xmlns:a16="http://schemas.microsoft.com/office/drawing/2014/main" id="{4E6ACA77-FC5E-4347-944E-B8D636DC5DB8}"/>
              </a:ext>
            </a:extLst>
          </p:cNvPr>
          <p:cNvSpPr txBox="1"/>
          <p:nvPr/>
        </p:nvSpPr>
        <p:spPr>
          <a:xfrm>
            <a:off x="304800" y="4297293"/>
            <a:ext cx="2800767" cy="400110"/>
          </a:xfrm>
          <a:prstGeom prst="rect">
            <a:avLst/>
          </a:prstGeom>
          <a:noFill/>
        </p:spPr>
        <p:txBody>
          <a:bodyPr wrap="none" rtlCol="0">
            <a:spAutoFit/>
          </a:bodyPr>
          <a:lstStyle/>
          <a:p>
            <a:r>
              <a:rPr lang="en-SG" sz="2000" b="1" dirty="0">
                <a:solidFill>
                  <a:srgbClr val="FF0000"/>
                </a:solidFill>
                <a:latin typeface="Courier New" panose="02070309020205020404" pitchFamily="49" charset="0"/>
                <a:cs typeface="Courier New" panose="02070309020205020404" pitchFamily="49" charset="0"/>
              </a:rPr>
              <a:t>Expression = {[(]</a:t>
            </a:r>
          </a:p>
        </p:txBody>
      </p:sp>
      <p:sp>
        <p:nvSpPr>
          <p:cNvPr id="6" name="Rectangle 14">
            <a:extLst>
              <a:ext uri="{FF2B5EF4-FFF2-40B4-BE49-F238E27FC236}">
                <a16:creationId xmlns:a16="http://schemas.microsoft.com/office/drawing/2014/main" id="{573EF7F7-B245-45DF-B776-FC5DEAF656E0}"/>
              </a:ext>
            </a:extLst>
          </p:cNvPr>
          <p:cNvSpPr/>
          <p:nvPr/>
        </p:nvSpPr>
        <p:spPr>
          <a:xfrm>
            <a:off x="2125737"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7" name="Rectangle 15">
            <a:extLst>
              <a:ext uri="{FF2B5EF4-FFF2-40B4-BE49-F238E27FC236}">
                <a16:creationId xmlns:a16="http://schemas.microsoft.com/office/drawing/2014/main" id="{74949757-42E4-4EBF-8F1C-7690CD99165A}"/>
              </a:ext>
            </a:extLst>
          </p:cNvPr>
          <p:cNvSpPr/>
          <p:nvPr/>
        </p:nvSpPr>
        <p:spPr>
          <a:xfrm>
            <a:off x="1567868"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8" name="Rectangle 16">
            <a:extLst>
              <a:ext uri="{FF2B5EF4-FFF2-40B4-BE49-F238E27FC236}">
                <a16:creationId xmlns:a16="http://schemas.microsoft.com/office/drawing/2014/main" id="{74F40916-C032-4845-A6E6-8F96D97495DF}"/>
              </a:ext>
            </a:extLst>
          </p:cNvPr>
          <p:cNvSpPr/>
          <p:nvPr/>
        </p:nvSpPr>
        <p:spPr>
          <a:xfrm>
            <a:off x="1006372"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9" name="Rectangle 17">
            <a:extLst>
              <a:ext uri="{FF2B5EF4-FFF2-40B4-BE49-F238E27FC236}">
                <a16:creationId xmlns:a16="http://schemas.microsoft.com/office/drawing/2014/main" id="{7826D9D4-DE05-40B9-A5EA-0C86F65460FA}"/>
              </a:ext>
            </a:extLst>
          </p:cNvPr>
          <p:cNvSpPr/>
          <p:nvPr/>
        </p:nvSpPr>
        <p:spPr>
          <a:xfrm>
            <a:off x="444514"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0" name="Rectangle 14">
            <a:extLst>
              <a:ext uri="{FF2B5EF4-FFF2-40B4-BE49-F238E27FC236}">
                <a16:creationId xmlns:a16="http://schemas.microsoft.com/office/drawing/2014/main" id="{660AAD2E-9A7A-4691-8FE2-51CC19E3CB1E}"/>
              </a:ext>
            </a:extLst>
          </p:cNvPr>
          <p:cNvSpPr/>
          <p:nvPr/>
        </p:nvSpPr>
        <p:spPr>
          <a:xfrm>
            <a:off x="2685782"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sp>
        <p:nvSpPr>
          <p:cNvPr id="16" name="Rectangle 15">
            <a:extLst>
              <a:ext uri="{FF2B5EF4-FFF2-40B4-BE49-F238E27FC236}">
                <a16:creationId xmlns:a16="http://schemas.microsoft.com/office/drawing/2014/main" id="{48ACCD1A-8BF5-48D9-8DDC-F540772D3EDE}"/>
              </a:ext>
            </a:extLst>
          </p:cNvPr>
          <p:cNvSpPr/>
          <p:nvPr/>
        </p:nvSpPr>
        <p:spPr>
          <a:xfrm>
            <a:off x="6408124" y="503812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7" name="Rectangle 16">
            <a:extLst>
              <a:ext uri="{FF2B5EF4-FFF2-40B4-BE49-F238E27FC236}">
                <a16:creationId xmlns:a16="http://schemas.microsoft.com/office/drawing/2014/main" id="{A830E37D-D702-42E3-94D4-25CED5762E02}"/>
              </a:ext>
            </a:extLst>
          </p:cNvPr>
          <p:cNvSpPr/>
          <p:nvPr/>
        </p:nvSpPr>
        <p:spPr>
          <a:xfrm>
            <a:off x="6408125" y="541968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8" name="Rectangle 17">
            <a:extLst>
              <a:ext uri="{FF2B5EF4-FFF2-40B4-BE49-F238E27FC236}">
                <a16:creationId xmlns:a16="http://schemas.microsoft.com/office/drawing/2014/main" id="{52B75399-9AEE-498B-9499-B0EFB4C3AB69}"/>
              </a:ext>
            </a:extLst>
          </p:cNvPr>
          <p:cNvSpPr/>
          <p:nvPr/>
        </p:nvSpPr>
        <p:spPr>
          <a:xfrm>
            <a:off x="6408124" y="580124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grpSp>
        <p:nvGrpSpPr>
          <p:cNvPr id="19" name="Group 18">
            <a:extLst>
              <a:ext uri="{FF2B5EF4-FFF2-40B4-BE49-F238E27FC236}">
                <a16:creationId xmlns:a16="http://schemas.microsoft.com/office/drawing/2014/main" id="{D7045063-244C-4B99-93E0-19AE6D2A65FA}"/>
              </a:ext>
            </a:extLst>
          </p:cNvPr>
          <p:cNvGrpSpPr/>
          <p:nvPr/>
        </p:nvGrpSpPr>
        <p:grpSpPr>
          <a:xfrm>
            <a:off x="6244352" y="4628188"/>
            <a:ext cx="1367493" cy="1675777"/>
            <a:chOff x="832131" y="3931603"/>
            <a:chExt cx="1504242" cy="2453505"/>
          </a:xfrm>
        </p:grpSpPr>
        <p:grpSp>
          <p:nvGrpSpPr>
            <p:cNvPr id="20" name="Group 19">
              <a:extLst>
                <a:ext uri="{FF2B5EF4-FFF2-40B4-BE49-F238E27FC236}">
                  <a16:creationId xmlns:a16="http://schemas.microsoft.com/office/drawing/2014/main" id="{9F51F6A6-F941-4FF5-95C9-991481521581}"/>
                </a:ext>
              </a:extLst>
            </p:cNvPr>
            <p:cNvGrpSpPr/>
            <p:nvPr/>
          </p:nvGrpSpPr>
          <p:grpSpPr>
            <a:xfrm>
              <a:off x="832131" y="4321764"/>
              <a:ext cx="1504242" cy="2063344"/>
              <a:chOff x="1143000" y="2667000"/>
              <a:chExt cx="1295400" cy="3124200"/>
            </a:xfrm>
          </p:grpSpPr>
          <p:cxnSp>
            <p:nvCxnSpPr>
              <p:cNvPr id="22" name="Straight Connector 21">
                <a:extLst>
                  <a:ext uri="{FF2B5EF4-FFF2-40B4-BE49-F238E27FC236}">
                    <a16:creationId xmlns:a16="http://schemas.microsoft.com/office/drawing/2014/main" id="{5F51B5DB-312A-4481-8E54-1DB0F5F17C08}"/>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81116D-3115-41B4-85CB-CBB4A56A1CCD}"/>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15AB01F-9A5D-422F-80CD-508EEF211B85}"/>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1" name="TextBox 2">
              <a:extLst>
                <a:ext uri="{FF2B5EF4-FFF2-40B4-BE49-F238E27FC236}">
                  <a16:creationId xmlns:a16="http://schemas.microsoft.com/office/drawing/2014/main" id="{59A17E64-DDF1-4290-9396-0674720E98C1}"/>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grpSp>
        <p:nvGrpSpPr>
          <p:cNvPr id="26" name="Group 25">
            <a:extLst>
              <a:ext uri="{FF2B5EF4-FFF2-40B4-BE49-F238E27FC236}">
                <a16:creationId xmlns:a16="http://schemas.microsoft.com/office/drawing/2014/main" id="{C57F7119-04A7-46B0-A387-817CD397E247}"/>
              </a:ext>
            </a:extLst>
          </p:cNvPr>
          <p:cNvGrpSpPr/>
          <p:nvPr/>
        </p:nvGrpSpPr>
        <p:grpSpPr>
          <a:xfrm>
            <a:off x="304800" y="714613"/>
            <a:ext cx="8458200" cy="3323987"/>
            <a:chOff x="76200" y="0"/>
            <a:chExt cx="8458200" cy="3323987"/>
          </a:xfrm>
        </p:grpSpPr>
        <p:sp>
          <p:nvSpPr>
            <p:cNvPr id="27" name="TextBox 17">
              <a:extLst>
                <a:ext uri="{FF2B5EF4-FFF2-40B4-BE49-F238E27FC236}">
                  <a16:creationId xmlns:a16="http://schemas.microsoft.com/office/drawing/2014/main" id="{B276125B-E580-4152-86BE-C66B88483780}"/>
                </a:ext>
              </a:extLst>
            </p:cNvPr>
            <p:cNvSpPr txBox="1">
              <a:spLocks noChangeArrowheads="1"/>
            </p:cNvSpPr>
            <p:nvPr/>
          </p:nvSpPr>
          <p:spPr bwMode="auto">
            <a:xfrm>
              <a:off x="76200" y="0"/>
              <a:ext cx="5619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15</a:t>
              </a:r>
            </a:p>
          </p:txBody>
        </p:sp>
        <p:sp>
          <p:nvSpPr>
            <p:cNvPr id="28" name="Rectangle 5">
              <a:extLst>
                <a:ext uri="{FF2B5EF4-FFF2-40B4-BE49-F238E27FC236}">
                  <a16:creationId xmlns:a16="http://schemas.microsoft.com/office/drawing/2014/main" id="{B65BAABE-B8F8-4009-823F-274AFDF572FD}"/>
                </a:ext>
              </a:extLst>
            </p:cNvPr>
            <p:cNvSpPr>
              <a:spLocks noChangeArrowheads="1"/>
            </p:cNvSpPr>
            <p:nvPr/>
          </p:nvSpPr>
          <p:spPr bwMode="auto">
            <a:xfrm>
              <a:off x="457200" y="0"/>
              <a:ext cx="80772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b="1" dirty="0">
                  <a:solidFill>
                    <a:srgbClr val="FF0000"/>
                  </a:solidFill>
                  <a:latin typeface="Courier New" panose="02070309020205020404" pitchFamily="49" charset="0"/>
                  <a:cs typeface="Courier New" panose="02070309020205020404" pitchFamily="49" charset="0"/>
                </a:rPr>
                <a:t>	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a:t>
              </a:r>
            </a:p>
          </p:txBody>
        </p:sp>
      </p:grpSp>
      <p:cxnSp>
        <p:nvCxnSpPr>
          <p:cNvPr id="29" name="Straight Arrow Connector 28">
            <a:extLst>
              <a:ext uri="{FF2B5EF4-FFF2-40B4-BE49-F238E27FC236}">
                <a16:creationId xmlns:a16="http://schemas.microsoft.com/office/drawing/2014/main" id="{61A2DDB0-15DF-4781-940A-428BFEB1A815}"/>
              </a:ext>
            </a:extLst>
          </p:cNvPr>
          <p:cNvCxnSpPr/>
          <p:nvPr/>
        </p:nvCxnSpPr>
        <p:spPr>
          <a:xfrm>
            <a:off x="690146" y="4978943"/>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Explosion: 8 Points 33">
            <a:extLst>
              <a:ext uri="{FF2B5EF4-FFF2-40B4-BE49-F238E27FC236}">
                <a16:creationId xmlns:a16="http://schemas.microsoft.com/office/drawing/2014/main" id="{FA3C8A8B-F5C8-4C01-9B88-1ADA329C7287}"/>
              </a:ext>
            </a:extLst>
          </p:cNvPr>
          <p:cNvSpPr/>
          <p:nvPr/>
        </p:nvSpPr>
        <p:spPr>
          <a:xfrm>
            <a:off x="7319546" y="572060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 name="Arrow: Right 2">
            <a:extLst>
              <a:ext uri="{FF2B5EF4-FFF2-40B4-BE49-F238E27FC236}">
                <a16:creationId xmlns:a16="http://schemas.microsoft.com/office/drawing/2014/main" id="{01CFFCCC-91E2-4FAD-9214-91AD94914AB4}"/>
              </a:ext>
            </a:extLst>
          </p:cNvPr>
          <p:cNvSpPr/>
          <p:nvPr/>
        </p:nvSpPr>
        <p:spPr>
          <a:xfrm flipH="1">
            <a:off x="8177211" y="651114"/>
            <a:ext cx="661988" cy="609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814A6D4D-350E-4303-B5A8-D7DFB3D3FC55}"/>
              </a:ext>
            </a:extLst>
          </p:cNvPr>
          <p:cNvSpPr txBox="1"/>
          <p:nvPr/>
        </p:nvSpPr>
        <p:spPr>
          <a:xfrm>
            <a:off x="4531037" y="3956187"/>
            <a:ext cx="4536763" cy="534158"/>
          </a:xfrm>
          <a:prstGeom prst="rect">
            <a:avLst/>
          </a:prstGeom>
          <a:noFill/>
          <a:ln w="28575">
            <a:solidFill>
              <a:srgbClr val="FF0000"/>
            </a:solidFill>
          </a:ln>
        </p:spPr>
        <p:txBody>
          <a:bodyPr wrap="square" anchor="ctr">
            <a:spAutoFit/>
          </a:bodyPr>
          <a:lstStyle/>
          <a:p>
            <a:pPr algn="ctr"/>
            <a:r>
              <a:rPr lang="en-US" b="1" dirty="0">
                <a:solidFill>
                  <a:srgbClr val="FF0000"/>
                </a:solidFill>
                <a:latin typeface="Courier New" panose="02070309020205020404" pitchFamily="49" charset="0"/>
                <a:cs typeface="Courier New" panose="02070309020205020404" pitchFamily="49" charset="0"/>
              </a:rPr>
              <a:t>The string is not a palindrome.</a:t>
            </a:r>
            <a:endParaRPr lang="en-SG" b="1" dirty="0">
              <a:solidFill>
                <a:srgbClr val="FF0000"/>
              </a:solidFill>
              <a:latin typeface="Courier New" panose="02070309020205020404" pitchFamily="49" charset="0"/>
              <a:cs typeface="Courier New" panose="02070309020205020404" pitchFamily="49" charset="0"/>
            </a:endParaRPr>
          </a:p>
        </p:txBody>
      </p:sp>
      <p:sp>
        <p:nvSpPr>
          <p:cNvPr id="4" name="Multiplication Sign 3">
            <a:extLst>
              <a:ext uri="{FF2B5EF4-FFF2-40B4-BE49-F238E27FC236}">
                <a16:creationId xmlns:a16="http://schemas.microsoft.com/office/drawing/2014/main" id="{4CAE5FB2-A335-45C1-AE5D-300A7A744554}"/>
              </a:ext>
            </a:extLst>
          </p:cNvPr>
          <p:cNvSpPr/>
          <p:nvPr/>
        </p:nvSpPr>
        <p:spPr>
          <a:xfrm>
            <a:off x="1953354" y="5562600"/>
            <a:ext cx="914400" cy="380999"/>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9833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50"/>
                                        <p:tgtEl>
                                          <p:spTgt spid="18"/>
                                        </p:tgtEl>
                                      </p:cBhvr>
                                    </p:animEffect>
                                    <p:anim calcmode="lin" valueType="num">
                                      <p:cBhvr>
                                        <p:cTn id="17" dur="250" fill="hold"/>
                                        <p:tgtEl>
                                          <p:spTgt spid="18"/>
                                        </p:tgtEl>
                                        <p:attrNameLst>
                                          <p:attrName>ppt_x</p:attrName>
                                        </p:attrNameLst>
                                      </p:cBhvr>
                                      <p:tavLst>
                                        <p:tav tm="0">
                                          <p:val>
                                            <p:strVal val="#ppt_x"/>
                                          </p:val>
                                        </p:tav>
                                        <p:tav tm="100000">
                                          <p:val>
                                            <p:strVal val="#ppt_x"/>
                                          </p:val>
                                        </p:tav>
                                      </p:tavLst>
                                    </p:anim>
                                    <p:anim calcmode="lin" valueType="num">
                                      <p:cBhvr>
                                        <p:cTn id="1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8.33333E-7 1.11111E-6 L 0.06146 -0.00324 " pathEditMode="relative" rAng="0" ptsTypes="AA">
                                      <p:cBhvr>
                                        <p:cTn id="22" dur="500" fill="hold"/>
                                        <p:tgtEl>
                                          <p:spTgt spid="29"/>
                                        </p:tgtEl>
                                        <p:attrNameLst>
                                          <p:attrName>ppt_x</p:attrName>
                                          <p:attrName>ppt_y</p:attrName>
                                        </p:attrNameLst>
                                      </p:cBhvr>
                                      <p:rCtr x="3073" y="-162"/>
                                    </p:animMotion>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grpId="1" nodeType="clickEffect">
                                  <p:stCondLst>
                                    <p:cond delay="0"/>
                                  </p:stCondLst>
                                  <p:childTnLst>
                                    <p:animRot by="120000">
                                      <p:cBhvr>
                                        <p:cTn id="26" dur="100" fill="hold">
                                          <p:stCondLst>
                                            <p:cond delay="0"/>
                                          </p:stCondLst>
                                        </p:cTn>
                                        <p:tgtEl>
                                          <p:spTgt spid="3"/>
                                        </p:tgtEl>
                                        <p:attrNameLst>
                                          <p:attrName>r</p:attrName>
                                        </p:attrNameLst>
                                      </p:cBhvr>
                                    </p:animRot>
                                    <p:animRot by="-240000">
                                      <p:cBhvr>
                                        <p:cTn id="27" dur="200" fill="hold">
                                          <p:stCondLst>
                                            <p:cond delay="200"/>
                                          </p:stCondLst>
                                        </p:cTn>
                                        <p:tgtEl>
                                          <p:spTgt spid="3"/>
                                        </p:tgtEl>
                                        <p:attrNameLst>
                                          <p:attrName>r</p:attrName>
                                        </p:attrNameLst>
                                      </p:cBhvr>
                                    </p:animRot>
                                    <p:animRot by="240000">
                                      <p:cBhvr>
                                        <p:cTn id="28" dur="200" fill="hold">
                                          <p:stCondLst>
                                            <p:cond delay="400"/>
                                          </p:stCondLst>
                                        </p:cTn>
                                        <p:tgtEl>
                                          <p:spTgt spid="3"/>
                                        </p:tgtEl>
                                        <p:attrNameLst>
                                          <p:attrName>r</p:attrName>
                                        </p:attrNameLst>
                                      </p:cBhvr>
                                    </p:animRot>
                                    <p:animRot by="-240000">
                                      <p:cBhvr>
                                        <p:cTn id="29" dur="200" fill="hold">
                                          <p:stCondLst>
                                            <p:cond delay="600"/>
                                          </p:stCondLst>
                                        </p:cTn>
                                        <p:tgtEl>
                                          <p:spTgt spid="3"/>
                                        </p:tgtEl>
                                        <p:attrNameLst>
                                          <p:attrName>r</p:attrName>
                                        </p:attrNameLst>
                                      </p:cBhvr>
                                    </p:animRot>
                                    <p:animRot by="120000">
                                      <p:cBhvr>
                                        <p:cTn id="30" dur="200" fill="hold">
                                          <p:stCondLst>
                                            <p:cond delay="800"/>
                                          </p:stCondLst>
                                        </p:cTn>
                                        <p:tgtEl>
                                          <p:spTgt spid="3"/>
                                        </p:tgtEl>
                                        <p:attrNameLst>
                                          <p:attrName>r</p:attrName>
                                        </p:attrNameLst>
                                      </p:cBhvr>
                                    </p:animRot>
                                  </p:childTnLst>
                                </p:cTn>
                              </p:par>
                            </p:childTnLst>
                          </p:cTn>
                        </p:par>
                        <p:par>
                          <p:cTn id="31" fill="hold">
                            <p:stCondLst>
                              <p:cond delay="1000"/>
                            </p:stCondLst>
                            <p:childTnLst>
                              <p:par>
                                <p:cTn id="32" presetID="47"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anim calcmode="lin" valueType="num">
                                      <p:cBhvr>
                                        <p:cTn id="35" dur="250" fill="hold"/>
                                        <p:tgtEl>
                                          <p:spTgt spid="17"/>
                                        </p:tgtEl>
                                        <p:attrNameLst>
                                          <p:attrName>ppt_x</p:attrName>
                                        </p:attrNameLst>
                                      </p:cBhvr>
                                      <p:tavLst>
                                        <p:tav tm="0">
                                          <p:val>
                                            <p:strVal val="#ppt_x"/>
                                          </p:val>
                                        </p:tav>
                                        <p:tav tm="100000">
                                          <p:val>
                                            <p:strVal val="#ppt_x"/>
                                          </p:val>
                                        </p:tav>
                                      </p:tavLst>
                                    </p:anim>
                                    <p:anim calcmode="lin" valueType="num">
                                      <p:cBhvr>
                                        <p:cTn id="36"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6146 -0.00324 L 0.12292 -0.0037 " pathEditMode="relative" rAng="0" ptsTypes="AA">
                                      <p:cBhvr>
                                        <p:cTn id="40" dur="500" fill="hold"/>
                                        <p:tgtEl>
                                          <p:spTgt spid="29"/>
                                        </p:tgtEl>
                                        <p:attrNameLst>
                                          <p:attrName>ppt_x</p:attrName>
                                          <p:attrName>ppt_y</p:attrName>
                                        </p:attrNameLst>
                                      </p:cBhvr>
                                      <p:rCtr x="3073" y="-23"/>
                                    </p:animMotion>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grpId="2" nodeType="click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par>
                          <p:cTn id="49" fill="hold">
                            <p:stCondLst>
                              <p:cond delay="1000"/>
                            </p:stCondLst>
                            <p:childTnLst>
                              <p:par>
                                <p:cTn id="50" presetID="47"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50"/>
                                        <p:tgtEl>
                                          <p:spTgt spid="16"/>
                                        </p:tgtEl>
                                      </p:cBhvr>
                                    </p:animEffect>
                                    <p:anim calcmode="lin" valueType="num">
                                      <p:cBhvr>
                                        <p:cTn id="53" dur="250" fill="hold"/>
                                        <p:tgtEl>
                                          <p:spTgt spid="16"/>
                                        </p:tgtEl>
                                        <p:attrNameLst>
                                          <p:attrName>ppt_x</p:attrName>
                                        </p:attrNameLst>
                                      </p:cBhvr>
                                      <p:tavLst>
                                        <p:tav tm="0">
                                          <p:val>
                                            <p:strVal val="#ppt_x"/>
                                          </p:val>
                                        </p:tav>
                                        <p:tav tm="100000">
                                          <p:val>
                                            <p:strVal val="#ppt_x"/>
                                          </p:val>
                                        </p:tav>
                                      </p:tavLst>
                                    </p:anim>
                                    <p:anim calcmode="lin" valueType="num">
                                      <p:cBhvr>
                                        <p:cTn id="54"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12292 -0.0037 L 0.1842 -0.0007 " pathEditMode="relative" rAng="0" ptsTypes="AA">
                                      <p:cBhvr>
                                        <p:cTn id="58" dur="500" fill="hold"/>
                                        <p:tgtEl>
                                          <p:spTgt spid="29"/>
                                        </p:tgtEl>
                                        <p:attrNameLst>
                                          <p:attrName>ppt_x</p:attrName>
                                          <p:attrName>ppt_y</p:attrName>
                                        </p:attrNameLst>
                                      </p:cBhvr>
                                      <p:rCtr x="3056" y="139"/>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1.94444E-6 -1.85185E-6 L -0.19705 0.22384 " pathEditMode="relative" rAng="0" ptsTypes="AA">
                                      <p:cBhvr>
                                        <p:cTn id="62" dur="500" fill="hold"/>
                                        <p:tgtEl>
                                          <p:spTgt spid="3"/>
                                        </p:tgtEl>
                                        <p:attrNameLst>
                                          <p:attrName>ppt_x</p:attrName>
                                          <p:attrName>ppt_y</p:attrName>
                                        </p:attrNameLst>
                                      </p:cBhvr>
                                      <p:rCtr x="-9861" y="11181"/>
                                    </p:animMotion>
                                  </p:childTnLst>
                                </p:cTn>
                              </p:par>
                            </p:childTnLst>
                          </p:cTn>
                        </p:par>
                        <p:par>
                          <p:cTn id="63" fill="hold">
                            <p:stCondLst>
                              <p:cond delay="500"/>
                            </p:stCondLst>
                            <p:childTnLst>
                              <p:par>
                                <p:cTn id="64" presetID="53" presetClass="entr" presetSubtype="16"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fltVal val="0"/>
                                          </p:val>
                                        </p:tav>
                                        <p:tav tm="100000">
                                          <p:val>
                                            <p:strVal val="#ppt_h"/>
                                          </p:val>
                                        </p:tav>
                                      </p:tavLst>
                                    </p:anim>
                                    <p:animEffect transition="in" filter="fade">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4.72222E-6 -1.48148E-6 L -0.49775 0.11343 " pathEditMode="relative" rAng="0" ptsTypes="AA">
                                      <p:cBhvr>
                                        <p:cTn id="72" dur="1000" fill="hold"/>
                                        <p:tgtEl>
                                          <p:spTgt spid="16"/>
                                        </p:tgtEl>
                                        <p:attrNameLst>
                                          <p:attrName>ppt_x</p:attrName>
                                          <p:attrName>ppt_y</p:attrName>
                                        </p:attrNameLst>
                                      </p:cBhvr>
                                      <p:rCtr x="-24896" y="5671"/>
                                    </p:animMotion>
                                  </p:childTnLst>
                                </p:cTn>
                              </p:par>
                              <p:par>
                                <p:cTn id="73" presetID="10" presetClass="exit" presetSubtype="0" fill="hold" grpId="1" nodeType="withEffect">
                                  <p:stCondLst>
                                    <p:cond delay="0"/>
                                  </p:stCondLst>
                                  <p:childTnLst>
                                    <p:animEffect transition="out" filter="fade">
                                      <p:cBhvr>
                                        <p:cTn id="74" dur="500"/>
                                        <p:tgtEl>
                                          <p:spTgt spid="34"/>
                                        </p:tgtEl>
                                      </p:cBhvr>
                                    </p:animEffect>
                                    <p:set>
                                      <p:cBhvr>
                                        <p:cTn id="75" dur="1" fill="hold">
                                          <p:stCondLst>
                                            <p:cond delay="499"/>
                                          </p:stCondLst>
                                        </p:cTn>
                                        <p:tgtEl>
                                          <p:spTgt spid="3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par>
                          <p:cTn id="81" fill="hold">
                            <p:stCondLst>
                              <p:cond delay="500"/>
                            </p:stCondLst>
                            <p:childTnLst>
                              <p:par>
                                <p:cTn id="82" presetID="10" presetClass="exit" presetSubtype="0" fill="hold" grpId="2" nodeType="afterEffect">
                                  <p:stCondLst>
                                    <p:cond delay="500"/>
                                  </p:stCondLst>
                                  <p:childTnLst>
                                    <p:animEffect transition="out" filter="fade">
                                      <p:cBhvr>
                                        <p:cTn id="83" dur="500"/>
                                        <p:tgtEl>
                                          <p:spTgt spid="16"/>
                                        </p:tgtEl>
                                      </p:cBhvr>
                                    </p:animEffect>
                                    <p:set>
                                      <p:cBhvr>
                                        <p:cTn id="84" dur="1" fill="hold">
                                          <p:stCondLst>
                                            <p:cond delay="499"/>
                                          </p:stCondLst>
                                        </p:cTn>
                                        <p:tgtEl>
                                          <p:spTgt spid="16"/>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par>
                                <p:cTn id="88" presetID="10" presetClass="exit" presetSubtype="0" fill="hold" grpId="1" nodeType="withEffect">
                                  <p:stCondLst>
                                    <p:cond delay="0"/>
                                  </p:stCondLst>
                                  <p:childTnLst>
                                    <p:animEffect transition="out" filter="fade">
                                      <p:cBhvr>
                                        <p:cTn id="89" dur="500"/>
                                        <p:tgtEl>
                                          <p:spTgt spid="4"/>
                                        </p:tgtEl>
                                      </p:cBhvr>
                                    </p:animEffect>
                                    <p:set>
                                      <p:cBhvr>
                                        <p:cTn id="9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7" grpId="0" animBg="1"/>
      <p:bldP spid="18" grpId="0" animBg="1"/>
      <p:bldP spid="34" grpId="0" animBg="1"/>
      <p:bldP spid="34" grpId="1" animBg="1"/>
      <p:bldP spid="3" grpId="0" animBg="1"/>
      <p:bldP spid="3" grpId="1" animBg="1"/>
      <p:bldP spid="3" grpId="2" animBg="1"/>
      <p:bldP spid="3" grpId="3" animBg="1"/>
      <p:bldP spid="30" grpId="0" animBg="1"/>
      <p:bldP spid="4" grpId="0" animBg="1"/>
      <p:bldP spid="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B22D9685-45C0-4D19-960C-23FAE721D04E}"/>
              </a:ext>
            </a:extLst>
          </p:cNvPr>
          <p:cNvSpPr/>
          <p:nvPr/>
        </p:nvSpPr>
        <p:spPr>
          <a:xfrm>
            <a:off x="893763" y="12541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latin typeface="+mj-lt"/>
            </a:endParaRPr>
          </a:p>
        </p:txBody>
      </p:sp>
      <p:sp>
        <p:nvSpPr>
          <p:cNvPr id="40965" name="Rectangle 4">
            <a:extLst>
              <a:ext uri="{FF2B5EF4-FFF2-40B4-BE49-F238E27FC236}">
                <a16:creationId xmlns:a16="http://schemas.microsoft.com/office/drawing/2014/main" id="{8D71D571-39BB-4C37-BA22-93F128E4EC87}"/>
              </a:ext>
            </a:extLst>
          </p:cNvPr>
          <p:cNvSpPr>
            <a:spLocks noChangeArrowheads="1"/>
          </p:cNvSpPr>
          <p:nvPr/>
        </p:nvSpPr>
        <p:spPr bwMode="auto">
          <a:xfrm>
            <a:off x="0" y="10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dirty="0">
                <a:solidFill>
                  <a:schemeClr val="bg1"/>
                </a:solidFill>
                <a:latin typeface="+mj-lt"/>
                <a:cs typeface="Times New Roman" panose="02020603050405020304" pitchFamily="18" charset="0"/>
              </a:rPr>
              <a:t>QUEUE IMPLEMENTATION USING LINKED LISTS</a:t>
            </a:r>
          </a:p>
        </p:txBody>
      </p:sp>
      <p:sp>
        <p:nvSpPr>
          <p:cNvPr id="32772" name="Rectangle 8">
            <a:extLst>
              <a:ext uri="{FF2B5EF4-FFF2-40B4-BE49-F238E27FC236}">
                <a16:creationId xmlns:a16="http://schemas.microsoft.com/office/drawing/2014/main" id="{57A58A00-5FB7-4857-95C7-EFB5D7E01F83}"/>
              </a:ext>
            </a:extLst>
          </p:cNvPr>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endParaRPr lang="en-US" altLang="en-US" sz="2400">
              <a:latin typeface="Times New Roman" panose="02020603050405020304" pitchFamily="18" charset="0"/>
            </a:endParaRPr>
          </a:p>
        </p:txBody>
      </p:sp>
      <p:sp>
        <p:nvSpPr>
          <p:cNvPr id="32773" name="Content Placeholder 1">
            <a:extLst>
              <a:ext uri="{FF2B5EF4-FFF2-40B4-BE49-F238E27FC236}">
                <a16:creationId xmlns:a16="http://schemas.microsoft.com/office/drawing/2014/main" id="{AF99D264-3A2B-4E1F-9849-80725DD61A34}"/>
              </a:ext>
            </a:extLst>
          </p:cNvPr>
          <p:cNvSpPr txBox="1">
            <a:spLocks/>
          </p:cNvSpPr>
          <p:nvPr/>
        </p:nvSpPr>
        <p:spPr bwMode="auto">
          <a:xfrm>
            <a:off x="1096963" y="1431925"/>
            <a:ext cx="69596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just" eaLnBrk="1" hangingPunct="1">
              <a:lnSpc>
                <a:spcPct val="100000"/>
              </a:lnSpc>
            </a:pPr>
            <a:r>
              <a:rPr lang="en-US" altLang="en-US" sz="1400" b="1" dirty="0">
                <a:solidFill>
                  <a:srgbClr val="FF0000"/>
                </a:solidFill>
                <a:ea typeface="Cambria Math" panose="02040503050406030204" pitchFamily="18" charset="0"/>
                <a:cs typeface="Times New Roman" panose="02020603050405020304" pitchFamily="18" charset="0"/>
              </a:rPr>
              <a:t>Queue</a:t>
            </a:r>
            <a:r>
              <a:rPr lang="en-US" altLang="en-US" sz="1400" dirty="0">
                <a:ea typeface="Cambria Math" panose="02040503050406030204" pitchFamily="18" charset="0"/>
                <a:cs typeface="Times New Roman" panose="02020603050405020304" pitchFamily="18" charset="0"/>
              </a:rPr>
              <a:t> structure</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typedef struct _queue{</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     LinkedList </a:t>
            </a:r>
            <a:r>
              <a:rPr lang="en-US" altLang="en-US" sz="1400" dirty="0" err="1">
                <a:latin typeface="Courier New" panose="02070309020205020404" pitchFamily="49" charset="0"/>
                <a:ea typeface="Cambria Math" panose="02040503050406030204" pitchFamily="18" charset="0"/>
                <a:cs typeface="Courier New" panose="02070309020205020404" pitchFamily="49" charset="0"/>
              </a:rPr>
              <a:t>ll</a:t>
            </a:r>
            <a:r>
              <a:rPr lang="en-US" altLang="en-US" sz="1400" dirty="0">
                <a:latin typeface="Courier New" panose="02070309020205020404" pitchFamily="49" charset="0"/>
                <a:ea typeface="Cambria Math" panose="02040503050406030204" pitchFamily="18" charset="0"/>
                <a:cs typeface="Courier New" panose="02070309020205020404" pitchFamily="49" charset="0"/>
              </a:rPr>
              <a:t>;</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 Queue;</a:t>
            </a:r>
          </a:p>
          <a:p>
            <a:pPr algn="just" eaLnBrk="1" hangingPunct="1">
              <a:lnSpc>
                <a:spcPct val="100000"/>
              </a:lnSpc>
            </a:pPr>
            <a:endParaRPr lang="en-US" altLang="en-US" sz="300" dirty="0">
              <a:ea typeface="Cambria Math" panose="02040503050406030204" pitchFamily="18" charset="0"/>
              <a:cs typeface="Times New Roman" panose="02020603050405020304" pitchFamily="18" charset="0"/>
            </a:endParaRPr>
          </a:p>
          <a:p>
            <a:pPr algn="just" eaLnBrk="1" hangingPunct="1">
              <a:lnSpc>
                <a:spcPct val="100000"/>
              </a:lnSpc>
            </a:pPr>
            <a:r>
              <a:rPr lang="en-US" altLang="en-US" sz="1400" dirty="0">
                <a:ea typeface="Cambria Math" panose="02040503050406030204" pitchFamily="18" charset="0"/>
                <a:cs typeface="Times New Roman" panose="02020603050405020304" pitchFamily="18" charset="0"/>
              </a:rPr>
              <a:t>Again, wrap up a linked list and use it for the actual data storage</a:t>
            </a:r>
          </a:p>
          <a:p>
            <a:pPr algn="just" eaLnBrk="1" hangingPunct="1">
              <a:lnSpc>
                <a:spcPct val="100000"/>
              </a:lnSpc>
            </a:pPr>
            <a:r>
              <a:rPr lang="en-US" altLang="en-US" sz="1400" dirty="0">
                <a:ea typeface="Cambria Math" panose="02040503050406030204" pitchFamily="18" charset="0"/>
                <a:cs typeface="Times New Roman" panose="02020603050405020304" pitchFamily="18" charset="0"/>
              </a:rPr>
              <a:t>Notice that the LinkedList already takes care of little things like keeping track of # of nodes, etc.</a:t>
            </a:r>
          </a:p>
        </p:txBody>
      </p:sp>
      <p:sp>
        <p:nvSpPr>
          <p:cNvPr id="14" name="Rectangle 13">
            <a:extLst>
              <a:ext uri="{FF2B5EF4-FFF2-40B4-BE49-F238E27FC236}">
                <a16:creationId xmlns:a16="http://schemas.microsoft.com/office/drawing/2014/main" id="{EDB12B9E-4ECF-4B5C-ADD6-73B8B04315CF}"/>
              </a:ext>
            </a:extLst>
          </p:cNvPr>
          <p:cNvSpPr/>
          <p:nvPr/>
        </p:nvSpPr>
        <p:spPr>
          <a:xfrm>
            <a:off x="4213225" y="4616450"/>
            <a:ext cx="490538"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EE980144-52C2-44F2-9D52-28E2F80B950B}"/>
              </a:ext>
            </a:extLst>
          </p:cNvPr>
          <p:cNvSpPr/>
          <p:nvPr/>
        </p:nvSpPr>
        <p:spPr>
          <a:xfrm>
            <a:off x="3525838" y="5148263"/>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B6C5B858-94E3-4CC3-B224-EEE9EBDCEE8D}"/>
              </a:ext>
            </a:extLst>
          </p:cNvPr>
          <p:cNvSpPr/>
          <p:nvPr/>
        </p:nvSpPr>
        <p:spPr>
          <a:xfrm>
            <a:off x="3040063" y="514826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B63D38AA-8B48-4975-8C76-5390CED59213}"/>
              </a:ext>
            </a:extLst>
          </p:cNvPr>
          <p:cNvSpPr/>
          <p:nvPr/>
        </p:nvSpPr>
        <p:spPr>
          <a:xfrm>
            <a:off x="2552700" y="5148263"/>
            <a:ext cx="492125" cy="252412"/>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16CD7FE7-19F9-4B08-9BEB-B15FC4DC12F8}"/>
              </a:ext>
            </a:extLst>
          </p:cNvPr>
          <p:cNvSpPr/>
          <p:nvPr/>
        </p:nvSpPr>
        <p:spPr>
          <a:xfrm>
            <a:off x="2081213" y="514826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1" name="Straight Connector 20">
            <a:extLst>
              <a:ext uri="{FF2B5EF4-FFF2-40B4-BE49-F238E27FC236}">
                <a16:creationId xmlns:a16="http://schemas.microsoft.com/office/drawing/2014/main" id="{6AB78AAF-7659-477C-8240-5F21C698FA58}"/>
              </a:ext>
            </a:extLst>
          </p:cNvPr>
          <p:cNvCxnSpPr/>
          <p:nvPr/>
        </p:nvCxnSpPr>
        <p:spPr>
          <a:xfrm>
            <a:off x="2001838" y="5022850"/>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30AD749D-D4D6-42CB-9391-8B310F5B6E2F}"/>
              </a:ext>
            </a:extLst>
          </p:cNvPr>
          <p:cNvSpPr/>
          <p:nvPr/>
        </p:nvSpPr>
        <p:spPr>
          <a:xfrm>
            <a:off x="1417638" y="461645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3" name="Straight Arrow Connector 22">
            <a:extLst>
              <a:ext uri="{FF2B5EF4-FFF2-40B4-BE49-F238E27FC236}">
                <a16:creationId xmlns:a16="http://schemas.microsoft.com/office/drawing/2014/main" id="{1975F33A-259F-4E4D-A2EC-D3088C072854}"/>
              </a:ext>
            </a:extLst>
          </p:cNvPr>
          <p:cNvCxnSpPr/>
          <p:nvPr/>
        </p:nvCxnSpPr>
        <p:spPr>
          <a:xfrm flipH="1">
            <a:off x="4125913" y="4867275"/>
            <a:ext cx="309562" cy="393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5DA39CA-077A-4815-9D35-2351E47BD7E0}"/>
              </a:ext>
            </a:extLst>
          </p:cNvPr>
          <p:cNvCxnSpPr/>
          <p:nvPr/>
        </p:nvCxnSpPr>
        <p:spPr>
          <a:xfrm flipH="1" flipV="1">
            <a:off x="1684338" y="4867275"/>
            <a:ext cx="288925" cy="388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5B30DF17-9CAC-4C78-9BDC-7FCD1C142091}"/>
              </a:ext>
            </a:extLst>
          </p:cNvPr>
          <p:cNvSpPr/>
          <p:nvPr/>
        </p:nvSpPr>
        <p:spPr>
          <a:xfrm>
            <a:off x="5184775" y="4237038"/>
            <a:ext cx="1755775" cy="167640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6" name="Rectangle 25">
            <a:extLst>
              <a:ext uri="{FF2B5EF4-FFF2-40B4-BE49-F238E27FC236}">
                <a16:creationId xmlns:a16="http://schemas.microsoft.com/office/drawing/2014/main" id="{5C3D8CEF-698A-4ED8-88B5-6AED46F701E6}"/>
              </a:ext>
            </a:extLst>
          </p:cNvPr>
          <p:cNvSpPr/>
          <p:nvPr/>
        </p:nvSpPr>
        <p:spPr>
          <a:xfrm>
            <a:off x="5503863" y="4546600"/>
            <a:ext cx="1154112" cy="108585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7772CA4E-77C2-4CCC-8524-598396367525}"/>
              </a:ext>
            </a:extLst>
          </p:cNvPr>
          <p:cNvSpPr/>
          <p:nvPr/>
        </p:nvSpPr>
        <p:spPr>
          <a:xfrm>
            <a:off x="5834063" y="4821238"/>
            <a:ext cx="511175"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 name="Group 27">
            <a:extLst>
              <a:ext uri="{FF2B5EF4-FFF2-40B4-BE49-F238E27FC236}">
                <a16:creationId xmlns:a16="http://schemas.microsoft.com/office/drawing/2014/main" id="{5D06AABF-519B-486A-8B80-466C3F40CBEE}"/>
              </a:ext>
            </a:extLst>
          </p:cNvPr>
          <p:cNvGrpSpPr/>
          <p:nvPr/>
        </p:nvGrpSpPr>
        <p:grpSpPr>
          <a:xfrm>
            <a:off x="7164389" y="5137408"/>
            <a:ext cx="816439" cy="307844"/>
            <a:chOff x="5706739" y="4189386"/>
            <a:chExt cx="816439" cy="307844"/>
          </a:xfrm>
          <a:solidFill>
            <a:srgbClr val="9BBC59"/>
          </a:solidFill>
        </p:grpSpPr>
        <p:sp>
          <p:nvSpPr>
            <p:cNvPr id="29" name="Rectangle 28">
              <a:extLst>
                <a:ext uri="{FF2B5EF4-FFF2-40B4-BE49-F238E27FC236}">
                  <a16:creationId xmlns:a16="http://schemas.microsoft.com/office/drawing/2014/main" id="{2D04D037-1889-4236-84A7-C71E518BA9B4}"/>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35F9E572-D9AA-4CD0-AC32-F9F56645D97C}"/>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1" name="Rectangle 30">
            <a:extLst>
              <a:ext uri="{FF2B5EF4-FFF2-40B4-BE49-F238E27FC236}">
                <a16:creationId xmlns:a16="http://schemas.microsoft.com/office/drawing/2014/main" id="{E5BAC266-5112-44D9-92E0-57385B1C6831}"/>
              </a:ext>
            </a:extLst>
          </p:cNvPr>
          <p:cNvSpPr/>
          <p:nvPr/>
        </p:nvSpPr>
        <p:spPr>
          <a:xfrm>
            <a:off x="5834063" y="5099050"/>
            <a:ext cx="511175"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Arrow Connector 39">
            <a:extLst>
              <a:ext uri="{FF2B5EF4-FFF2-40B4-BE49-F238E27FC236}">
                <a16:creationId xmlns:a16="http://schemas.microsoft.com/office/drawing/2014/main" id="{EDDA1013-44D1-4D9F-9082-C528333B1F05}"/>
              </a:ext>
            </a:extLst>
          </p:cNvPr>
          <p:cNvCxnSpPr>
            <a:endCxn id="29" idx="1"/>
          </p:cNvCxnSpPr>
          <p:nvPr/>
        </p:nvCxnSpPr>
        <p:spPr>
          <a:xfrm>
            <a:off x="6127750" y="4968875"/>
            <a:ext cx="1036638" cy="322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9" name="TextBox 40">
            <a:extLst>
              <a:ext uri="{FF2B5EF4-FFF2-40B4-BE49-F238E27FC236}">
                <a16:creationId xmlns:a16="http://schemas.microsoft.com/office/drawing/2014/main" id="{879963ED-091E-485E-AC7A-9E904CE0CBFB}"/>
              </a:ext>
            </a:extLst>
          </p:cNvPr>
          <p:cNvSpPr txBox="1">
            <a:spLocks noChangeArrowheads="1"/>
          </p:cNvSpPr>
          <p:nvPr/>
        </p:nvSpPr>
        <p:spPr bwMode="auto">
          <a:xfrm>
            <a:off x="7050088" y="4254500"/>
            <a:ext cx="890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Queue q</a:t>
            </a:r>
          </a:p>
        </p:txBody>
      </p:sp>
      <p:sp>
        <p:nvSpPr>
          <p:cNvPr id="32790" name="TextBox 41">
            <a:extLst>
              <a:ext uri="{FF2B5EF4-FFF2-40B4-BE49-F238E27FC236}">
                <a16:creationId xmlns:a16="http://schemas.microsoft.com/office/drawing/2014/main" id="{C38D56A1-9E2E-482B-940E-1FE155B7EEA8}"/>
              </a:ext>
            </a:extLst>
          </p:cNvPr>
          <p:cNvSpPr txBox="1">
            <a:spLocks noChangeArrowheads="1"/>
          </p:cNvSpPr>
          <p:nvPr/>
        </p:nvSpPr>
        <p:spPr bwMode="auto">
          <a:xfrm>
            <a:off x="5494338" y="4281488"/>
            <a:ext cx="11763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LinkedList ll</a:t>
            </a:r>
          </a:p>
        </p:txBody>
      </p:sp>
      <p:sp>
        <p:nvSpPr>
          <p:cNvPr id="32791" name="TextBox 42">
            <a:extLst>
              <a:ext uri="{FF2B5EF4-FFF2-40B4-BE49-F238E27FC236}">
                <a16:creationId xmlns:a16="http://schemas.microsoft.com/office/drawing/2014/main" id="{3A23504C-167A-4250-95A6-1AFBCEA5B44B}"/>
              </a:ext>
            </a:extLst>
          </p:cNvPr>
          <p:cNvSpPr txBox="1">
            <a:spLocks noChangeArrowheads="1"/>
          </p:cNvSpPr>
          <p:nvPr/>
        </p:nvSpPr>
        <p:spPr bwMode="auto">
          <a:xfrm>
            <a:off x="5468938" y="4557713"/>
            <a:ext cx="132556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a:latin typeface="Calibri" panose="020F0502020204030204" pitchFamily="34" charset="0"/>
              </a:rPr>
              <a:t>ListNode *head</a:t>
            </a:r>
          </a:p>
        </p:txBody>
      </p:sp>
      <p:sp>
        <p:nvSpPr>
          <p:cNvPr id="32792" name="TextBox 43">
            <a:extLst>
              <a:ext uri="{FF2B5EF4-FFF2-40B4-BE49-F238E27FC236}">
                <a16:creationId xmlns:a16="http://schemas.microsoft.com/office/drawing/2014/main" id="{41366E32-5F64-4D2C-898E-64EECE1B00B9}"/>
              </a:ext>
            </a:extLst>
          </p:cNvPr>
          <p:cNvSpPr txBox="1">
            <a:spLocks noChangeArrowheads="1"/>
          </p:cNvSpPr>
          <p:nvPr/>
        </p:nvSpPr>
        <p:spPr bwMode="auto">
          <a:xfrm>
            <a:off x="5730875" y="5349875"/>
            <a:ext cx="731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a:latin typeface="Calibri" panose="020F0502020204030204" pitchFamily="34" charset="0"/>
              </a:rPr>
              <a:t>int size</a:t>
            </a:r>
          </a:p>
        </p:txBody>
      </p:sp>
      <p:cxnSp>
        <p:nvCxnSpPr>
          <p:cNvPr id="45" name="Straight Connector 44">
            <a:extLst>
              <a:ext uri="{FF2B5EF4-FFF2-40B4-BE49-F238E27FC236}">
                <a16:creationId xmlns:a16="http://schemas.microsoft.com/office/drawing/2014/main" id="{04012D7A-DAE5-445F-B03B-59D02472E592}"/>
              </a:ext>
            </a:extLst>
          </p:cNvPr>
          <p:cNvCxnSpPr/>
          <p:nvPr/>
        </p:nvCxnSpPr>
        <p:spPr>
          <a:xfrm>
            <a:off x="1978025" y="5514975"/>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2" name="Rectangle 8">
            <a:extLst>
              <a:ext uri="{FF2B5EF4-FFF2-40B4-BE49-F238E27FC236}">
                <a16:creationId xmlns:a16="http://schemas.microsoft.com/office/drawing/2014/main" id="{2C780A33-6CF3-47A5-B4B7-BA5ECC81F6CE}"/>
              </a:ext>
            </a:extLst>
          </p:cNvPr>
          <p:cNvSpPr/>
          <p:nvPr/>
        </p:nvSpPr>
        <p:spPr>
          <a:xfrm>
            <a:off x="2084388" y="2025650"/>
            <a:ext cx="1463675" cy="2159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32795" name="TextBox 1">
            <a:extLst>
              <a:ext uri="{FF2B5EF4-FFF2-40B4-BE49-F238E27FC236}">
                <a16:creationId xmlns:a16="http://schemas.microsoft.com/office/drawing/2014/main" id="{94ADF25E-8163-42ED-8409-A92498E99BC1}"/>
              </a:ext>
            </a:extLst>
          </p:cNvPr>
          <p:cNvSpPr txBox="1">
            <a:spLocks noChangeArrowheads="1"/>
          </p:cNvSpPr>
          <p:nvPr/>
        </p:nvSpPr>
        <p:spPr bwMode="auto">
          <a:xfrm>
            <a:off x="3852863" y="2071688"/>
            <a:ext cx="42037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alibri" panose="020F0502020204030204" pitchFamily="34" charset="0"/>
              </a:rPr>
              <a:t>Notice this is a LinkedList, not a LinkedList *</a:t>
            </a:r>
          </a:p>
        </p:txBody>
      </p:sp>
      <p:cxnSp>
        <p:nvCxnSpPr>
          <p:cNvPr id="34" name="Straight Arrow Connector 3">
            <a:extLst>
              <a:ext uri="{FF2B5EF4-FFF2-40B4-BE49-F238E27FC236}">
                <a16:creationId xmlns:a16="http://schemas.microsoft.com/office/drawing/2014/main" id="{0F179DBE-C8C6-46B2-8EF3-2A261BBC0C1B}"/>
              </a:ext>
            </a:extLst>
          </p:cNvPr>
          <p:cNvCxnSpPr>
            <a:stCxn id="32795" idx="1"/>
          </p:cNvCxnSpPr>
          <p:nvPr/>
        </p:nvCxnSpPr>
        <p:spPr>
          <a:xfrm flipH="1" flipV="1">
            <a:off x="3548063" y="2182813"/>
            <a:ext cx="304800" cy="4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2E35-23A9-435D-8C69-2243835871BB}"/>
              </a:ext>
            </a:extLst>
          </p:cNvPr>
          <p:cNvSpPr>
            <a:spLocks noGrp="1"/>
          </p:cNvSpPr>
          <p:nvPr>
            <p:ph type="title"/>
          </p:nvPr>
        </p:nvSpPr>
        <p:spPr>
          <a:xfrm>
            <a:off x="0" y="0"/>
            <a:ext cx="9144000" cy="565150"/>
          </a:xfrm>
        </p:spPr>
        <p:txBody>
          <a:bodyPr/>
          <a:lstStyle/>
          <a:p>
            <a:pPr eaLnBrk="1" hangingPunct="1">
              <a:defRPr/>
            </a:pPr>
            <a:r>
              <a:rPr lang="en-US" dirty="0"/>
              <a:t>Stack and Queue functions</a:t>
            </a:r>
            <a:endParaRPr lang="en-SG" dirty="0"/>
          </a:p>
        </p:txBody>
      </p:sp>
      <p:sp>
        <p:nvSpPr>
          <p:cNvPr id="3" name="Content Placeholder 1">
            <a:extLst>
              <a:ext uri="{FF2B5EF4-FFF2-40B4-BE49-F238E27FC236}">
                <a16:creationId xmlns:a16="http://schemas.microsoft.com/office/drawing/2014/main" id="{F9981E5C-7B6F-468D-9206-D59FCB034046}"/>
              </a:ext>
            </a:extLst>
          </p:cNvPr>
          <p:cNvSpPr txBox="1">
            <a:spLocks/>
          </p:cNvSpPr>
          <p:nvPr/>
        </p:nvSpPr>
        <p:spPr>
          <a:xfrm>
            <a:off x="1096963" y="1295400"/>
            <a:ext cx="7132637" cy="43227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457200">
              <a:lnSpc>
                <a:spcPct val="100000"/>
              </a:lnSpc>
              <a:spcBef>
                <a:spcPct val="20000"/>
              </a:spcBef>
              <a:buFont typeface="Arial"/>
              <a:buChar char="•"/>
              <a:defRPr/>
            </a:pPr>
            <a:r>
              <a:rPr lang="en-US" sz="2400" b="1" dirty="0">
                <a:cs typeface="Courier New" panose="02070309020205020404" pitchFamily="49" charset="0"/>
              </a:rPr>
              <a:t>Stack Functions</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void push(Stack *s, </a:t>
            </a:r>
            <a:r>
              <a:rPr lang="en-US" sz="2200" dirty="0" err="1">
                <a:cs typeface="Courier New" panose="02070309020205020404" pitchFamily="49" charset="0"/>
              </a:rPr>
              <a:t>int</a:t>
            </a:r>
            <a:r>
              <a:rPr lang="en-US" sz="2200" dirty="0">
                <a:cs typeface="Courier New" panose="02070309020205020404" pitchFamily="49" charset="0"/>
              </a:rPr>
              <a:t> item);</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pop(Stack *s);</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peek(Stack *s);</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a:t>
            </a:r>
            <a:r>
              <a:rPr lang="en-US" sz="2200" dirty="0" err="1">
                <a:cs typeface="Courier New" panose="02070309020205020404" pitchFamily="49" charset="0"/>
              </a:rPr>
              <a:t>isEmptyStack</a:t>
            </a:r>
            <a:r>
              <a:rPr lang="en-US" sz="2200" dirty="0">
                <a:cs typeface="Courier New" panose="02070309020205020404" pitchFamily="49" charset="0"/>
              </a:rPr>
              <a:t>(Stack *s);</a:t>
            </a:r>
            <a:br>
              <a:rPr lang="en-US" sz="2200" dirty="0">
                <a:cs typeface="Courier New" panose="02070309020205020404" pitchFamily="49" charset="0"/>
              </a:rPr>
            </a:br>
            <a:endParaRPr lang="en-US" sz="2200" dirty="0">
              <a:cs typeface="Courier New" panose="02070309020205020404" pitchFamily="49" charset="0"/>
            </a:endParaRPr>
          </a:p>
          <a:p>
            <a:pPr marL="342900" indent="-342900" defTabSz="457200">
              <a:lnSpc>
                <a:spcPct val="100000"/>
              </a:lnSpc>
              <a:spcBef>
                <a:spcPct val="20000"/>
              </a:spcBef>
              <a:buFont typeface="Arial"/>
              <a:buChar char="•"/>
              <a:defRPr/>
            </a:pPr>
            <a:r>
              <a:rPr lang="en-US" sz="2400" b="1" dirty="0">
                <a:cs typeface="Courier New" panose="02070309020205020404" pitchFamily="49" charset="0"/>
              </a:rPr>
              <a:t>Queue Functions</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void </a:t>
            </a:r>
            <a:r>
              <a:rPr lang="en-US" sz="2200" dirty="0" err="1">
                <a:cs typeface="Courier New" panose="02070309020205020404" pitchFamily="49" charset="0"/>
              </a:rPr>
              <a:t>enqueue</a:t>
            </a:r>
            <a:r>
              <a:rPr lang="en-US" sz="2200" dirty="0">
                <a:cs typeface="Courier New" panose="02070309020205020404" pitchFamily="49" charset="0"/>
              </a:rPr>
              <a:t>(Queue *q, </a:t>
            </a:r>
            <a:r>
              <a:rPr lang="en-US" sz="2200" dirty="0" err="1">
                <a:cs typeface="Courier New" panose="02070309020205020404" pitchFamily="49" charset="0"/>
              </a:rPr>
              <a:t>int</a:t>
            </a:r>
            <a:r>
              <a:rPr lang="en-US" sz="2200" dirty="0">
                <a:cs typeface="Courier New" panose="02070309020205020404" pitchFamily="49" charset="0"/>
              </a:rPr>
              <a:t> item);</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a:t>
            </a:r>
            <a:r>
              <a:rPr lang="en-US" sz="2200" dirty="0" err="1">
                <a:cs typeface="Courier New" panose="02070309020205020404" pitchFamily="49" charset="0"/>
              </a:rPr>
              <a:t>dequeue</a:t>
            </a:r>
            <a:r>
              <a:rPr lang="en-US" sz="2200" dirty="0">
                <a:cs typeface="Courier New" panose="02070309020205020404" pitchFamily="49" charset="0"/>
              </a:rPr>
              <a:t>(Queue *q);</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int </a:t>
            </a:r>
            <a:r>
              <a:rPr lang="en-US" sz="2200" dirty="0" err="1">
                <a:cs typeface="Courier New" panose="02070309020205020404" pitchFamily="49" charset="0"/>
              </a:rPr>
              <a:t>isEmptyQueue</a:t>
            </a:r>
            <a:r>
              <a:rPr lang="en-US" sz="2200" dirty="0">
                <a:cs typeface="Courier New" panose="02070309020205020404" pitchFamily="49" charset="0"/>
              </a:rPr>
              <a:t>(Queue *s);</a:t>
            </a:r>
            <a:endParaRPr lang="en-SG" sz="1800" dirty="0"/>
          </a:p>
        </p:txBody>
      </p:sp>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95EFAD3-5EE4-4EE1-A326-62B33D7CE617}"/>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B6543A8B-DEA8-44B9-850C-4EF066744951}"/>
              </a:ext>
            </a:extLst>
          </p:cNvPr>
          <p:cNvSpPr>
            <a:spLocks noGrp="1"/>
          </p:cNvSpPr>
          <p:nvPr>
            <p:ph type="title"/>
          </p:nvPr>
        </p:nvSpPr>
        <p:spPr/>
        <p:txBody>
          <a:bodyPr/>
          <a:lstStyle/>
          <a:p>
            <a:r>
              <a:rPr lang="en-SG"/>
              <a:t>initialising</a:t>
            </a:r>
            <a:endParaRPr lang="en-SG" dirty="0"/>
          </a:p>
        </p:txBody>
      </p:sp>
      <p:grpSp>
        <p:nvGrpSpPr>
          <p:cNvPr id="14" name="Group 13">
            <a:extLst>
              <a:ext uri="{FF2B5EF4-FFF2-40B4-BE49-F238E27FC236}">
                <a16:creationId xmlns:a16="http://schemas.microsoft.com/office/drawing/2014/main" id="{94486E1D-80E9-495C-A0AB-4F69D32E5A60}"/>
              </a:ext>
            </a:extLst>
          </p:cNvPr>
          <p:cNvGrpSpPr/>
          <p:nvPr/>
        </p:nvGrpSpPr>
        <p:grpSpPr>
          <a:xfrm>
            <a:off x="298873" y="1001060"/>
            <a:ext cx="4279477" cy="2603245"/>
            <a:chOff x="263526" y="825755"/>
            <a:chExt cx="4279477" cy="2603245"/>
          </a:xfrm>
        </p:grpSpPr>
        <p:grpSp>
          <p:nvGrpSpPr>
            <p:cNvPr id="6" name="Group 5">
              <a:extLst>
                <a:ext uri="{FF2B5EF4-FFF2-40B4-BE49-F238E27FC236}">
                  <a16:creationId xmlns:a16="http://schemas.microsoft.com/office/drawing/2014/main" id="{97204394-A9EE-4119-843F-0EAB73CA90F1}"/>
                </a:ext>
              </a:extLst>
            </p:cNvPr>
            <p:cNvGrpSpPr/>
            <p:nvPr/>
          </p:nvGrpSpPr>
          <p:grpSpPr>
            <a:xfrm>
              <a:off x="304800" y="914400"/>
              <a:ext cx="4114800" cy="2462213"/>
              <a:chOff x="1143000" y="1516082"/>
              <a:chExt cx="4114800" cy="2462213"/>
            </a:xfrm>
          </p:grpSpPr>
          <p:sp>
            <p:nvSpPr>
              <p:cNvPr id="3" name="TextBox 16">
                <a:extLst>
                  <a:ext uri="{FF2B5EF4-FFF2-40B4-BE49-F238E27FC236}">
                    <a16:creationId xmlns:a16="http://schemas.microsoft.com/office/drawing/2014/main" id="{EA20EF89-8D58-4766-8AAE-9F26303D4763}"/>
                  </a:ext>
                </a:extLst>
              </p:cNvPr>
              <p:cNvSpPr txBox="1">
                <a:spLocks noChangeArrowheads="1"/>
              </p:cNvSpPr>
              <p:nvPr/>
            </p:nvSpPr>
            <p:spPr bwMode="auto">
              <a:xfrm>
                <a:off x="1600200" y="1516082"/>
                <a:ext cx="3657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typedef struct stack{</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LinkedList </a:t>
                </a:r>
                <a:r>
                  <a:rPr lang="en-US" altLang="en-US" sz="1400" dirty="0" err="1">
                    <a:latin typeface="Courier New" panose="02070309020205020404" pitchFamily="49" charset="0"/>
                    <a:cs typeface="Courier New" panose="02070309020205020404" pitchFamily="49" charset="0"/>
                  </a:rPr>
                  <a:t>ll</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Stack</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void push(Stack *s, int item);</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pop(Stack *s);</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peek(Stack *s);</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(Stack *s);</a:t>
                </a:r>
              </a:p>
            </p:txBody>
          </p:sp>
          <p:sp>
            <p:nvSpPr>
              <p:cNvPr id="4" name="TextBox 17">
                <a:extLst>
                  <a:ext uri="{FF2B5EF4-FFF2-40B4-BE49-F238E27FC236}">
                    <a16:creationId xmlns:a16="http://schemas.microsoft.com/office/drawing/2014/main" id="{6AD72151-F46C-4B2E-8A84-A73B4FFB2966}"/>
                  </a:ext>
                </a:extLst>
              </p:cNvPr>
              <p:cNvSpPr txBox="1">
                <a:spLocks noChangeArrowheads="1"/>
              </p:cNvSpPr>
              <p:nvPr/>
            </p:nvSpPr>
            <p:spPr bwMode="auto">
              <a:xfrm>
                <a:off x="1143000" y="1516082"/>
                <a:ext cx="50715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p:txBody>
          </p:sp>
        </p:grpSp>
        <p:sp>
          <p:nvSpPr>
            <p:cNvPr id="11" name="Rectangle 10">
              <a:extLst>
                <a:ext uri="{FF2B5EF4-FFF2-40B4-BE49-F238E27FC236}">
                  <a16:creationId xmlns:a16="http://schemas.microsoft.com/office/drawing/2014/main" id="{1E35BB24-6FFE-410B-8C8C-75B0E8DD1EED}"/>
                </a:ext>
              </a:extLst>
            </p:cNvPr>
            <p:cNvSpPr/>
            <p:nvPr/>
          </p:nvSpPr>
          <p:spPr>
            <a:xfrm>
              <a:off x="263526" y="825755"/>
              <a:ext cx="4279477" cy="26032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3" name="Group 12">
            <a:extLst>
              <a:ext uri="{FF2B5EF4-FFF2-40B4-BE49-F238E27FC236}">
                <a16:creationId xmlns:a16="http://schemas.microsoft.com/office/drawing/2014/main" id="{9CD8168F-961D-472F-BF29-E012FAA13EE1}"/>
              </a:ext>
            </a:extLst>
          </p:cNvPr>
          <p:cNvGrpSpPr/>
          <p:nvPr/>
        </p:nvGrpSpPr>
        <p:grpSpPr>
          <a:xfrm>
            <a:off x="4667673" y="4038600"/>
            <a:ext cx="4476327" cy="2362200"/>
            <a:chOff x="4724823" y="4038600"/>
            <a:chExt cx="4476327" cy="2362200"/>
          </a:xfrm>
        </p:grpSpPr>
        <p:grpSp>
          <p:nvGrpSpPr>
            <p:cNvPr id="7" name="Group 6">
              <a:extLst>
                <a:ext uri="{FF2B5EF4-FFF2-40B4-BE49-F238E27FC236}">
                  <a16:creationId xmlns:a16="http://schemas.microsoft.com/office/drawing/2014/main" id="{DD4AAF34-C09F-49A8-8688-BCCFA2064557}"/>
                </a:ext>
              </a:extLst>
            </p:cNvPr>
            <p:cNvGrpSpPr/>
            <p:nvPr/>
          </p:nvGrpSpPr>
          <p:grpSpPr>
            <a:xfrm>
              <a:off x="4781550" y="4077831"/>
              <a:ext cx="4419600" cy="2246769"/>
              <a:chOff x="1143000" y="1516082"/>
              <a:chExt cx="4419600" cy="2246769"/>
            </a:xfrm>
          </p:grpSpPr>
          <p:sp>
            <p:nvSpPr>
              <p:cNvPr id="8" name="TextBox 16">
                <a:extLst>
                  <a:ext uri="{FF2B5EF4-FFF2-40B4-BE49-F238E27FC236}">
                    <a16:creationId xmlns:a16="http://schemas.microsoft.com/office/drawing/2014/main" id="{22F267B2-3B24-4F64-A06A-1A933228CCEE}"/>
                  </a:ext>
                </a:extLst>
              </p:cNvPr>
              <p:cNvSpPr txBox="1">
                <a:spLocks noChangeArrowheads="1"/>
              </p:cNvSpPr>
              <p:nvPr/>
            </p:nvSpPr>
            <p:spPr bwMode="auto">
              <a:xfrm>
                <a:off x="1600200" y="1516082"/>
                <a:ext cx="3962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typedef struct _queue{</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LinkedList </a:t>
                </a:r>
                <a:r>
                  <a:rPr lang="en-US" altLang="en-US" sz="1400" dirty="0" err="1">
                    <a:latin typeface="Courier New" panose="02070309020205020404" pitchFamily="49" charset="0"/>
                    <a:cs typeface="Courier New" panose="02070309020205020404" pitchFamily="49" charset="0"/>
                  </a:rPr>
                  <a:t>ll</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Queue</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void enqueue(Queue *q, int item);</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dequeue(Queue *q);</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isEmptyQueue</a:t>
                </a:r>
                <a:r>
                  <a:rPr lang="en-US" altLang="en-US" sz="1400" dirty="0">
                    <a:latin typeface="Courier New" panose="02070309020205020404" pitchFamily="49" charset="0"/>
                    <a:cs typeface="Courier New" panose="02070309020205020404" pitchFamily="49" charset="0"/>
                  </a:rPr>
                  <a:t>(Queue *s);</a:t>
                </a:r>
              </a:p>
            </p:txBody>
          </p:sp>
          <p:sp>
            <p:nvSpPr>
              <p:cNvPr id="9" name="TextBox 17">
                <a:extLst>
                  <a:ext uri="{FF2B5EF4-FFF2-40B4-BE49-F238E27FC236}">
                    <a16:creationId xmlns:a16="http://schemas.microsoft.com/office/drawing/2014/main" id="{63F847E1-D8CE-41C9-A833-EA0D8A39F932}"/>
                  </a:ext>
                </a:extLst>
              </p:cNvPr>
              <p:cNvSpPr txBox="1">
                <a:spLocks noChangeArrowheads="1"/>
              </p:cNvSpPr>
              <p:nvPr/>
            </p:nvSpPr>
            <p:spPr bwMode="auto">
              <a:xfrm>
                <a:off x="1143000" y="1516082"/>
                <a:ext cx="50715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p:txBody>
          </p:sp>
        </p:grpSp>
        <p:sp>
          <p:nvSpPr>
            <p:cNvPr id="12" name="Rectangle 11">
              <a:extLst>
                <a:ext uri="{FF2B5EF4-FFF2-40B4-BE49-F238E27FC236}">
                  <a16:creationId xmlns:a16="http://schemas.microsoft.com/office/drawing/2014/main" id="{4D055877-FDC2-41C3-84E3-71064964D4F6}"/>
                </a:ext>
              </a:extLst>
            </p:cNvPr>
            <p:cNvSpPr/>
            <p:nvPr/>
          </p:nvSpPr>
          <p:spPr>
            <a:xfrm>
              <a:off x="4724823" y="4038600"/>
              <a:ext cx="4279476" cy="23622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 name="TextBox 15">
            <a:extLst>
              <a:ext uri="{FF2B5EF4-FFF2-40B4-BE49-F238E27FC236}">
                <a16:creationId xmlns:a16="http://schemas.microsoft.com/office/drawing/2014/main" id="{7BA78477-16DE-4995-B960-32EE04ACA89D}"/>
              </a:ext>
            </a:extLst>
          </p:cNvPr>
          <p:cNvSpPr txBox="1"/>
          <p:nvPr/>
        </p:nvSpPr>
        <p:spPr>
          <a:xfrm>
            <a:off x="2022279" y="628195"/>
            <a:ext cx="849271" cy="369332"/>
          </a:xfrm>
          <a:prstGeom prst="rect">
            <a:avLst/>
          </a:prstGeom>
          <a:noFill/>
        </p:spPr>
        <p:txBody>
          <a:bodyPr wrap="none" rtlCol="0">
            <a:spAutoFit/>
          </a:bodyPr>
          <a:lstStyle/>
          <a:p>
            <a:r>
              <a:rPr lang="en-SG" b="1" dirty="0" err="1">
                <a:solidFill>
                  <a:srgbClr val="FF0000"/>
                </a:solidFill>
              </a:rPr>
              <a:t>Stack.c</a:t>
            </a:r>
            <a:endParaRPr lang="en-SG" b="1" dirty="0">
              <a:solidFill>
                <a:srgbClr val="FF0000"/>
              </a:solidFill>
            </a:endParaRPr>
          </a:p>
        </p:txBody>
      </p:sp>
      <p:sp>
        <p:nvSpPr>
          <p:cNvPr id="17" name="TextBox 16">
            <a:extLst>
              <a:ext uri="{FF2B5EF4-FFF2-40B4-BE49-F238E27FC236}">
                <a16:creationId xmlns:a16="http://schemas.microsoft.com/office/drawing/2014/main" id="{8E647474-CCD5-4BDE-AD7B-5D54488E8A98}"/>
              </a:ext>
            </a:extLst>
          </p:cNvPr>
          <p:cNvSpPr txBox="1"/>
          <p:nvPr/>
        </p:nvSpPr>
        <p:spPr>
          <a:xfrm>
            <a:off x="6382775" y="3649653"/>
            <a:ext cx="978153" cy="369332"/>
          </a:xfrm>
          <a:prstGeom prst="rect">
            <a:avLst/>
          </a:prstGeom>
          <a:noFill/>
        </p:spPr>
        <p:txBody>
          <a:bodyPr wrap="none" rtlCol="0">
            <a:spAutoFit/>
          </a:bodyPr>
          <a:lstStyle/>
          <a:p>
            <a:r>
              <a:rPr lang="en-SG" b="1" dirty="0" err="1">
                <a:solidFill>
                  <a:srgbClr val="FF0000"/>
                </a:solidFill>
              </a:rPr>
              <a:t>Queue.c</a:t>
            </a:r>
            <a:endParaRPr lang="en-SG" b="1" dirty="0">
              <a:solidFill>
                <a:srgbClr val="FF0000"/>
              </a:solidFill>
            </a:endParaRPr>
          </a:p>
        </p:txBody>
      </p:sp>
    </p:spTree>
    <p:extLst>
      <p:ext uri="{BB962C8B-B14F-4D97-AF65-F5344CB8AC3E}">
        <p14:creationId xmlns:p14="http://schemas.microsoft.com/office/powerpoint/2010/main" val="363047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9D81-3FE1-461E-ACB3-2F4EF1559557}"/>
              </a:ext>
            </a:extLst>
          </p:cNvPr>
          <p:cNvSpPr>
            <a:spLocks noGrp="1"/>
          </p:cNvSpPr>
          <p:nvPr>
            <p:ph type="title"/>
          </p:nvPr>
        </p:nvSpPr>
        <p:spPr/>
        <p:txBody>
          <a:bodyPr/>
          <a:lstStyle/>
          <a:p>
            <a:r>
              <a:rPr lang="en-SG" dirty="0"/>
              <a:t>stack functions</a:t>
            </a:r>
          </a:p>
        </p:txBody>
      </p:sp>
      <p:sp>
        <p:nvSpPr>
          <p:cNvPr id="4" name="TextBox 3">
            <a:extLst>
              <a:ext uri="{FF2B5EF4-FFF2-40B4-BE49-F238E27FC236}">
                <a16:creationId xmlns:a16="http://schemas.microsoft.com/office/drawing/2014/main" id="{AF2274D2-94BD-4C26-9FC3-201DC73359C9}"/>
              </a:ext>
            </a:extLst>
          </p:cNvPr>
          <p:cNvSpPr txBox="1"/>
          <p:nvPr/>
        </p:nvSpPr>
        <p:spPr>
          <a:xfrm>
            <a:off x="1143000" y="1447800"/>
            <a:ext cx="4267200" cy="4401205"/>
          </a:xfrm>
          <a:prstGeom prst="rect">
            <a:avLst/>
          </a:prstGeom>
          <a:noFill/>
        </p:spPr>
        <p:txBody>
          <a:bodyPr wrap="square">
            <a:spAutoFit/>
          </a:bodyPr>
          <a:lstStyle/>
          <a:p>
            <a:r>
              <a:rPr lang="en-SG" sz="1400" dirty="0">
                <a:latin typeface="Courier New" panose="02070309020205020404" pitchFamily="49" charset="0"/>
                <a:cs typeface="Courier New" panose="02070309020205020404" pitchFamily="49" charset="0"/>
              </a:rPr>
              <a:t>void </a:t>
            </a:r>
            <a:r>
              <a:rPr lang="en-SG" sz="1400" b="1" dirty="0">
                <a:latin typeface="Courier New" panose="02070309020205020404" pitchFamily="49" charset="0"/>
                <a:cs typeface="Courier New" panose="02070309020205020404" pitchFamily="49" charset="0"/>
              </a:rPr>
              <a:t>push</a:t>
            </a:r>
            <a:r>
              <a:rPr lang="en-SG" sz="1400" dirty="0">
                <a:latin typeface="Courier New" panose="02070309020205020404" pitchFamily="49" charset="0"/>
                <a:cs typeface="Courier New" panose="02070309020205020404" pitchFamily="49" charset="0"/>
              </a:rPr>
              <a:t>(Stack *s, int item){</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insertNode</a:t>
            </a:r>
            <a:r>
              <a:rPr lang="en-SG" sz="1400" dirty="0">
                <a:latin typeface="Courier New" panose="02070309020205020404" pitchFamily="49" charset="0"/>
                <a:cs typeface="Courier New" panose="02070309020205020404" pitchFamily="49" charset="0"/>
              </a:rPr>
              <a:t>(&amp;(s-&gt;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 0, 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a:latin typeface="Courier New" panose="02070309020205020404" pitchFamily="49" charset="0"/>
                <a:cs typeface="Courier New" panose="02070309020205020404" pitchFamily="49" charset="0"/>
              </a:rPr>
              <a:t>pop</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int item;</a:t>
            </a:r>
          </a:p>
          <a:p>
            <a:r>
              <a:rPr lang="en-SG" sz="1400" dirty="0">
                <a:latin typeface="Courier New" panose="02070309020205020404" pitchFamily="49" charset="0"/>
                <a:cs typeface="Courier New" panose="02070309020205020404" pitchFamily="49" charset="0"/>
              </a:rPr>
              <a:t>     item =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).head)-&gt;item;</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removeNode</a:t>
            </a:r>
            <a:r>
              <a:rPr lang="en-SG" sz="1400" dirty="0">
                <a:latin typeface="Courier New" panose="02070309020205020404" pitchFamily="49" charset="0"/>
                <a:cs typeface="Courier New" panose="02070309020205020404" pitchFamily="49" charset="0"/>
              </a:rPr>
              <a:t>(&amp;(s-&gt;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 0);</a:t>
            </a:r>
          </a:p>
          <a:p>
            <a:r>
              <a:rPr lang="en-SG" sz="1400" dirty="0">
                <a:latin typeface="Courier New" panose="02070309020205020404" pitchFamily="49" charset="0"/>
                <a:cs typeface="Courier New" panose="02070309020205020404" pitchFamily="49" charset="0"/>
              </a:rPr>
              <a:t>     return 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a:latin typeface="Courier New" panose="02070309020205020404" pitchFamily="49" charset="0"/>
                <a:cs typeface="Courier New" panose="02070309020205020404" pitchFamily="49" charset="0"/>
              </a:rPr>
              <a:t>peek</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return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).head)-&gt;item;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err="1">
                <a:latin typeface="Courier New" panose="02070309020205020404" pitchFamily="49" charset="0"/>
                <a:cs typeface="Courier New" panose="02070309020205020404" pitchFamily="49" charset="0"/>
              </a:rPr>
              <a:t>isEmptyStack</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if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).size == 0)</a:t>
            </a:r>
          </a:p>
          <a:p>
            <a:r>
              <a:rPr lang="en-SG" sz="1400" dirty="0">
                <a:latin typeface="Courier New" panose="02070309020205020404" pitchFamily="49" charset="0"/>
                <a:cs typeface="Courier New" panose="02070309020205020404" pitchFamily="49" charset="0"/>
              </a:rPr>
              <a:t>          return 1;</a:t>
            </a:r>
          </a:p>
          <a:p>
            <a:r>
              <a:rPr lang="en-SG" sz="1400" dirty="0">
                <a:latin typeface="Courier New" panose="02070309020205020404" pitchFamily="49" charset="0"/>
                <a:cs typeface="Courier New" panose="02070309020205020404" pitchFamily="49" charset="0"/>
              </a:rPr>
              <a:t>     return 0;</a:t>
            </a:r>
          </a:p>
          <a:p>
            <a:r>
              <a:rPr lang="en-SG" sz="1400" dirty="0">
                <a:latin typeface="Courier New" panose="02070309020205020404" pitchFamily="49" charset="0"/>
                <a:cs typeface="Courier New" panose="02070309020205020404" pitchFamily="49" charset="0"/>
              </a:rPr>
              <a:t>}</a:t>
            </a:r>
          </a:p>
        </p:txBody>
      </p:sp>
      <p:grpSp>
        <p:nvGrpSpPr>
          <p:cNvPr id="5" name="Group 4">
            <a:extLst>
              <a:ext uri="{FF2B5EF4-FFF2-40B4-BE49-F238E27FC236}">
                <a16:creationId xmlns:a16="http://schemas.microsoft.com/office/drawing/2014/main" id="{405A743C-9216-47F6-99DC-E2FFB64F97FC}"/>
              </a:ext>
            </a:extLst>
          </p:cNvPr>
          <p:cNvGrpSpPr/>
          <p:nvPr/>
        </p:nvGrpSpPr>
        <p:grpSpPr>
          <a:xfrm>
            <a:off x="5807719" y="2748316"/>
            <a:ext cx="2002146" cy="2128484"/>
            <a:chOff x="1143000" y="2667000"/>
            <a:chExt cx="1295400" cy="3124200"/>
          </a:xfrm>
        </p:grpSpPr>
        <p:cxnSp>
          <p:nvCxnSpPr>
            <p:cNvPr id="6" name="Straight Connector 5">
              <a:extLst>
                <a:ext uri="{FF2B5EF4-FFF2-40B4-BE49-F238E27FC236}">
                  <a16:creationId xmlns:a16="http://schemas.microsoft.com/office/drawing/2014/main" id="{DAADA803-8094-410D-B6A9-DED3385320B7}"/>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3815512-A2D0-4E6B-B066-A0394FE50F71}"/>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088DCA2-A318-4FFF-948D-4CA4ABDE664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3B8CCCF-BEE3-40E5-96F0-044535E787E0}"/>
              </a:ext>
            </a:extLst>
          </p:cNvPr>
          <p:cNvSpPr/>
          <p:nvPr/>
        </p:nvSpPr>
        <p:spPr>
          <a:xfrm>
            <a:off x="6116706" y="3017906"/>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4</a:t>
            </a:r>
          </a:p>
        </p:txBody>
      </p:sp>
      <p:sp>
        <p:nvSpPr>
          <p:cNvPr id="10" name="Rectangle 9">
            <a:extLst>
              <a:ext uri="{FF2B5EF4-FFF2-40B4-BE49-F238E27FC236}">
                <a16:creationId xmlns:a16="http://schemas.microsoft.com/office/drawing/2014/main" id="{25808E00-EC0B-42D2-B436-C3DA3192C261}"/>
              </a:ext>
            </a:extLst>
          </p:cNvPr>
          <p:cNvSpPr/>
          <p:nvPr/>
        </p:nvSpPr>
        <p:spPr>
          <a:xfrm>
            <a:off x="6116706" y="3442298"/>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3</a:t>
            </a:r>
          </a:p>
        </p:txBody>
      </p:sp>
      <p:sp>
        <p:nvSpPr>
          <p:cNvPr id="11" name="Rectangle 10">
            <a:extLst>
              <a:ext uri="{FF2B5EF4-FFF2-40B4-BE49-F238E27FC236}">
                <a16:creationId xmlns:a16="http://schemas.microsoft.com/office/drawing/2014/main" id="{273F92C7-DEDE-4197-AA7D-D1D9A5CC6403}"/>
              </a:ext>
            </a:extLst>
          </p:cNvPr>
          <p:cNvSpPr/>
          <p:nvPr/>
        </p:nvSpPr>
        <p:spPr>
          <a:xfrm>
            <a:off x="6116706" y="3866690"/>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2</a:t>
            </a:r>
          </a:p>
        </p:txBody>
      </p:sp>
      <p:sp>
        <p:nvSpPr>
          <p:cNvPr id="12" name="Rectangle 11">
            <a:extLst>
              <a:ext uri="{FF2B5EF4-FFF2-40B4-BE49-F238E27FC236}">
                <a16:creationId xmlns:a16="http://schemas.microsoft.com/office/drawing/2014/main" id="{1D4717E3-E470-494C-8DEF-FDEF6B0CB1D9}"/>
              </a:ext>
            </a:extLst>
          </p:cNvPr>
          <p:cNvSpPr/>
          <p:nvPr/>
        </p:nvSpPr>
        <p:spPr>
          <a:xfrm>
            <a:off x="6116706" y="4291082"/>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1</a:t>
            </a:r>
          </a:p>
        </p:txBody>
      </p:sp>
      <p:sp>
        <p:nvSpPr>
          <p:cNvPr id="13" name="TextBox 12">
            <a:extLst>
              <a:ext uri="{FF2B5EF4-FFF2-40B4-BE49-F238E27FC236}">
                <a16:creationId xmlns:a16="http://schemas.microsoft.com/office/drawing/2014/main" id="{AA717AE0-D461-489C-A010-484C2F120850}"/>
              </a:ext>
            </a:extLst>
          </p:cNvPr>
          <p:cNvSpPr txBox="1"/>
          <p:nvPr/>
        </p:nvSpPr>
        <p:spPr>
          <a:xfrm>
            <a:off x="6400800" y="4876800"/>
            <a:ext cx="951864" cy="369332"/>
          </a:xfrm>
          <a:prstGeom prst="rect">
            <a:avLst/>
          </a:prstGeom>
          <a:noFill/>
        </p:spPr>
        <p:txBody>
          <a:bodyPr wrap="none" rtlCol="0">
            <a:spAutoFit/>
          </a:bodyPr>
          <a:lstStyle/>
          <a:p>
            <a:r>
              <a:rPr lang="en-SG" b="1" dirty="0"/>
              <a:t>Stack *s</a:t>
            </a:r>
          </a:p>
        </p:txBody>
      </p:sp>
      <p:sp>
        <p:nvSpPr>
          <p:cNvPr id="19" name="Rectangle 18">
            <a:extLst>
              <a:ext uri="{FF2B5EF4-FFF2-40B4-BE49-F238E27FC236}">
                <a16:creationId xmlns:a16="http://schemas.microsoft.com/office/drawing/2014/main" id="{D06CA5E4-C04F-49A6-B8D7-C0C9A54FEEC6}"/>
              </a:ext>
            </a:extLst>
          </p:cNvPr>
          <p:cNvSpPr/>
          <p:nvPr/>
        </p:nvSpPr>
        <p:spPr>
          <a:xfrm>
            <a:off x="5807719" y="1831358"/>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1)</a:t>
            </a:r>
          </a:p>
        </p:txBody>
      </p:sp>
      <p:sp>
        <p:nvSpPr>
          <p:cNvPr id="20" name="Rectangle 19">
            <a:extLst>
              <a:ext uri="{FF2B5EF4-FFF2-40B4-BE49-F238E27FC236}">
                <a16:creationId xmlns:a16="http://schemas.microsoft.com/office/drawing/2014/main" id="{6EAF23B4-AF68-4DBB-8BD4-0E554D105254}"/>
              </a:ext>
            </a:extLst>
          </p:cNvPr>
          <p:cNvSpPr/>
          <p:nvPr/>
        </p:nvSpPr>
        <p:spPr>
          <a:xfrm>
            <a:off x="5807719"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2)</a:t>
            </a:r>
          </a:p>
        </p:txBody>
      </p:sp>
      <p:sp>
        <p:nvSpPr>
          <p:cNvPr id="21" name="Rectangle 20">
            <a:extLst>
              <a:ext uri="{FF2B5EF4-FFF2-40B4-BE49-F238E27FC236}">
                <a16:creationId xmlns:a16="http://schemas.microsoft.com/office/drawing/2014/main" id="{133B65F5-46A4-41AD-AC47-18D0185AB009}"/>
              </a:ext>
            </a:extLst>
          </p:cNvPr>
          <p:cNvSpPr/>
          <p:nvPr/>
        </p:nvSpPr>
        <p:spPr>
          <a:xfrm>
            <a:off x="5804660"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3)</a:t>
            </a:r>
          </a:p>
        </p:txBody>
      </p:sp>
      <p:sp>
        <p:nvSpPr>
          <p:cNvPr id="22" name="Rectangle 21">
            <a:extLst>
              <a:ext uri="{FF2B5EF4-FFF2-40B4-BE49-F238E27FC236}">
                <a16:creationId xmlns:a16="http://schemas.microsoft.com/office/drawing/2014/main" id="{71B5FDB5-6A99-4AC6-B54A-F32982045234}"/>
              </a:ext>
            </a:extLst>
          </p:cNvPr>
          <p:cNvSpPr/>
          <p:nvPr/>
        </p:nvSpPr>
        <p:spPr>
          <a:xfrm>
            <a:off x="5807719" y="1831357"/>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4)</a:t>
            </a:r>
          </a:p>
        </p:txBody>
      </p:sp>
      <p:sp>
        <p:nvSpPr>
          <p:cNvPr id="23" name="Rectangle 22">
            <a:extLst>
              <a:ext uri="{FF2B5EF4-FFF2-40B4-BE49-F238E27FC236}">
                <a16:creationId xmlns:a16="http://schemas.microsoft.com/office/drawing/2014/main" id="{54D5BC2B-06D0-4271-AE9B-A50A8DC2C114}"/>
              </a:ext>
            </a:extLst>
          </p:cNvPr>
          <p:cNvSpPr/>
          <p:nvPr/>
        </p:nvSpPr>
        <p:spPr>
          <a:xfrm>
            <a:off x="5804660"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pop(s)</a:t>
            </a:r>
          </a:p>
        </p:txBody>
      </p:sp>
      <p:sp>
        <p:nvSpPr>
          <p:cNvPr id="24" name="Rectangle 23">
            <a:extLst>
              <a:ext uri="{FF2B5EF4-FFF2-40B4-BE49-F238E27FC236}">
                <a16:creationId xmlns:a16="http://schemas.microsoft.com/office/drawing/2014/main" id="{DDD50433-206C-4793-B819-340A31BEB3BA}"/>
              </a:ext>
            </a:extLst>
          </p:cNvPr>
          <p:cNvSpPr/>
          <p:nvPr/>
        </p:nvSpPr>
        <p:spPr>
          <a:xfrm>
            <a:off x="5801601"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peek(s) = 3</a:t>
            </a:r>
          </a:p>
        </p:txBody>
      </p:sp>
      <p:cxnSp>
        <p:nvCxnSpPr>
          <p:cNvPr id="26" name="Straight Arrow Connector 25">
            <a:extLst>
              <a:ext uri="{FF2B5EF4-FFF2-40B4-BE49-F238E27FC236}">
                <a16:creationId xmlns:a16="http://schemas.microsoft.com/office/drawing/2014/main" id="{B1C1AB67-C73E-42C9-879D-AE0AD5F2993A}"/>
              </a:ext>
            </a:extLst>
          </p:cNvPr>
          <p:cNvCxnSpPr/>
          <p:nvPr/>
        </p:nvCxnSpPr>
        <p:spPr>
          <a:xfrm flipH="1">
            <a:off x="7186246" y="3660158"/>
            <a:ext cx="83127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anim calcmode="lin" valueType="num">
                                      <p:cBhvr>
                                        <p:cTn id="11" dur="250" fill="hold"/>
                                        <p:tgtEl>
                                          <p:spTgt spid="12"/>
                                        </p:tgtEl>
                                        <p:attrNameLst>
                                          <p:attrName>ppt_x</p:attrName>
                                        </p:attrNameLst>
                                      </p:cBhvr>
                                      <p:tavLst>
                                        <p:tav tm="0">
                                          <p:val>
                                            <p:strVal val="#ppt_x"/>
                                          </p:val>
                                        </p:tav>
                                        <p:tav tm="100000">
                                          <p:val>
                                            <p:strVal val="#ppt_x"/>
                                          </p:val>
                                        </p:tav>
                                      </p:tavLst>
                                    </p:anim>
                                    <p:anim calcmode="lin" valueType="num">
                                      <p:cBhvr>
                                        <p:cTn id="12"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50"/>
                                        <p:tgtEl>
                                          <p:spTgt spid="20"/>
                                        </p:tgtEl>
                                      </p:cBhvr>
                                    </p:animEffect>
                                  </p:childTnLst>
                                </p:cTn>
                              </p:par>
                              <p:par>
                                <p:cTn id="18" presetID="47"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50"/>
                                        <p:tgtEl>
                                          <p:spTgt spid="11"/>
                                        </p:tgtEl>
                                      </p:cBhvr>
                                    </p:animEffect>
                                    <p:anim calcmode="lin" valueType="num">
                                      <p:cBhvr>
                                        <p:cTn id="21" dur="250" fill="hold"/>
                                        <p:tgtEl>
                                          <p:spTgt spid="11"/>
                                        </p:tgtEl>
                                        <p:attrNameLst>
                                          <p:attrName>ppt_x</p:attrName>
                                        </p:attrNameLst>
                                      </p:cBhvr>
                                      <p:tavLst>
                                        <p:tav tm="0">
                                          <p:val>
                                            <p:strVal val="#ppt_x"/>
                                          </p:val>
                                        </p:tav>
                                        <p:tav tm="100000">
                                          <p:val>
                                            <p:strVal val="#ppt_x"/>
                                          </p:val>
                                        </p:tav>
                                      </p:tavLst>
                                    </p:anim>
                                    <p:anim calcmode="lin" valueType="num">
                                      <p:cBhvr>
                                        <p:cTn id="22"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50"/>
                                        <p:tgtEl>
                                          <p:spTgt spid="21"/>
                                        </p:tgtEl>
                                      </p:cBhvr>
                                    </p:animEffect>
                                  </p:childTnLst>
                                </p:cTn>
                              </p:par>
                              <p:par>
                                <p:cTn id="28" presetID="47"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50"/>
                                        <p:tgtEl>
                                          <p:spTgt spid="10"/>
                                        </p:tgtEl>
                                      </p:cBhvr>
                                    </p:animEffect>
                                    <p:anim calcmode="lin" valueType="num">
                                      <p:cBhvr>
                                        <p:cTn id="31" dur="250" fill="hold"/>
                                        <p:tgtEl>
                                          <p:spTgt spid="10"/>
                                        </p:tgtEl>
                                        <p:attrNameLst>
                                          <p:attrName>ppt_x</p:attrName>
                                        </p:attrNameLst>
                                      </p:cBhvr>
                                      <p:tavLst>
                                        <p:tav tm="0">
                                          <p:val>
                                            <p:strVal val="#ppt_x"/>
                                          </p:val>
                                        </p:tav>
                                        <p:tav tm="100000">
                                          <p:val>
                                            <p:strVal val="#ppt_x"/>
                                          </p:val>
                                        </p:tav>
                                      </p:tavLst>
                                    </p:anim>
                                    <p:anim calcmode="lin" valueType="num">
                                      <p:cBhvr>
                                        <p:cTn id="32"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50"/>
                                        <p:tgtEl>
                                          <p:spTgt spid="22"/>
                                        </p:tgtEl>
                                      </p:cBhvr>
                                    </p:animEffect>
                                  </p:childTnLst>
                                </p:cTn>
                              </p:par>
                              <p:par>
                                <p:cTn id="38" presetID="47"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250"/>
                                        <p:tgtEl>
                                          <p:spTgt spid="9"/>
                                        </p:tgtEl>
                                      </p:cBhvr>
                                    </p:animEffect>
                                    <p:anim calcmode="lin" valueType="num">
                                      <p:cBhvr>
                                        <p:cTn id="41" dur="250" fill="hold"/>
                                        <p:tgtEl>
                                          <p:spTgt spid="9"/>
                                        </p:tgtEl>
                                        <p:attrNameLst>
                                          <p:attrName>ppt_x</p:attrName>
                                        </p:attrNameLst>
                                      </p:cBhvr>
                                      <p:tavLst>
                                        <p:tav tm="0">
                                          <p:val>
                                            <p:strVal val="#ppt_x"/>
                                          </p:val>
                                        </p:tav>
                                        <p:tav tm="100000">
                                          <p:val>
                                            <p:strVal val="#ppt_x"/>
                                          </p:val>
                                        </p:tav>
                                      </p:tavLst>
                                    </p:anim>
                                    <p:anim calcmode="lin" valueType="num">
                                      <p:cBhvr>
                                        <p:cTn id="42"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250"/>
                                        <p:tgtEl>
                                          <p:spTgt spid="23"/>
                                        </p:tgtEl>
                                      </p:cBhvr>
                                    </p:animEffect>
                                  </p:childTnLst>
                                </p:cTn>
                              </p:par>
                              <p:par>
                                <p:cTn id="48" presetID="47" presetClass="exit" presetSubtype="0" fill="hold" grpId="1" nodeType="withEffect">
                                  <p:stCondLst>
                                    <p:cond delay="0"/>
                                  </p:stCondLst>
                                  <p:childTnLst>
                                    <p:animEffect transition="out" filter="fade">
                                      <p:cBhvr>
                                        <p:cTn id="49" dur="250"/>
                                        <p:tgtEl>
                                          <p:spTgt spid="9"/>
                                        </p:tgtEl>
                                      </p:cBhvr>
                                    </p:animEffect>
                                    <p:anim calcmode="lin" valueType="num">
                                      <p:cBhvr>
                                        <p:cTn id="50" dur="250"/>
                                        <p:tgtEl>
                                          <p:spTgt spid="9"/>
                                        </p:tgtEl>
                                        <p:attrNameLst>
                                          <p:attrName>ppt_x</p:attrName>
                                        </p:attrNameLst>
                                      </p:cBhvr>
                                      <p:tavLst>
                                        <p:tav tm="0">
                                          <p:val>
                                            <p:strVal val="ppt_x"/>
                                          </p:val>
                                        </p:tav>
                                        <p:tav tm="100000">
                                          <p:val>
                                            <p:strVal val="ppt_x"/>
                                          </p:val>
                                        </p:tav>
                                      </p:tavLst>
                                    </p:anim>
                                    <p:anim calcmode="lin" valueType="num">
                                      <p:cBhvr>
                                        <p:cTn id="51" dur="250"/>
                                        <p:tgtEl>
                                          <p:spTgt spid="9"/>
                                        </p:tgtEl>
                                        <p:attrNameLst>
                                          <p:attrName>ppt_y</p:attrName>
                                        </p:attrNameLst>
                                      </p:cBhvr>
                                      <p:tavLst>
                                        <p:tav tm="0">
                                          <p:val>
                                            <p:strVal val="ppt_y"/>
                                          </p:val>
                                        </p:tav>
                                        <p:tav tm="100000">
                                          <p:val>
                                            <p:strVal val="ppt_y-.1"/>
                                          </p:val>
                                        </p:tav>
                                      </p:tavLst>
                                    </p:anim>
                                    <p:set>
                                      <p:cBhvr>
                                        <p:cTn id="52" dur="1" fill="hold">
                                          <p:stCondLst>
                                            <p:cond delay="24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250"/>
                                        <p:tgtEl>
                                          <p:spTgt spid="24"/>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9" grpId="0" animBg="1"/>
      <p:bldP spid="20" grpId="0" animBg="1"/>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9D81-3FE1-461E-ACB3-2F4EF1559557}"/>
              </a:ext>
            </a:extLst>
          </p:cNvPr>
          <p:cNvSpPr>
            <a:spLocks noGrp="1"/>
          </p:cNvSpPr>
          <p:nvPr>
            <p:ph type="title"/>
          </p:nvPr>
        </p:nvSpPr>
        <p:spPr/>
        <p:txBody>
          <a:bodyPr/>
          <a:lstStyle/>
          <a:p>
            <a:r>
              <a:rPr lang="en-SG" dirty="0"/>
              <a:t>Queue functions</a:t>
            </a:r>
          </a:p>
        </p:txBody>
      </p:sp>
      <p:sp>
        <p:nvSpPr>
          <p:cNvPr id="4" name="TextBox 3">
            <a:extLst>
              <a:ext uri="{FF2B5EF4-FFF2-40B4-BE49-F238E27FC236}">
                <a16:creationId xmlns:a16="http://schemas.microsoft.com/office/drawing/2014/main" id="{AF2274D2-94BD-4C26-9FC3-201DC73359C9}"/>
              </a:ext>
            </a:extLst>
          </p:cNvPr>
          <p:cNvSpPr txBox="1"/>
          <p:nvPr/>
        </p:nvSpPr>
        <p:spPr>
          <a:xfrm>
            <a:off x="1143000" y="1295400"/>
            <a:ext cx="6858000" cy="4031873"/>
          </a:xfrm>
          <a:prstGeom prst="rect">
            <a:avLst/>
          </a:prstGeom>
          <a:noFill/>
        </p:spPr>
        <p:txBody>
          <a:bodyPr wrap="square">
            <a:spAutoFit/>
          </a:bodyPr>
          <a:lstStyle/>
          <a:p>
            <a:r>
              <a:rPr lang="en-SG" sz="1600" dirty="0">
                <a:latin typeface="Courier New" panose="02070309020205020404" pitchFamily="49" charset="0"/>
                <a:cs typeface="Courier New" panose="02070309020205020404" pitchFamily="49" charset="0"/>
              </a:rPr>
              <a:t>void </a:t>
            </a:r>
            <a:r>
              <a:rPr lang="en-SG" sz="1600" b="1" dirty="0">
                <a:latin typeface="Courier New" panose="02070309020205020404" pitchFamily="49" charset="0"/>
                <a:cs typeface="Courier New" panose="02070309020205020404" pitchFamily="49" charset="0"/>
              </a:rPr>
              <a:t>enqueue</a:t>
            </a:r>
            <a:r>
              <a:rPr lang="en-SG" sz="1600" dirty="0">
                <a:latin typeface="Courier New" panose="02070309020205020404" pitchFamily="49" charset="0"/>
                <a:cs typeface="Courier New" panose="02070309020205020404" pitchFamily="49" charset="0"/>
              </a:rPr>
              <a:t>(Queue *q, int item){</a:t>
            </a:r>
          </a:p>
          <a:p>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insertNode</a:t>
            </a:r>
            <a:r>
              <a:rPr lang="en-SG" sz="1600" dirty="0">
                <a:latin typeface="Courier New" panose="02070309020205020404" pitchFamily="49" charset="0"/>
                <a:cs typeface="Courier New" panose="02070309020205020404" pitchFamily="49" charset="0"/>
              </a:rPr>
              <a:t>(&amp;(q-&gt;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 q-&gt;</a:t>
            </a:r>
            <a:r>
              <a:rPr lang="en-SG" sz="1600" dirty="0" err="1">
                <a:latin typeface="Courier New" panose="02070309020205020404" pitchFamily="49" charset="0"/>
                <a:cs typeface="Courier New" panose="02070309020205020404" pitchFamily="49" charset="0"/>
              </a:rPr>
              <a:t>ll.size</a:t>
            </a:r>
            <a:r>
              <a:rPr lang="en-SG" sz="1600" dirty="0">
                <a:latin typeface="Courier New" panose="02070309020205020404" pitchFamily="49" charset="0"/>
                <a:cs typeface="Courier New" panose="02070309020205020404" pitchFamily="49" charset="0"/>
              </a:rPr>
              <a:t>, item);</a:t>
            </a:r>
          </a:p>
          <a:p>
            <a:r>
              <a:rPr lang="en-SG" sz="1600" dirty="0">
                <a:latin typeface="Courier New" panose="02070309020205020404" pitchFamily="49" charset="0"/>
                <a:cs typeface="Courier New" panose="02070309020205020404" pitchFamily="49" charset="0"/>
              </a:rPr>
              <a:t>}</a:t>
            </a:r>
          </a:p>
          <a:p>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int </a:t>
            </a:r>
            <a:r>
              <a:rPr lang="en-SG" sz="1600" b="1" dirty="0">
                <a:latin typeface="Courier New" panose="02070309020205020404" pitchFamily="49" charset="0"/>
                <a:cs typeface="Courier New" panose="02070309020205020404" pitchFamily="49" charset="0"/>
              </a:rPr>
              <a:t>dequeue</a:t>
            </a:r>
            <a:r>
              <a:rPr lang="en-SG" sz="1600" dirty="0">
                <a:latin typeface="Courier New" panose="02070309020205020404" pitchFamily="49" charset="0"/>
                <a:cs typeface="Courier New" panose="02070309020205020404" pitchFamily="49" charset="0"/>
              </a:rPr>
              <a:t>(Queue *q){</a:t>
            </a:r>
          </a:p>
          <a:p>
            <a:r>
              <a:rPr lang="en-SG" sz="1600" dirty="0">
                <a:latin typeface="Courier New" panose="02070309020205020404" pitchFamily="49" charset="0"/>
                <a:cs typeface="Courier New" panose="02070309020205020404" pitchFamily="49" charset="0"/>
              </a:rPr>
              <a:t>     int item;</a:t>
            </a:r>
          </a:p>
          <a:p>
            <a:r>
              <a:rPr lang="en-SG" sz="1600" dirty="0">
                <a:latin typeface="Courier New" panose="02070309020205020404" pitchFamily="49" charset="0"/>
                <a:cs typeface="Courier New" panose="02070309020205020404" pitchFamily="49" charset="0"/>
              </a:rPr>
              <a:t>     item = ((q-&gt;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).head)-&gt;item;</a:t>
            </a:r>
          </a:p>
          <a:p>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removeNode</a:t>
            </a:r>
            <a:r>
              <a:rPr lang="en-SG" sz="1600" dirty="0">
                <a:latin typeface="Courier New" panose="02070309020205020404" pitchFamily="49" charset="0"/>
                <a:cs typeface="Courier New" panose="02070309020205020404" pitchFamily="49" charset="0"/>
              </a:rPr>
              <a:t>(&amp;(q-&gt;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 0);</a:t>
            </a:r>
          </a:p>
          <a:p>
            <a:r>
              <a:rPr lang="en-SG" sz="1600" dirty="0">
                <a:latin typeface="Courier New" panose="02070309020205020404" pitchFamily="49" charset="0"/>
                <a:cs typeface="Courier New" panose="02070309020205020404" pitchFamily="49" charset="0"/>
              </a:rPr>
              <a:t>     return item;</a:t>
            </a:r>
          </a:p>
          <a:p>
            <a:r>
              <a:rPr lang="en-SG" sz="1600" dirty="0">
                <a:latin typeface="Courier New" panose="02070309020205020404" pitchFamily="49" charset="0"/>
                <a:cs typeface="Courier New" panose="02070309020205020404" pitchFamily="49" charset="0"/>
              </a:rPr>
              <a:t>}</a:t>
            </a:r>
          </a:p>
          <a:p>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int </a:t>
            </a:r>
            <a:r>
              <a:rPr lang="en-SG" sz="1600" b="1" dirty="0" err="1">
                <a:latin typeface="Courier New" panose="02070309020205020404" pitchFamily="49" charset="0"/>
                <a:cs typeface="Courier New" panose="02070309020205020404" pitchFamily="49" charset="0"/>
              </a:rPr>
              <a:t>isEmptyQueue</a:t>
            </a:r>
            <a:r>
              <a:rPr lang="en-SG" sz="1600" dirty="0">
                <a:latin typeface="Courier New" panose="02070309020205020404" pitchFamily="49" charset="0"/>
                <a:cs typeface="Courier New" panose="02070309020205020404" pitchFamily="49" charset="0"/>
              </a:rPr>
              <a:t>(Queue *q){</a:t>
            </a:r>
          </a:p>
          <a:p>
            <a:r>
              <a:rPr lang="en-SG" sz="1600" dirty="0">
                <a:latin typeface="Courier New" panose="02070309020205020404" pitchFamily="49" charset="0"/>
                <a:cs typeface="Courier New" panose="02070309020205020404" pitchFamily="49" charset="0"/>
              </a:rPr>
              <a:t>     if ((q-&gt;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).size == 0)</a:t>
            </a:r>
          </a:p>
          <a:p>
            <a:r>
              <a:rPr lang="en-SG" sz="1600" dirty="0">
                <a:latin typeface="Courier New" panose="02070309020205020404" pitchFamily="49" charset="0"/>
                <a:cs typeface="Courier New" panose="02070309020205020404" pitchFamily="49" charset="0"/>
              </a:rPr>
              <a:t>          return 1;</a:t>
            </a:r>
          </a:p>
          <a:p>
            <a:r>
              <a:rPr lang="en-SG" sz="1600" dirty="0">
                <a:latin typeface="Courier New" panose="02070309020205020404" pitchFamily="49" charset="0"/>
                <a:cs typeface="Courier New" panose="02070309020205020404" pitchFamily="49" charset="0"/>
              </a:rPr>
              <a:t>     return 0;</a:t>
            </a:r>
          </a:p>
          <a:p>
            <a:r>
              <a:rPr lang="en-SG" sz="1600" dirty="0">
                <a:latin typeface="Courier New" panose="02070309020205020404" pitchFamily="49" charset="0"/>
                <a:cs typeface="Courier New" panose="02070309020205020404" pitchFamily="49" charset="0"/>
              </a:rPr>
              <a:t>}</a:t>
            </a:r>
          </a:p>
        </p:txBody>
      </p:sp>
      <p:sp>
        <p:nvSpPr>
          <p:cNvPr id="12" name="Rectangle 14">
            <a:extLst>
              <a:ext uri="{FF2B5EF4-FFF2-40B4-BE49-F238E27FC236}">
                <a16:creationId xmlns:a16="http://schemas.microsoft.com/office/drawing/2014/main" id="{40E4A16B-A714-47F9-9157-8AD64A8D637B}"/>
              </a:ext>
            </a:extLst>
          </p:cNvPr>
          <p:cNvSpPr/>
          <p:nvPr/>
        </p:nvSpPr>
        <p:spPr>
          <a:xfrm>
            <a:off x="5061347" y="5595000"/>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13" name="Rectangle 15">
            <a:extLst>
              <a:ext uri="{FF2B5EF4-FFF2-40B4-BE49-F238E27FC236}">
                <a16:creationId xmlns:a16="http://schemas.microsoft.com/office/drawing/2014/main" id="{C1A9D128-55D0-4443-B16B-63FF3ADCE894}"/>
              </a:ext>
            </a:extLst>
          </p:cNvPr>
          <p:cNvSpPr/>
          <p:nvPr/>
        </p:nvSpPr>
        <p:spPr>
          <a:xfrm>
            <a:off x="4572715"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14" name="Rectangle 16">
            <a:extLst>
              <a:ext uri="{FF2B5EF4-FFF2-40B4-BE49-F238E27FC236}">
                <a16:creationId xmlns:a16="http://schemas.microsoft.com/office/drawing/2014/main" id="{3FC32DB1-AFFD-42F7-8139-24EB71D9E0D7}"/>
              </a:ext>
            </a:extLst>
          </p:cNvPr>
          <p:cNvSpPr/>
          <p:nvPr/>
        </p:nvSpPr>
        <p:spPr>
          <a:xfrm>
            <a:off x="4080907"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15" name="Rectangle 17">
            <a:extLst>
              <a:ext uri="{FF2B5EF4-FFF2-40B4-BE49-F238E27FC236}">
                <a16:creationId xmlns:a16="http://schemas.microsoft.com/office/drawing/2014/main" id="{10B4D39F-E1AC-47F1-8F16-1943C0E40EBE}"/>
              </a:ext>
            </a:extLst>
          </p:cNvPr>
          <p:cNvSpPr/>
          <p:nvPr/>
        </p:nvSpPr>
        <p:spPr>
          <a:xfrm>
            <a:off x="3588782"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cxnSp>
        <p:nvCxnSpPr>
          <p:cNvPr id="7" name="Straight Connector 20">
            <a:extLst>
              <a:ext uri="{FF2B5EF4-FFF2-40B4-BE49-F238E27FC236}">
                <a16:creationId xmlns:a16="http://schemas.microsoft.com/office/drawing/2014/main" id="{6C8E9AD8-6473-4E38-9D80-08BD1775295F}"/>
              </a:ext>
            </a:extLst>
          </p:cNvPr>
          <p:cNvCxnSpPr/>
          <p:nvPr/>
        </p:nvCxnSpPr>
        <p:spPr>
          <a:xfrm>
            <a:off x="3476069" y="54695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 name="Straight Arrow Connector 22">
            <a:extLst>
              <a:ext uri="{FF2B5EF4-FFF2-40B4-BE49-F238E27FC236}">
                <a16:creationId xmlns:a16="http://schemas.microsoft.com/office/drawing/2014/main" id="{B6712FC5-0710-4A3A-9F83-3DA98EC69BDA}"/>
              </a:ext>
            </a:extLst>
          </p:cNvPr>
          <p:cNvCxnSpPr>
            <a:cxnSpLocks/>
          </p:cNvCxnSpPr>
          <p:nvPr/>
        </p:nvCxnSpPr>
        <p:spPr>
          <a:xfrm flipH="1">
            <a:off x="5636657" y="5442600"/>
            <a:ext cx="314325" cy="266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9" name="Straight Arrow Connector 23">
            <a:extLst>
              <a:ext uri="{FF2B5EF4-FFF2-40B4-BE49-F238E27FC236}">
                <a16:creationId xmlns:a16="http://schemas.microsoft.com/office/drawing/2014/main" id="{52B54906-0350-4447-BAA1-EC748F43AD47}"/>
              </a:ext>
            </a:extLst>
          </p:cNvPr>
          <p:cNvCxnSpPr>
            <a:cxnSpLocks/>
          </p:cNvCxnSpPr>
          <p:nvPr/>
        </p:nvCxnSpPr>
        <p:spPr>
          <a:xfrm flipH="1" flipV="1">
            <a:off x="3193018" y="5447362"/>
            <a:ext cx="303213" cy="261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10" name="Straight Connector 44">
            <a:extLst>
              <a:ext uri="{FF2B5EF4-FFF2-40B4-BE49-F238E27FC236}">
                <a16:creationId xmlns:a16="http://schemas.microsoft.com/office/drawing/2014/main" id="{2920E4B4-1B2D-4880-82EB-6425E05CE931}"/>
              </a:ext>
            </a:extLst>
          </p:cNvPr>
          <p:cNvCxnSpPr/>
          <p:nvPr/>
        </p:nvCxnSpPr>
        <p:spPr>
          <a:xfrm>
            <a:off x="3503057" y="59267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1" name="TextBox 2">
            <a:extLst>
              <a:ext uri="{FF2B5EF4-FFF2-40B4-BE49-F238E27FC236}">
                <a16:creationId xmlns:a16="http://schemas.microsoft.com/office/drawing/2014/main" id="{BFE246BD-D244-485D-B2F3-89A8FB9584A7}"/>
              </a:ext>
            </a:extLst>
          </p:cNvPr>
          <p:cNvSpPr txBox="1">
            <a:spLocks noChangeArrowheads="1"/>
          </p:cNvSpPr>
          <p:nvPr/>
        </p:nvSpPr>
        <p:spPr bwMode="auto">
          <a:xfrm>
            <a:off x="3962400" y="5105400"/>
            <a:ext cx="1115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 *q</a:t>
            </a:r>
          </a:p>
        </p:txBody>
      </p:sp>
      <p:sp>
        <p:nvSpPr>
          <p:cNvPr id="16" name="Rectangle 15">
            <a:extLst>
              <a:ext uri="{FF2B5EF4-FFF2-40B4-BE49-F238E27FC236}">
                <a16:creationId xmlns:a16="http://schemas.microsoft.com/office/drawing/2014/main" id="{369B2DAF-9815-4306-91A0-E294508EDB5A}"/>
              </a:ext>
            </a:extLst>
          </p:cNvPr>
          <p:cNvSpPr/>
          <p:nvPr/>
        </p:nvSpPr>
        <p:spPr>
          <a:xfrm>
            <a:off x="3218388" y="6172200"/>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1)</a:t>
            </a:r>
          </a:p>
        </p:txBody>
      </p:sp>
      <p:sp>
        <p:nvSpPr>
          <p:cNvPr id="17" name="Rectangle 16">
            <a:extLst>
              <a:ext uri="{FF2B5EF4-FFF2-40B4-BE49-F238E27FC236}">
                <a16:creationId xmlns:a16="http://schemas.microsoft.com/office/drawing/2014/main" id="{254FD2E3-FE99-49BC-A5E8-FD45C069F965}"/>
              </a:ext>
            </a:extLst>
          </p:cNvPr>
          <p:cNvSpPr/>
          <p:nvPr/>
        </p:nvSpPr>
        <p:spPr>
          <a:xfrm>
            <a:off x="3218388"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2)</a:t>
            </a:r>
          </a:p>
        </p:txBody>
      </p:sp>
      <p:sp>
        <p:nvSpPr>
          <p:cNvPr id="18" name="Rectangle 17">
            <a:extLst>
              <a:ext uri="{FF2B5EF4-FFF2-40B4-BE49-F238E27FC236}">
                <a16:creationId xmlns:a16="http://schemas.microsoft.com/office/drawing/2014/main" id="{25804F61-5F21-48D8-9FB9-DCD6AA9A9144}"/>
              </a:ext>
            </a:extLst>
          </p:cNvPr>
          <p:cNvSpPr/>
          <p:nvPr/>
        </p:nvSpPr>
        <p:spPr>
          <a:xfrm>
            <a:off x="3218388"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3)</a:t>
            </a:r>
          </a:p>
        </p:txBody>
      </p:sp>
      <p:sp>
        <p:nvSpPr>
          <p:cNvPr id="19" name="Rectangle 18">
            <a:extLst>
              <a:ext uri="{FF2B5EF4-FFF2-40B4-BE49-F238E27FC236}">
                <a16:creationId xmlns:a16="http://schemas.microsoft.com/office/drawing/2014/main" id="{ED89E8D7-B968-47D5-9EEC-C12B784A60AE}"/>
              </a:ext>
            </a:extLst>
          </p:cNvPr>
          <p:cNvSpPr/>
          <p:nvPr/>
        </p:nvSpPr>
        <p:spPr>
          <a:xfrm>
            <a:off x="3216880" y="6172200"/>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4)</a:t>
            </a:r>
          </a:p>
        </p:txBody>
      </p:sp>
      <p:sp>
        <p:nvSpPr>
          <p:cNvPr id="20" name="Rectangle 19">
            <a:extLst>
              <a:ext uri="{FF2B5EF4-FFF2-40B4-BE49-F238E27FC236}">
                <a16:creationId xmlns:a16="http://schemas.microsoft.com/office/drawing/2014/main" id="{8806EC98-E5F4-45F0-B8B6-86A61A26D07E}"/>
              </a:ext>
            </a:extLst>
          </p:cNvPr>
          <p:cNvSpPr/>
          <p:nvPr/>
        </p:nvSpPr>
        <p:spPr>
          <a:xfrm>
            <a:off x="3216880"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dequeue(q)</a:t>
            </a:r>
          </a:p>
        </p:txBody>
      </p:sp>
    </p:spTree>
    <p:extLst>
      <p:ext uri="{BB962C8B-B14F-4D97-AF65-F5344CB8AC3E}">
        <p14:creationId xmlns:p14="http://schemas.microsoft.com/office/powerpoint/2010/main" val="23574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250" fill="hold"/>
                                        <p:tgtEl>
                                          <p:spTgt spid="15"/>
                                        </p:tgtEl>
                                        <p:attrNameLst>
                                          <p:attrName>ppt_x</p:attrName>
                                        </p:attrNameLst>
                                      </p:cBhvr>
                                      <p:tavLst>
                                        <p:tav tm="0">
                                          <p:val>
                                            <p:strVal val="1+#ppt_w/2"/>
                                          </p:val>
                                        </p:tav>
                                        <p:tav tm="100000">
                                          <p:val>
                                            <p:strVal val="#ppt_x"/>
                                          </p:val>
                                        </p:tav>
                                      </p:tavLst>
                                    </p:anim>
                                    <p:anim calcmode="lin" valueType="num">
                                      <p:cBhvr additive="base">
                                        <p:cTn id="11" dur="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50" fill="hold"/>
                                        <p:tgtEl>
                                          <p:spTgt spid="14"/>
                                        </p:tgtEl>
                                        <p:attrNameLst>
                                          <p:attrName>ppt_x</p:attrName>
                                        </p:attrNameLst>
                                      </p:cBhvr>
                                      <p:tavLst>
                                        <p:tav tm="0">
                                          <p:val>
                                            <p:strVal val="1+#ppt_w/2"/>
                                          </p:val>
                                        </p:tav>
                                        <p:tav tm="100000">
                                          <p:val>
                                            <p:strVal val="#ppt_x"/>
                                          </p:val>
                                        </p:tav>
                                      </p:tavLst>
                                    </p:anim>
                                    <p:anim calcmode="lin" valueType="num">
                                      <p:cBhvr additive="base">
                                        <p:cTn id="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50"/>
                                        <p:tgtEl>
                                          <p:spTgt spid="18"/>
                                        </p:tgtEl>
                                      </p:cBhvr>
                                    </p:animEffect>
                                  </p:childTnLst>
                                </p:cTn>
                              </p:par>
                              <p:par>
                                <p:cTn id="26" presetID="2" presetClass="entr" presetSubtype="2"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250" fill="hold"/>
                                        <p:tgtEl>
                                          <p:spTgt spid="13"/>
                                        </p:tgtEl>
                                        <p:attrNameLst>
                                          <p:attrName>ppt_x</p:attrName>
                                        </p:attrNameLst>
                                      </p:cBhvr>
                                      <p:tavLst>
                                        <p:tav tm="0">
                                          <p:val>
                                            <p:strVal val="1+#ppt_w/2"/>
                                          </p:val>
                                        </p:tav>
                                        <p:tav tm="100000">
                                          <p:val>
                                            <p:strVal val="#ppt_x"/>
                                          </p:val>
                                        </p:tav>
                                      </p:tavLst>
                                    </p:anim>
                                    <p:anim calcmode="lin" valueType="num">
                                      <p:cBhvr additive="base">
                                        <p:cTn id="29" dur="25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250"/>
                                        <p:tgtEl>
                                          <p:spTgt spid="19"/>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250" fill="hold"/>
                                        <p:tgtEl>
                                          <p:spTgt spid="12"/>
                                        </p:tgtEl>
                                        <p:attrNameLst>
                                          <p:attrName>ppt_x</p:attrName>
                                        </p:attrNameLst>
                                      </p:cBhvr>
                                      <p:tavLst>
                                        <p:tav tm="0">
                                          <p:val>
                                            <p:strVal val="1+#ppt_w/2"/>
                                          </p:val>
                                        </p:tav>
                                        <p:tav tm="100000">
                                          <p:val>
                                            <p:strVal val="#ppt_x"/>
                                          </p:val>
                                        </p:tav>
                                      </p:tavLst>
                                    </p:anim>
                                    <p:anim calcmode="lin" valueType="num">
                                      <p:cBhvr additive="base">
                                        <p:cTn id="38" dur="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250"/>
                                        <p:tgtEl>
                                          <p:spTgt spid="20"/>
                                        </p:tgtEl>
                                      </p:cBhvr>
                                    </p:animEffect>
                                  </p:childTnLst>
                                </p:cTn>
                              </p:par>
                              <p:par>
                                <p:cTn id="44" presetID="2" presetClass="exit" presetSubtype="8" fill="hold" grpId="1" nodeType="withEffect">
                                  <p:stCondLst>
                                    <p:cond delay="0"/>
                                  </p:stCondLst>
                                  <p:childTnLst>
                                    <p:anim calcmode="lin" valueType="num">
                                      <p:cBhvr additive="base">
                                        <p:cTn id="45" dur="500"/>
                                        <p:tgtEl>
                                          <p:spTgt spid="15"/>
                                        </p:tgtEl>
                                        <p:attrNameLst>
                                          <p:attrName>ppt_x</p:attrName>
                                        </p:attrNameLst>
                                      </p:cBhvr>
                                      <p:tavLst>
                                        <p:tav tm="0">
                                          <p:val>
                                            <p:strVal val="ppt_x"/>
                                          </p:val>
                                        </p:tav>
                                        <p:tav tm="100000">
                                          <p:val>
                                            <p:strVal val="0-ppt_w/2"/>
                                          </p:val>
                                        </p:tav>
                                      </p:tavLst>
                                    </p:anim>
                                    <p:anim calcmode="lin" valueType="num">
                                      <p:cBhvr additive="base">
                                        <p:cTn id="46" dur="500"/>
                                        <p:tgtEl>
                                          <p:spTgt spid="15"/>
                                        </p:tgtEl>
                                        <p:attrNameLst>
                                          <p:attrName>ppt_y</p:attrName>
                                        </p:attrNameLst>
                                      </p:cBhvr>
                                      <p:tavLst>
                                        <p:tav tm="0">
                                          <p:val>
                                            <p:strVal val="ppt_y"/>
                                          </p:val>
                                        </p:tav>
                                        <p:tav tm="100000">
                                          <p:val>
                                            <p:strVal val="ppt_y"/>
                                          </p:val>
                                        </p:tav>
                                      </p:tavLst>
                                    </p:anim>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5" grpId="1" animBg="1"/>
      <p:bldP spid="16"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p:txBody>
          <a:bodyPr>
            <a:normAutofit/>
          </a:bodyPr>
          <a:lstStyle/>
          <a:p>
            <a:pPr marL="0" indent="0" algn="just">
              <a:lnSpc>
                <a:spcPct val="100000"/>
              </a:lnSpc>
              <a:buNone/>
            </a:pPr>
            <a:r>
              <a:rPr lang="en-US" dirty="0">
                <a:latin typeface="Arial" panose="020B0604020202020204" pitchFamily="34" charset="0"/>
                <a:cs typeface="Arial" panose="020B0604020202020204" pitchFamily="34" charset="0"/>
              </a:rPr>
              <a:t>Write a function </a:t>
            </a:r>
            <a:r>
              <a:rPr lang="en-US" b="1" dirty="0" err="1">
                <a:latin typeface="Arial" panose="020B0604020202020204" pitchFamily="34" charset="0"/>
                <a:cs typeface="Arial" panose="020B0604020202020204" pitchFamily="34" charset="0"/>
              </a:rPr>
              <a:t>removeUntil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 pops all values off a stack of integers down to but not including the first occurrence of the chosen value. The prototype for the </a:t>
            </a:r>
            <a:r>
              <a:rPr lang="en-US" dirty="0" err="1">
                <a:latin typeface="Arial" panose="020B0604020202020204" pitchFamily="34" charset="0"/>
                <a:cs typeface="Arial" panose="020B0604020202020204" pitchFamily="34" charset="0"/>
              </a:rPr>
              <a:t>removeUntil</a:t>
            </a:r>
            <a:r>
              <a:rPr lang="en-US" dirty="0">
                <a:latin typeface="Arial" panose="020B0604020202020204" pitchFamily="34" charset="0"/>
                <a:cs typeface="Arial" panose="020B0604020202020204" pitchFamily="34" charset="0"/>
              </a:rPr>
              <a:t>() function is given below:</a:t>
            </a:r>
          </a:p>
          <a:p>
            <a:pPr marL="0" indent="0" algn="just">
              <a:lnSpc>
                <a:spcPct val="100000"/>
              </a:lnSpc>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removeUntil</a:t>
            </a:r>
            <a:r>
              <a:rPr lang="en-US" dirty="0">
                <a:latin typeface="Courier New" panose="02070309020205020404" pitchFamily="49" charset="0"/>
                <a:cs typeface="Courier New" panose="02070309020205020404" pitchFamily="49" charset="0"/>
              </a:rPr>
              <a:t>(Stack *s, int value);</a:t>
            </a:r>
          </a:p>
          <a:p>
            <a:pPr marL="0" indent="0" algn="just">
              <a:lnSpc>
                <a:spcPct val="100000"/>
              </a:lnSpc>
              <a:buNone/>
            </a:pPr>
            <a:endParaRPr lang="en-US" dirty="0">
              <a:latin typeface="Courier New" panose="02070309020205020404" pitchFamily="49" charset="0"/>
              <a:cs typeface="Courier New" panose="02070309020205020404" pitchFamily="49" charset="0"/>
            </a:endParaRPr>
          </a:p>
          <a:p>
            <a:pPr marL="0" indent="0" algn="just">
              <a:lnSpc>
                <a:spcPct val="100000"/>
              </a:lnSpc>
              <a:buNone/>
            </a:pPr>
            <a:r>
              <a:rPr lang="en-US" dirty="0">
                <a:latin typeface="Arial" panose="020B0604020202020204" pitchFamily="34" charset="0"/>
                <a:cs typeface="Arial" panose="020B0604020202020204" pitchFamily="34" charset="0"/>
              </a:rPr>
              <a:t>Given a stack [</a:t>
            </a:r>
            <a:r>
              <a:rPr lang="en-US" dirty="0">
                <a:solidFill>
                  <a:srgbClr val="0070C0"/>
                </a:solidFill>
                <a:latin typeface="Arial" panose="020B0604020202020204" pitchFamily="34" charset="0"/>
                <a:cs typeface="Arial" panose="020B0604020202020204" pitchFamily="34" charset="0"/>
              </a:rPr>
              <a:t>1 2 3 4</a:t>
            </a:r>
            <a:r>
              <a:rPr lang="en-US" dirty="0">
                <a:latin typeface="Arial" panose="020B0604020202020204" pitchFamily="34" charset="0"/>
                <a:cs typeface="Arial" panose="020B0604020202020204" pitchFamily="34" charset="0"/>
              </a:rPr>
              <a:t> 5 6 5 4 3 2 1] with the topmost number displayed on the left, calling </a:t>
            </a:r>
            <a:r>
              <a:rPr lang="en-US" b="1" dirty="0" err="1">
                <a:latin typeface="Arial" panose="020B0604020202020204" pitchFamily="34" charset="0"/>
                <a:cs typeface="Arial" panose="020B0604020202020204" pitchFamily="34" charset="0"/>
              </a:rPr>
              <a:t>removeUntil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with </a:t>
            </a:r>
            <a:r>
              <a:rPr lang="en-US" dirty="0">
                <a:solidFill>
                  <a:srgbClr val="0070C0"/>
                </a:solidFill>
                <a:latin typeface="Arial" panose="020B0604020202020204" pitchFamily="34" charset="0"/>
                <a:cs typeface="Arial" panose="020B0604020202020204" pitchFamily="34" charset="0"/>
              </a:rPr>
              <a:t>value = 5 </a:t>
            </a:r>
            <a:r>
              <a:rPr lang="en-US" dirty="0">
                <a:latin typeface="Arial" panose="020B0604020202020204" pitchFamily="34" charset="0"/>
                <a:cs typeface="Arial" panose="020B0604020202020204" pitchFamily="34" charset="0"/>
              </a:rPr>
              <a:t>will produce the stack [5 6 5 4 3 2 1].</a:t>
            </a:r>
          </a:p>
        </p:txBody>
      </p:sp>
    </p:spTree>
    <p:extLst>
      <p:ext uri="{BB962C8B-B14F-4D97-AF65-F5344CB8AC3E}">
        <p14:creationId xmlns:p14="http://schemas.microsoft.com/office/powerpoint/2010/main" val="242910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609600"/>
            <a:ext cx="89154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Stack s;</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s.ll.size</a:t>
            </a:r>
            <a:r>
              <a:rPr lang="en-US" altLang="en-US" sz="12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item;</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("Enter a list of numbers for a stack, terminated by any non-digit character: \n");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d",&amp;item</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push(&amp;s, item);</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("%*s");</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nBefore</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removeUntil</a:t>
            </a:r>
            <a:r>
              <a:rPr lang="en-US" altLang="en-US" sz="1200" dirty="0">
                <a:latin typeface="Courier New" panose="02070309020205020404" pitchFamily="49" charset="0"/>
                <a:cs typeface="Courier New" panose="02070309020205020404" pitchFamily="49" charset="0"/>
              </a:rPr>
              <a:t>() is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("Enter an integer value for </a:t>
            </a:r>
            <a:r>
              <a:rPr lang="en-US" altLang="en-US" sz="1200" dirty="0" err="1">
                <a:latin typeface="Courier New" panose="02070309020205020404" pitchFamily="49" charset="0"/>
                <a:cs typeface="Courier New" panose="02070309020205020404" pitchFamily="49" charset="0"/>
              </a:rPr>
              <a:t>removeUntil</a:t>
            </a:r>
            <a:r>
              <a:rPr lang="en-US" altLang="en-US" sz="1200" dirty="0">
                <a:latin typeface="Courier New" panose="02070309020205020404" pitchFamily="49" charset="0"/>
                <a:cs typeface="Courier New" panose="02070309020205020404" pitchFamily="49" charset="0"/>
              </a:rPr>
              <a:t>()\n");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d",&amp;item</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err="1">
                <a:solidFill>
                  <a:srgbClr val="FF0000"/>
                </a:solidFill>
                <a:latin typeface="Courier New" panose="02070309020205020404" pitchFamily="49" charset="0"/>
                <a:cs typeface="Courier New" panose="02070309020205020404" pitchFamily="49" charset="0"/>
              </a:rPr>
              <a:t>removeUntil</a:t>
            </a:r>
            <a:r>
              <a:rPr lang="en-US" altLang="en-US" sz="1200" b="1" dirty="0">
                <a:solidFill>
                  <a:srgbClr val="FF0000"/>
                </a:solidFill>
                <a:latin typeface="Courier New" panose="02070309020205020404" pitchFamily="49" charset="0"/>
                <a:cs typeface="Courier New" panose="02070309020205020404" pitchFamily="49" charset="0"/>
              </a:rPr>
              <a:t>(&amp;</a:t>
            </a:r>
            <a:r>
              <a:rPr lang="en-US" altLang="en-US" sz="1200" b="1" dirty="0" err="1">
                <a:solidFill>
                  <a:srgbClr val="FF0000"/>
                </a:solidFill>
                <a:latin typeface="Courier New" panose="02070309020205020404" pitchFamily="49" charset="0"/>
                <a:cs typeface="Courier New" panose="02070309020205020404" pitchFamily="49" charset="0"/>
              </a:rPr>
              <a:t>s,item</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nAfter</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removeUntil</a:t>
            </a:r>
            <a:r>
              <a:rPr lang="en-US" altLang="en-US" sz="1200" dirty="0">
                <a:latin typeface="Courier New" panose="02070309020205020404" pitchFamily="49" charset="0"/>
                <a:cs typeface="Courier New" panose="02070309020205020404" pitchFamily="49" charset="0"/>
              </a:rPr>
              <a:t>() was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//free dynamic memory is omitted here!</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return 0;</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609600"/>
            <a:ext cx="507151"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23</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a:t>Question 1 - Template.c</a:t>
            </a:r>
            <a:endParaRPr lang="en-SG" dirty="0"/>
          </a:p>
        </p:txBody>
      </p:sp>
    </p:spTree>
    <p:extLst>
      <p:ext uri="{BB962C8B-B14F-4D97-AF65-F5344CB8AC3E}">
        <p14:creationId xmlns:p14="http://schemas.microsoft.com/office/powerpoint/2010/main" val="210570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2575</TotalTime>
  <Words>5435</Words>
  <Application>Microsoft Office PowerPoint</Application>
  <PresentationFormat>On-screen Show (4:3)</PresentationFormat>
  <Paragraphs>1406</Paragraphs>
  <Slides>29</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Courier New</vt:lpstr>
      <vt:lpstr>Times New Roman</vt:lpstr>
      <vt:lpstr>Verdana</vt:lpstr>
      <vt:lpstr>1_Office Theme</vt:lpstr>
      <vt:lpstr>2_Office Theme</vt:lpstr>
      <vt:lpstr>SC1007: LAB (Week 4)</vt:lpstr>
      <vt:lpstr>PowerPoint Presentation</vt:lpstr>
      <vt:lpstr>PowerPoint Presentation</vt:lpstr>
      <vt:lpstr>Stack and Queue functions</vt:lpstr>
      <vt:lpstr>initialising</vt:lpstr>
      <vt:lpstr>stack functions</vt:lpstr>
      <vt:lpstr>Queue functions</vt:lpstr>
      <vt:lpstr>Question 1</vt:lpstr>
      <vt:lpstr>Question 1 - Template.c</vt:lpstr>
      <vt:lpstr>Question 1 – removeUntil()</vt:lpstr>
      <vt:lpstr>Question 2</vt:lpstr>
      <vt:lpstr>Question 1 - Template.c</vt:lpstr>
      <vt:lpstr>PowerPoint Presentation</vt:lpstr>
      <vt:lpstr>PowerPoint Presentation</vt:lpstr>
      <vt:lpstr>PowerPoint Presentation</vt:lpstr>
      <vt:lpstr>Question 3</vt:lpstr>
      <vt:lpstr>Question 1 - Template.c</vt:lpstr>
      <vt:lpstr>Question 3 – palindrome()</vt:lpstr>
      <vt:lpstr>Question 3 – palindrome()</vt:lpstr>
      <vt:lpstr>Question 3 – palindrome()</vt:lpstr>
      <vt:lpstr>Question 3 – palindrome()</vt:lpstr>
      <vt:lpstr>Question 3 – palindrome()</vt:lpstr>
      <vt:lpstr>Question 3 – palindrome()</vt:lpstr>
      <vt:lpstr>Question 4</vt:lpstr>
      <vt:lpstr>Question 1 - Template.c</vt:lpstr>
      <vt:lpstr>Question 3 – palindrome()</vt:lpstr>
      <vt:lpstr>Question 3 – palindrome()</vt:lpstr>
      <vt:lpstr>Question 4 - example</vt:lpstr>
      <vt:lpstr>Question 4 -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CX1007: Tutorial 01</dc:title>
  <dc:creator>melani</dc:creator>
  <cp:lastModifiedBy>Nethum Jr</cp:lastModifiedBy>
  <cp:revision>123</cp:revision>
  <dcterms:created xsi:type="dcterms:W3CDTF">2019-01-16T13:09:54Z</dcterms:created>
  <dcterms:modified xsi:type="dcterms:W3CDTF">2024-02-09T13:32:02Z</dcterms:modified>
</cp:coreProperties>
</file>