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4605" r:id="rId3"/>
  </p:sldMasterIdLst>
  <p:notesMasterIdLst>
    <p:notesMasterId r:id="rId39"/>
  </p:notesMasterIdLst>
  <p:sldIdLst>
    <p:sldId id="318" r:id="rId4"/>
    <p:sldId id="342" r:id="rId5"/>
    <p:sldId id="343" r:id="rId6"/>
    <p:sldId id="323" r:id="rId7"/>
    <p:sldId id="382" r:id="rId8"/>
    <p:sldId id="357" r:id="rId9"/>
    <p:sldId id="358" r:id="rId10"/>
    <p:sldId id="706" r:id="rId11"/>
    <p:sldId id="705" r:id="rId12"/>
    <p:sldId id="707" r:id="rId13"/>
    <p:sldId id="708" r:id="rId14"/>
    <p:sldId id="710" r:id="rId15"/>
    <p:sldId id="712" r:id="rId16"/>
    <p:sldId id="713" r:id="rId17"/>
    <p:sldId id="711" r:id="rId18"/>
    <p:sldId id="714" r:id="rId19"/>
    <p:sldId id="716" r:id="rId20"/>
    <p:sldId id="717" r:id="rId21"/>
    <p:sldId id="719" r:id="rId22"/>
    <p:sldId id="721" r:id="rId23"/>
    <p:sldId id="722" r:id="rId24"/>
    <p:sldId id="657" r:id="rId25"/>
    <p:sldId id="658" r:id="rId26"/>
    <p:sldId id="660" r:id="rId27"/>
    <p:sldId id="724" r:id="rId28"/>
    <p:sldId id="695" r:id="rId29"/>
    <p:sldId id="733" r:id="rId30"/>
    <p:sldId id="725" r:id="rId31"/>
    <p:sldId id="726" r:id="rId32"/>
    <p:sldId id="727" r:id="rId33"/>
    <p:sldId id="728" r:id="rId34"/>
    <p:sldId id="729" r:id="rId35"/>
    <p:sldId id="730" r:id="rId36"/>
    <p:sldId id="700" r:id="rId37"/>
    <p:sldId id="731" r:id="rId38"/>
  </p:sldIdLst>
  <p:sldSz cx="9144000" cy="6858000" type="screen4x3"/>
  <p:notesSz cx="6797675" cy="9928225"/>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7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80" autoAdjust="0"/>
  </p:normalViewPr>
  <p:slideViewPr>
    <p:cSldViewPr showGuides="1">
      <p:cViewPr>
        <p:scale>
          <a:sx n="100" d="100"/>
          <a:sy n="100" d="100"/>
        </p:scale>
        <p:origin x="1896" y="342"/>
      </p:cViewPr>
      <p:guideLst>
        <p:guide orient="horz" pos="672"/>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Noel Newton Fernando (Dr)" userId="f932e6a7-513b-4f8f-b71e-1f37278898b3" providerId="ADAL" clId="{844DEED2-EA2C-4A51-B88E-17736307EF00}"/>
    <pc:docChg chg="delSld">
      <pc:chgData name="Owen Noel Newton Fernando (Dr)" userId="f932e6a7-513b-4f8f-b71e-1f37278898b3" providerId="ADAL" clId="{844DEED2-EA2C-4A51-B88E-17736307EF00}" dt="2023-02-10T08:24:40.928" v="0" actId="47"/>
      <pc:docMkLst>
        <pc:docMk/>
      </pc:docMkLst>
      <pc:sldChg chg="del">
        <pc:chgData name="Owen Noel Newton Fernando (Dr)" userId="f932e6a7-513b-4f8f-b71e-1f37278898b3" providerId="ADAL" clId="{844DEED2-EA2C-4A51-B88E-17736307EF00}" dt="2023-02-10T08:24:40.928" v="0" actId="47"/>
        <pc:sldMkLst>
          <pc:docMk/>
          <pc:sldMk cId="3870364235" sldId="7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F8253A-EF6E-4685-BA18-7709DA443C65}"/>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4749B41E-DEC6-4A7E-AD3A-4006B51142E5}"/>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9340F3C-4F6E-48A4-AEEF-899567BE58C4}" type="datetimeFigureOut">
              <a:rPr lang="en-US"/>
              <a:pPr>
                <a:defRPr/>
              </a:pPr>
              <a:t>2/10/2023</a:t>
            </a:fld>
            <a:endParaRPr lang="en-US"/>
          </a:p>
        </p:txBody>
      </p:sp>
      <p:sp>
        <p:nvSpPr>
          <p:cNvPr id="4" name="Slide Image Placeholder 3">
            <a:extLst>
              <a:ext uri="{FF2B5EF4-FFF2-40B4-BE49-F238E27FC236}">
                <a16:creationId xmlns:a16="http://schemas.microsoft.com/office/drawing/2014/main" id="{75B81444-64AA-4294-9C18-87BA27C36C37}"/>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AE3E1AA-02CB-40EF-A9E2-BD3A26148387}"/>
              </a:ext>
            </a:extLst>
          </p:cNvPr>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2C9C8DB-9213-4742-80F2-882A642CB2E9}"/>
              </a:ext>
            </a:extLst>
          </p:cNvPr>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E4742ECA-3960-4871-A2EC-EEAE23D127FF}"/>
              </a:ext>
            </a:extLst>
          </p:cNvPr>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D321F81-FF7E-42D8-81F4-22D878425D1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16D4DD63-31C3-4770-9766-69C71C3244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8350" indent="-295275">
              <a:spcBef>
                <a:spcPct val="30000"/>
              </a:spcBef>
              <a:defRPr sz="1200">
                <a:solidFill>
                  <a:schemeClr val="tx1"/>
                </a:solidFill>
                <a:latin typeface="Calibri" panose="020F0502020204030204" pitchFamily="34" charset="0"/>
              </a:defRPr>
            </a:lvl2pPr>
            <a:lvl3pPr marL="1184275" indent="-236538">
              <a:spcBef>
                <a:spcPct val="30000"/>
              </a:spcBef>
              <a:defRPr sz="1200">
                <a:solidFill>
                  <a:schemeClr val="tx1"/>
                </a:solidFill>
                <a:latin typeface="Calibri" panose="020F0502020204030204" pitchFamily="34" charset="0"/>
              </a:defRPr>
            </a:lvl3pPr>
            <a:lvl4pPr marL="1657350" indent="-236538">
              <a:spcBef>
                <a:spcPct val="30000"/>
              </a:spcBef>
              <a:defRPr sz="1200">
                <a:solidFill>
                  <a:schemeClr val="tx1"/>
                </a:solidFill>
                <a:latin typeface="Calibri" panose="020F0502020204030204" pitchFamily="34" charset="0"/>
              </a:defRPr>
            </a:lvl4pPr>
            <a:lvl5pPr marL="2132013" indent="-236538">
              <a:spcBef>
                <a:spcPct val="30000"/>
              </a:spcBef>
              <a:defRPr sz="1200">
                <a:solidFill>
                  <a:schemeClr val="tx1"/>
                </a:solidFill>
                <a:latin typeface="Calibri" panose="020F0502020204030204" pitchFamily="34" charset="0"/>
              </a:defRPr>
            </a:lvl5pPr>
            <a:lvl6pPr marL="2589213" indent="-236538" eaLnBrk="0" fontAlgn="base" hangingPunct="0">
              <a:spcBef>
                <a:spcPct val="30000"/>
              </a:spcBef>
              <a:spcAft>
                <a:spcPct val="0"/>
              </a:spcAft>
              <a:defRPr sz="1200">
                <a:solidFill>
                  <a:schemeClr val="tx1"/>
                </a:solidFill>
                <a:latin typeface="Calibri" panose="020F0502020204030204" pitchFamily="34" charset="0"/>
              </a:defRPr>
            </a:lvl6pPr>
            <a:lvl7pPr marL="3046413" indent="-236538" eaLnBrk="0" fontAlgn="base" hangingPunct="0">
              <a:spcBef>
                <a:spcPct val="30000"/>
              </a:spcBef>
              <a:spcAft>
                <a:spcPct val="0"/>
              </a:spcAft>
              <a:defRPr sz="1200">
                <a:solidFill>
                  <a:schemeClr val="tx1"/>
                </a:solidFill>
                <a:latin typeface="Calibri" panose="020F0502020204030204" pitchFamily="34" charset="0"/>
              </a:defRPr>
            </a:lvl7pPr>
            <a:lvl8pPr marL="3503613" indent="-236538" eaLnBrk="0" fontAlgn="base" hangingPunct="0">
              <a:spcBef>
                <a:spcPct val="30000"/>
              </a:spcBef>
              <a:spcAft>
                <a:spcPct val="0"/>
              </a:spcAft>
              <a:defRPr sz="1200">
                <a:solidFill>
                  <a:schemeClr val="tx1"/>
                </a:solidFill>
                <a:latin typeface="Calibri" panose="020F0502020204030204" pitchFamily="34" charset="0"/>
              </a:defRPr>
            </a:lvl8pPr>
            <a:lvl9pPr marL="396081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C98E1D-D808-48B4-8C36-E3F1ECAFB5DA}" type="slidenum">
              <a:rPr lang="en-US" altLang="en-US" sz="1300" smtClean="0">
                <a:solidFill>
                  <a:srgbClr val="000000"/>
                </a:solidFill>
                <a:latin typeface="Arial" panose="020B0604020202020204" pitchFamily="34" charset="0"/>
              </a:rPr>
              <a:pPr>
                <a:spcBef>
                  <a:spcPct val="0"/>
                </a:spcBef>
              </a:pPr>
              <a:t>1</a:t>
            </a:fld>
            <a:endParaRPr lang="en-US" altLang="en-US" sz="1300">
              <a:solidFill>
                <a:srgbClr val="000000"/>
              </a:solidFill>
              <a:latin typeface="Arial" panose="020B0604020202020204" pitchFamily="34" charset="0"/>
            </a:endParaRPr>
          </a:p>
        </p:txBody>
      </p:sp>
      <p:sp>
        <p:nvSpPr>
          <p:cNvPr id="32771" name="Rectangle 2">
            <a:extLst>
              <a:ext uri="{FF2B5EF4-FFF2-40B4-BE49-F238E27FC236}">
                <a16:creationId xmlns:a16="http://schemas.microsoft.com/office/drawing/2014/main" id="{90CD515F-C972-44C3-9024-C215B6736C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a:extLst>
              <a:ext uri="{FF2B5EF4-FFF2-40B4-BE49-F238E27FC236}">
                <a16:creationId xmlns:a16="http://schemas.microsoft.com/office/drawing/2014/main" id="{3ADFFB26-E0DA-443E-9E57-752AAC945F36}"/>
              </a:ext>
            </a:extLst>
          </p:cNvPr>
          <p:cNvSpPr>
            <a:spLocks noGrp="1" noChangeArrowheads="1"/>
          </p:cNvSpPr>
          <p:nvPr>
            <p:ph type="body" idx="1"/>
          </p:nvPr>
        </p:nvSpPr>
        <p:spPr bwMode="auto">
          <a:xfrm>
            <a:off x="938213" y="5276850"/>
            <a:ext cx="5160962" cy="5000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2488" tIns="51244" rIns="102488" bIns="51244" numCol="1" anchor="t" anchorCtr="0" compatLnSpc="1">
            <a:prstTxWarp prst="textNoShape">
              <a:avLst/>
            </a:prstTxWarp>
          </a:bodyPr>
          <a:lstStyle/>
          <a:p>
            <a:r>
              <a:rPr lang="en-SG" altLang="en-US"/>
              <a:t>When the malloc() function is called with the required size, </a:t>
            </a:r>
            <a:r>
              <a:rPr lang="en-US" altLang="en-US"/>
              <a:t>it returns a pointer to a newly allocated block </a:t>
            </a:r>
            <a:r>
              <a:rPr lang="en-US" altLang="en-US" i="1"/>
              <a:t>size</a:t>
            </a:r>
            <a:r>
              <a:rPr lang="en-US" altLang="en-US"/>
              <a:t> bytes long.</a:t>
            </a:r>
          </a:p>
          <a:p>
            <a:endParaRPr lang="en-SG" altLang="en-US"/>
          </a:p>
          <a:p>
            <a:r>
              <a:rPr lang="en-SG" altLang="en-US"/>
              <a:t>If the requested size of the memory is not available on the heap, the function returns a </a:t>
            </a:r>
            <a:r>
              <a:rPr lang="en-US" altLang="en-US"/>
              <a:t>null pointer</a:t>
            </a:r>
            <a:r>
              <a:rPr lang="en-SG" altLang="en-US"/>
              <a:t>.</a:t>
            </a:r>
            <a:endParaRPr lang="en-GB" altLang="en-US"/>
          </a:p>
          <a:p>
            <a:r>
              <a:rPr lang="en-SG" altLang="en-US"/>
              <a:t> </a:t>
            </a:r>
            <a:endParaRPr lang="en-GB" altLang="en-US"/>
          </a:p>
          <a:p>
            <a:r>
              <a:rPr lang="en-SG" altLang="en-US"/>
              <a:t>As you can see, the return type for malloc() is void*.   </a:t>
            </a:r>
          </a:p>
          <a:p>
            <a:endParaRPr lang="en-SG" altLang="en-US"/>
          </a:p>
          <a:p>
            <a:r>
              <a:rPr lang="en-US" altLang="en-US"/>
              <a:t>A void pointer is a pointer that has no associated data type with it. A void pointer can hold address of any type and can be typcasted to any type.</a:t>
            </a:r>
          </a:p>
          <a:p>
            <a:endParaRPr lang="en-US" altLang="en-US">
              <a:latin typeface="Arial" panose="020B0604020202020204" pitchFamily="34" charset="0"/>
            </a:endParaRPr>
          </a:p>
          <a:p>
            <a:r>
              <a:rPr lang="en-US" altLang="en-US"/>
              <a:t>For instance, malloc() returns void* which can be typecasted to any type like int*, char*, etc.</a:t>
            </a:r>
          </a:p>
          <a:p>
            <a:endParaRPr lang="en-US" altLang="en-US">
              <a:latin typeface="Arial" panose="020B0604020202020204" pitchFamily="34" charset="0"/>
            </a:endParaRPr>
          </a:p>
        </p:txBody>
      </p:sp>
      <p:sp>
        <p:nvSpPr>
          <p:cNvPr id="46085" name="Footer Placeholder 1">
            <a:extLst>
              <a:ext uri="{FF2B5EF4-FFF2-40B4-BE49-F238E27FC236}">
                <a16:creationId xmlns:a16="http://schemas.microsoft.com/office/drawing/2014/main" id="{B2B6155B-BDEE-41D1-9BFC-097936F625CC}"/>
              </a:ext>
            </a:extLst>
          </p:cNvPr>
          <p:cNvSpPr>
            <a:spLocks noGrp="1"/>
          </p:cNvSpPr>
          <p:nvPr>
            <p:ph type="ftr" sz="quarter" idx="4"/>
          </p:nvPr>
        </p:nvSpPr>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r>
              <a:rPr lang="fr-FR" altLang="en-US" sz="1300">
                <a:solidFill>
                  <a:prstClr val="black"/>
                </a:solidFill>
              </a:rPr>
              <a:t>Dr Hui Siu Cheung, SCE, NTU</a:t>
            </a:r>
            <a:endParaRPr lang="en-US" altLang="en-US" sz="1300">
              <a:solidFill>
                <a:prstClr val="black"/>
              </a:solidFill>
            </a:endParaRPr>
          </a:p>
        </p:txBody>
      </p:sp>
      <p:sp>
        <p:nvSpPr>
          <p:cNvPr id="46086" name="Date Placeholder 1">
            <a:extLst>
              <a:ext uri="{FF2B5EF4-FFF2-40B4-BE49-F238E27FC236}">
                <a16:creationId xmlns:a16="http://schemas.microsoft.com/office/drawing/2014/main" id="{F5135951-4EF9-4D8F-B76C-EA833F378D26}"/>
              </a:ext>
            </a:extLst>
          </p:cNvPr>
          <p:cNvSpPr>
            <a:spLocks noGrp="1"/>
          </p:cNvSpPr>
          <p:nvPr>
            <p:ph type="dt" sz="quarter" idx="1"/>
          </p:nvPr>
        </p:nvSpPr>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defRPr/>
            </a:pPr>
            <a:fld id="{A25EB726-0CCA-4DD0-B5AC-A1EE75C4FA07}" type="datetime3">
              <a:rPr lang="en-US" altLang="en-US" sz="1300" smtClean="0">
                <a:solidFill>
                  <a:prstClr val="black"/>
                </a:solidFill>
              </a:rPr>
              <a:pPr eaLnBrk="1" hangingPunct="1">
                <a:spcBef>
                  <a:spcPct val="0"/>
                </a:spcBef>
                <a:defRPr/>
              </a:pPr>
              <a:t>10 February 2023</a:t>
            </a:fld>
            <a:endParaRPr lang="en-US" altLang="en-US" sz="13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800D582-1AA2-4E86-B43A-DC61C7FAB5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9F8AFB00-F47B-4C42-A288-3455312056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280988"/>
            <a:r>
              <a:rPr lang="en-SG" altLang="en-US"/>
              <a:t>Now the previous diagram has changed. We have an outer box for stack that covers the linked list struct. We are trying to build the concept that is visualized in the left diagram.</a:t>
            </a:r>
            <a:r>
              <a:rPr lang="en-GB" altLang="en-US"/>
              <a:t> </a:t>
            </a:r>
          </a:p>
          <a:p>
            <a:pPr defTabSz="280988"/>
            <a:endParaRPr lang="en-GB" altLang="en-US"/>
          </a:p>
          <a:p>
            <a:pPr defTabSz="280988"/>
            <a:r>
              <a:rPr lang="en-SG" altLang="en-US"/>
              <a:t>A stack has the values that are come in and go out only at the top position of the stack. But if we look at the memory layout, at the end we will get a stack structure. Inside the stack struct we have the linked list struct and inside the linked list struct we have two items as the head pointer and the size variable.</a:t>
            </a:r>
            <a:r>
              <a:rPr lang="en-GB" altLang="en-US"/>
              <a:t> </a:t>
            </a:r>
          </a:p>
          <a:p>
            <a:pPr defTabSz="280988"/>
            <a:endParaRPr lang="en-GB" altLang="en-US"/>
          </a:p>
          <a:p>
            <a:pPr defTabSz="280988"/>
            <a:r>
              <a:rPr lang="en-SG" altLang="en-US"/>
              <a:t>This is the simplest form of linked list we can have which does not include doubly linked nodes, or tail pointers. We have the nodes outside the struct and connected to the struct via the head pointer. The nodes are defined as external blocks of memory. Therefore, now we have a stack struct which wraps up the linked list structure which warps up a head pointer and a size variable.</a:t>
            </a:r>
            <a:r>
              <a:rPr lang="en-GB" altLang="en-US"/>
              <a:t> </a:t>
            </a:r>
          </a:p>
          <a:p>
            <a:pPr defTabSz="280988"/>
            <a:endParaRPr lang="en-GB" altLang="en-US"/>
          </a:p>
          <a:p>
            <a:pPr defTabSz="280988"/>
            <a:r>
              <a:rPr lang="en-SG" altLang="en-US"/>
              <a:t>In this way we do not need to worry about rewriting the code. For an example, if we want to add an item to the stack we have to call the insert node function in the linked list.</a:t>
            </a:r>
            <a:r>
              <a:rPr lang="en-GB" altLang="en-US"/>
              <a:t> </a:t>
            </a:r>
            <a:endParaRPr lang="en-US" altLang="en-US"/>
          </a:p>
        </p:txBody>
      </p:sp>
      <p:sp>
        <p:nvSpPr>
          <p:cNvPr id="48132" name="Slide Number Placeholder 3">
            <a:extLst>
              <a:ext uri="{FF2B5EF4-FFF2-40B4-BE49-F238E27FC236}">
                <a16:creationId xmlns:a16="http://schemas.microsoft.com/office/drawing/2014/main" id="{A522F5BE-60D7-4D05-A779-368D69C94B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6763" indent="-293688">
              <a:spcBef>
                <a:spcPct val="30000"/>
              </a:spcBef>
              <a:defRPr sz="1200">
                <a:solidFill>
                  <a:schemeClr val="tx1"/>
                </a:solidFill>
                <a:latin typeface="Calibri" panose="020F0502020204030204" pitchFamily="34" charset="0"/>
              </a:defRPr>
            </a:lvl2pPr>
            <a:lvl3pPr marL="1182688" indent="-234950">
              <a:spcBef>
                <a:spcPct val="30000"/>
              </a:spcBef>
              <a:defRPr sz="1200">
                <a:solidFill>
                  <a:schemeClr val="tx1"/>
                </a:solidFill>
                <a:latin typeface="Calibri" panose="020F0502020204030204" pitchFamily="34" charset="0"/>
              </a:defRPr>
            </a:lvl3pPr>
            <a:lvl4pPr marL="1655763" indent="-234950">
              <a:spcBef>
                <a:spcPct val="30000"/>
              </a:spcBef>
              <a:defRPr sz="1200">
                <a:solidFill>
                  <a:schemeClr val="tx1"/>
                </a:solidFill>
                <a:latin typeface="Calibri" panose="020F0502020204030204" pitchFamily="34" charset="0"/>
              </a:defRPr>
            </a:lvl4pPr>
            <a:lvl5pPr marL="2130425" indent="-234950">
              <a:spcBef>
                <a:spcPct val="30000"/>
              </a:spcBef>
              <a:defRPr sz="1200">
                <a:solidFill>
                  <a:schemeClr val="tx1"/>
                </a:solidFill>
                <a:latin typeface="Calibri" panose="020F0502020204030204" pitchFamily="34" charset="0"/>
              </a:defRPr>
            </a:lvl5pPr>
            <a:lvl6pPr marL="2587625" indent="-234950" eaLnBrk="0" fontAlgn="base" hangingPunct="0">
              <a:spcBef>
                <a:spcPct val="30000"/>
              </a:spcBef>
              <a:spcAft>
                <a:spcPct val="0"/>
              </a:spcAft>
              <a:defRPr sz="1200">
                <a:solidFill>
                  <a:schemeClr val="tx1"/>
                </a:solidFill>
                <a:latin typeface="Calibri" panose="020F0502020204030204" pitchFamily="34" charset="0"/>
              </a:defRPr>
            </a:lvl6pPr>
            <a:lvl7pPr marL="3044825" indent="-234950" eaLnBrk="0" fontAlgn="base" hangingPunct="0">
              <a:spcBef>
                <a:spcPct val="30000"/>
              </a:spcBef>
              <a:spcAft>
                <a:spcPct val="0"/>
              </a:spcAft>
              <a:defRPr sz="1200">
                <a:solidFill>
                  <a:schemeClr val="tx1"/>
                </a:solidFill>
                <a:latin typeface="Calibri" panose="020F0502020204030204" pitchFamily="34" charset="0"/>
              </a:defRPr>
            </a:lvl7pPr>
            <a:lvl8pPr marL="3502025" indent="-234950" eaLnBrk="0" fontAlgn="base" hangingPunct="0">
              <a:spcBef>
                <a:spcPct val="30000"/>
              </a:spcBef>
              <a:spcAft>
                <a:spcPct val="0"/>
              </a:spcAft>
              <a:defRPr sz="1200">
                <a:solidFill>
                  <a:schemeClr val="tx1"/>
                </a:solidFill>
                <a:latin typeface="Calibri" panose="020F0502020204030204" pitchFamily="34" charset="0"/>
              </a:defRPr>
            </a:lvl8pPr>
            <a:lvl9pPr marL="3959225" indent="-2349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A5B2F5-106F-4228-BD67-8DA4E58AAAE0}" type="slidenum">
              <a:rPr lang="en-US" altLang="en-US">
                <a:latin typeface="Times New Roman" panose="02020603050405020304" pitchFamily="18" charset="0"/>
              </a:rPr>
              <a:pPr>
                <a:spcBef>
                  <a:spcPct val="0"/>
                </a:spcBef>
              </a:pPr>
              <a:t>2</a:t>
            </a:fld>
            <a:endParaRPr lang="en-US" altLang="en-US">
              <a:latin typeface="Times New Roman" panose="02020603050405020304" pitchFamily="18" charset="0"/>
            </a:endParaRPr>
          </a:p>
        </p:txBody>
      </p:sp>
      <p:sp>
        <p:nvSpPr>
          <p:cNvPr id="41989" name="Footer Placeholder 1">
            <a:extLst>
              <a:ext uri="{FF2B5EF4-FFF2-40B4-BE49-F238E27FC236}">
                <a16:creationId xmlns:a16="http://schemas.microsoft.com/office/drawing/2014/main" id="{D4F43334-E6D4-44F2-AB21-2A38D1D08537}"/>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r>
              <a:rPr lang="fr-FR" altLang="en-US" dirty="0"/>
              <a:t>Dr Newton Fernando, SCE, NTU</a:t>
            </a:r>
            <a:endParaRPr lang="en-US" altLang="en-US" dirty="0"/>
          </a:p>
        </p:txBody>
      </p:sp>
      <p:sp>
        <p:nvSpPr>
          <p:cNvPr id="41990" name="Date Placeholder 1">
            <a:extLst>
              <a:ext uri="{FF2B5EF4-FFF2-40B4-BE49-F238E27FC236}">
                <a16:creationId xmlns:a16="http://schemas.microsoft.com/office/drawing/2014/main" id="{F8B15E57-2A00-4EEB-988C-129847146AD4}"/>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1320E248-2D43-49AF-B908-42210FD1D48E}" type="datetime3">
              <a:rPr lang="en-US" altLang="en-US" smtClean="0"/>
              <a:pPr>
                <a:spcBef>
                  <a:spcPct val="0"/>
                </a:spcBef>
                <a:defRPr/>
              </a:pPr>
              <a:t>10 February 2023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E6A52D0C-1332-4F7A-B645-32BD45CDDA76}"/>
              </a:ext>
            </a:extLst>
          </p:cNvPr>
          <p:cNvSpPr>
            <a:spLocks noGrp="1" noRot="1" noChangeAspect="1" noTextEdit="1"/>
          </p:cNvSpPr>
          <p:nvPr>
            <p:ph type="sldImg"/>
          </p:nvPr>
        </p:nvSpPr>
        <p:spPr bwMode="auto">
          <a:xfrm>
            <a:off x="1001713" y="644525"/>
            <a:ext cx="5145087" cy="386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9FAA9DAF-82AC-46D2-BBB2-4A8A6EDD76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280988"/>
            <a:endParaRPr lang="en-US" altLang="en-US"/>
          </a:p>
        </p:txBody>
      </p:sp>
      <p:sp>
        <p:nvSpPr>
          <p:cNvPr id="49156" name="Slide Number Placeholder 3">
            <a:extLst>
              <a:ext uri="{FF2B5EF4-FFF2-40B4-BE49-F238E27FC236}">
                <a16:creationId xmlns:a16="http://schemas.microsoft.com/office/drawing/2014/main" id="{DD565335-93A8-43FB-A440-12529E4879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66763" indent="-293688">
              <a:spcBef>
                <a:spcPct val="30000"/>
              </a:spcBef>
              <a:defRPr sz="1200">
                <a:solidFill>
                  <a:schemeClr val="tx1"/>
                </a:solidFill>
                <a:latin typeface="Calibri" panose="020F0502020204030204" pitchFamily="34" charset="0"/>
              </a:defRPr>
            </a:lvl2pPr>
            <a:lvl3pPr marL="1182688" indent="-234950">
              <a:spcBef>
                <a:spcPct val="30000"/>
              </a:spcBef>
              <a:defRPr sz="1200">
                <a:solidFill>
                  <a:schemeClr val="tx1"/>
                </a:solidFill>
                <a:latin typeface="Calibri" panose="020F0502020204030204" pitchFamily="34" charset="0"/>
              </a:defRPr>
            </a:lvl3pPr>
            <a:lvl4pPr marL="1655763" indent="-234950">
              <a:spcBef>
                <a:spcPct val="30000"/>
              </a:spcBef>
              <a:defRPr sz="1200">
                <a:solidFill>
                  <a:schemeClr val="tx1"/>
                </a:solidFill>
                <a:latin typeface="Calibri" panose="020F0502020204030204" pitchFamily="34" charset="0"/>
              </a:defRPr>
            </a:lvl4pPr>
            <a:lvl5pPr marL="2130425" indent="-234950">
              <a:spcBef>
                <a:spcPct val="30000"/>
              </a:spcBef>
              <a:defRPr sz="1200">
                <a:solidFill>
                  <a:schemeClr val="tx1"/>
                </a:solidFill>
                <a:latin typeface="Calibri" panose="020F0502020204030204" pitchFamily="34" charset="0"/>
              </a:defRPr>
            </a:lvl5pPr>
            <a:lvl6pPr marL="2587625" indent="-234950" eaLnBrk="0" fontAlgn="base" hangingPunct="0">
              <a:spcBef>
                <a:spcPct val="30000"/>
              </a:spcBef>
              <a:spcAft>
                <a:spcPct val="0"/>
              </a:spcAft>
              <a:defRPr sz="1200">
                <a:solidFill>
                  <a:schemeClr val="tx1"/>
                </a:solidFill>
                <a:latin typeface="Calibri" panose="020F0502020204030204" pitchFamily="34" charset="0"/>
              </a:defRPr>
            </a:lvl6pPr>
            <a:lvl7pPr marL="3044825" indent="-234950" eaLnBrk="0" fontAlgn="base" hangingPunct="0">
              <a:spcBef>
                <a:spcPct val="30000"/>
              </a:spcBef>
              <a:spcAft>
                <a:spcPct val="0"/>
              </a:spcAft>
              <a:defRPr sz="1200">
                <a:solidFill>
                  <a:schemeClr val="tx1"/>
                </a:solidFill>
                <a:latin typeface="Calibri" panose="020F0502020204030204" pitchFamily="34" charset="0"/>
              </a:defRPr>
            </a:lvl7pPr>
            <a:lvl8pPr marL="3502025" indent="-234950" eaLnBrk="0" fontAlgn="base" hangingPunct="0">
              <a:spcBef>
                <a:spcPct val="30000"/>
              </a:spcBef>
              <a:spcAft>
                <a:spcPct val="0"/>
              </a:spcAft>
              <a:defRPr sz="1200">
                <a:solidFill>
                  <a:schemeClr val="tx1"/>
                </a:solidFill>
                <a:latin typeface="Calibri" panose="020F0502020204030204" pitchFamily="34" charset="0"/>
              </a:defRPr>
            </a:lvl8pPr>
            <a:lvl9pPr marL="3959225" indent="-2349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B202F1-8BA2-47F9-AEA6-7B480480A3D8}" type="slidenum">
              <a:rPr lang="en-US" altLang="en-US">
                <a:latin typeface="Times New Roman" panose="02020603050405020304" pitchFamily="18" charset="0"/>
              </a:rPr>
              <a:pPr>
                <a:spcBef>
                  <a:spcPct val="0"/>
                </a:spcBef>
              </a:pPr>
              <a:t>3</a:t>
            </a:fld>
            <a:endParaRPr lang="en-US" altLang="en-US">
              <a:latin typeface="Times New Roman" panose="02020603050405020304" pitchFamily="18" charset="0"/>
            </a:endParaRPr>
          </a:p>
        </p:txBody>
      </p:sp>
      <p:sp>
        <p:nvSpPr>
          <p:cNvPr id="41989" name="Footer Placeholder 1">
            <a:extLst>
              <a:ext uri="{FF2B5EF4-FFF2-40B4-BE49-F238E27FC236}">
                <a16:creationId xmlns:a16="http://schemas.microsoft.com/office/drawing/2014/main" id="{6645891A-07DE-4611-8EE3-22531D2FDDA9}"/>
              </a:ext>
            </a:extLst>
          </p:cNvPr>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r>
              <a:rPr lang="fr-FR" altLang="en-US"/>
              <a:t>Dr Hui Siu Cheung, SCE, NTU</a:t>
            </a:r>
            <a:endParaRPr lang="en-US" altLang="en-US"/>
          </a:p>
        </p:txBody>
      </p:sp>
      <p:sp>
        <p:nvSpPr>
          <p:cNvPr id="41990" name="Date Placeholder 1">
            <a:extLst>
              <a:ext uri="{FF2B5EF4-FFF2-40B4-BE49-F238E27FC236}">
                <a16:creationId xmlns:a16="http://schemas.microsoft.com/office/drawing/2014/main" id="{1C11BE22-6AD1-41D5-8577-4754F1B8D087}"/>
              </a:ext>
            </a:extLst>
          </p:cNvPr>
          <p:cNvSpPr>
            <a:spLocks noGrp="1"/>
          </p:cNvSpPr>
          <p:nvPr>
            <p:ph type="dt" sz="quarter"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68282" indent="-295248">
              <a:spcBef>
                <a:spcPct val="30000"/>
              </a:spcBef>
              <a:defRPr sz="1200">
                <a:solidFill>
                  <a:schemeClr val="tx1"/>
                </a:solidFill>
                <a:latin typeface="Times New Roman" panose="02020603050405020304" pitchFamily="18" charset="0"/>
              </a:defRPr>
            </a:lvl2pPr>
            <a:lvl3pPr marL="1184169" indent="-236517">
              <a:spcBef>
                <a:spcPct val="30000"/>
              </a:spcBef>
              <a:defRPr sz="1200">
                <a:solidFill>
                  <a:schemeClr val="tx1"/>
                </a:solidFill>
                <a:latin typeface="Times New Roman" panose="02020603050405020304" pitchFamily="18" charset="0"/>
              </a:defRPr>
            </a:lvl3pPr>
            <a:lvl4pPr marL="1657203" indent="-236517">
              <a:spcBef>
                <a:spcPct val="30000"/>
              </a:spcBef>
              <a:defRPr sz="1200">
                <a:solidFill>
                  <a:schemeClr val="tx1"/>
                </a:solidFill>
                <a:latin typeface="Times New Roman" panose="02020603050405020304" pitchFamily="18" charset="0"/>
              </a:defRPr>
            </a:lvl4pPr>
            <a:lvl5pPr marL="2131823" indent="-236517">
              <a:spcBef>
                <a:spcPct val="30000"/>
              </a:spcBef>
              <a:defRPr sz="1200">
                <a:solidFill>
                  <a:schemeClr val="tx1"/>
                </a:solidFill>
                <a:latin typeface="Times New Roman" panose="02020603050405020304" pitchFamily="18" charset="0"/>
              </a:defRPr>
            </a:lvl5pPr>
            <a:lvl6pPr marL="2588982" indent="-236517" eaLnBrk="0" fontAlgn="base" hangingPunct="0">
              <a:spcBef>
                <a:spcPct val="30000"/>
              </a:spcBef>
              <a:spcAft>
                <a:spcPct val="0"/>
              </a:spcAft>
              <a:defRPr sz="1200">
                <a:solidFill>
                  <a:schemeClr val="tx1"/>
                </a:solidFill>
                <a:latin typeface="Times New Roman" panose="02020603050405020304" pitchFamily="18" charset="0"/>
              </a:defRPr>
            </a:lvl6pPr>
            <a:lvl7pPr marL="3046141" indent="-236517" eaLnBrk="0" fontAlgn="base" hangingPunct="0">
              <a:spcBef>
                <a:spcPct val="30000"/>
              </a:spcBef>
              <a:spcAft>
                <a:spcPct val="0"/>
              </a:spcAft>
              <a:defRPr sz="1200">
                <a:solidFill>
                  <a:schemeClr val="tx1"/>
                </a:solidFill>
                <a:latin typeface="Times New Roman" panose="02020603050405020304" pitchFamily="18" charset="0"/>
              </a:defRPr>
            </a:lvl7pPr>
            <a:lvl8pPr marL="3503301" indent="-236517" eaLnBrk="0" fontAlgn="base" hangingPunct="0">
              <a:spcBef>
                <a:spcPct val="30000"/>
              </a:spcBef>
              <a:spcAft>
                <a:spcPct val="0"/>
              </a:spcAft>
              <a:defRPr sz="1200">
                <a:solidFill>
                  <a:schemeClr val="tx1"/>
                </a:solidFill>
                <a:latin typeface="Times New Roman" panose="02020603050405020304" pitchFamily="18" charset="0"/>
              </a:defRPr>
            </a:lvl8pPr>
            <a:lvl9pPr marL="3960460" indent="-236517"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1320E248-2D43-49AF-B908-42210FD1D48E}" type="datetime3">
              <a:rPr lang="en-US" altLang="en-US" smtClean="0"/>
              <a:pPr>
                <a:spcBef>
                  <a:spcPct val="0"/>
                </a:spcBef>
                <a:defRPr/>
              </a:pPr>
              <a:t>10 February 2023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15B57C72-386A-4BD6-9A1A-633EE4EDE1C0}"/>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C45ACA7C-9D30-481E-8E33-DF25C9A8A3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a:p>
        </p:txBody>
      </p:sp>
      <p:sp>
        <p:nvSpPr>
          <p:cNvPr id="50180" name="Slide Number Placeholder 3">
            <a:extLst>
              <a:ext uri="{FF2B5EF4-FFF2-40B4-BE49-F238E27FC236}">
                <a16:creationId xmlns:a16="http://schemas.microsoft.com/office/drawing/2014/main" id="{D350C2FD-A972-427A-84FE-EFFB813A3B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6DBD424-9C86-4BE0-93F9-A6E183DDE76F}" type="slidenum">
              <a:rPr lang="en-GB" altLang="en-US"/>
              <a:pPr/>
              <a:t>4</a:t>
            </a:fld>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CDEA742-99EB-4477-84A0-2686E17B26C9}" type="slidenum">
              <a:rPr lang="en-US" smtClean="0"/>
              <a:t>22</a:t>
            </a:fld>
            <a:endParaRPr lang="en-US"/>
          </a:p>
        </p:txBody>
      </p:sp>
    </p:spTree>
    <p:extLst>
      <p:ext uri="{BB962C8B-B14F-4D97-AF65-F5344CB8AC3E}">
        <p14:creationId xmlns:p14="http://schemas.microsoft.com/office/powerpoint/2010/main" val="3987770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CCDEA742-99EB-4477-84A0-2686E17B26C9}" type="slidenum">
              <a:rPr lang="en-US" smtClean="0"/>
              <a:t>24</a:t>
            </a:fld>
            <a:endParaRPr lang="en-US"/>
          </a:p>
        </p:txBody>
      </p:sp>
    </p:spTree>
    <p:extLst>
      <p:ext uri="{BB962C8B-B14F-4D97-AF65-F5344CB8AC3E}">
        <p14:creationId xmlns:p14="http://schemas.microsoft.com/office/powerpoint/2010/main" val="3269870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BC4079AD-33AB-4956-9CA8-CD165E888C7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7A480F6-E1C9-460C-83A7-7758C099317C}"/>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TextBox 15">
            <a:extLst>
              <a:ext uri="{FF2B5EF4-FFF2-40B4-BE49-F238E27FC236}">
                <a16:creationId xmlns:a16="http://schemas.microsoft.com/office/drawing/2014/main" id="{26C7DB80-3C5B-475B-A69C-D49B71F75F74}"/>
              </a:ext>
            </a:extLst>
          </p:cNvPr>
          <p:cNvSpPr txBox="1">
            <a:spLocks noChangeArrowheads="1"/>
          </p:cNvSpPr>
          <p:nvPr userDrawn="1"/>
        </p:nvSpPr>
        <p:spPr bwMode="auto">
          <a:xfrm>
            <a:off x="355600" y="5973763"/>
            <a:ext cx="7931150" cy="522287"/>
          </a:xfrm>
          <a:prstGeom prst="rect">
            <a:avLst/>
          </a:prstGeom>
          <a:noFill/>
          <a:ln>
            <a:noFill/>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400" b="1">
                <a:solidFill>
                  <a:srgbClr val="FFFFFF"/>
                </a:solidFill>
                <a:latin typeface="Verdana" panose="020B0604030504040204" pitchFamily="34" charset="0"/>
              </a:rPr>
              <a:t>College of Engineering</a:t>
            </a:r>
          </a:p>
          <a:p>
            <a:pPr eaLnBrk="1" hangingPunct="1">
              <a:defRPr/>
            </a:pPr>
            <a:r>
              <a:rPr lang="en-US" altLang="en-US" sz="1400">
                <a:solidFill>
                  <a:srgbClr val="FFFFFF"/>
                </a:solidFill>
                <a:latin typeface="Verdana" panose="020B0604030504040204" pitchFamily="34" charset="0"/>
              </a:rPr>
              <a:t>School of Computer Science and Engineering</a:t>
            </a:r>
          </a:p>
        </p:txBody>
      </p:sp>
      <p:pic>
        <p:nvPicPr>
          <p:cNvPr id="7" name="Picture 16">
            <a:extLst>
              <a:ext uri="{FF2B5EF4-FFF2-40B4-BE49-F238E27FC236}">
                <a16:creationId xmlns:a16="http://schemas.microsoft.com/office/drawing/2014/main" id="{8462A75A-A948-4B87-9A81-3C164592B98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0" y="441325"/>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1"/>
            <a:ext cx="7772400" cy="1503881"/>
          </a:xfrm>
        </p:spPr>
        <p:txBody>
          <a:bodyPr anchor="b"/>
          <a:lstStyle>
            <a:lvl1pPr algn="ctr">
              <a:defRPr sz="2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37830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89413641-1059-450A-A742-391B4D63092B}"/>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20E20E5C-AE68-4982-B086-937B940F840B}" type="slidenum">
              <a:rPr lang="en-US" altLang="en-US"/>
              <a:pPr>
                <a:defRPr/>
              </a:pPr>
              <a:t>‹#›</a:t>
            </a:fld>
            <a:endParaRPr lang="en-US" altLang="en-US"/>
          </a:p>
        </p:txBody>
      </p:sp>
    </p:spTree>
    <p:extLst>
      <p:ext uri="{BB962C8B-B14F-4D97-AF65-F5344CB8AC3E}">
        <p14:creationId xmlns:p14="http://schemas.microsoft.com/office/powerpoint/2010/main" val="109982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4"/>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E7B0E16-8959-4216-A09B-9B19D35795E7}"/>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EE9298A8-CB69-47AC-B682-1C614F9E0E74}" type="slidenum">
              <a:rPr lang="en-US" altLang="en-US"/>
              <a:pPr>
                <a:defRPr/>
              </a:pPr>
              <a:t>‹#›</a:t>
            </a:fld>
            <a:endParaRPr lang="en-US" altLang="en-US"/>
          </a:p>
        </p:txBody>
      </p:sp>
    </p:spTree>
    <p:extLst>
      <p:ext uri="{BB962C8B-B14F-4D97-AF65-F5344CB8AC3E}">
        <p14:creationId xmlns:p14="http://schemas.microsoft.com/office/powerpoint/2010/main" val="3810349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5D6E470C-6F22-47FA-B1E8-10AC413CF86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98934A67-4239-4027-B8D8-F3E39DCEA21B}" type="slidenum">
              <a:rPr lang="en-US" altLang="en-US"/>
              <a:pPr>
                <a:defRPr/>
              </a:pPr>
              <a:t>‹#›</a:t>
            </a:fld>
            <a:endParaRPr lang="en-US" altLang="en-US"/>
          </a:p>
        </p:txBody>
      </p:sp>
    </p:spTree>
    <p:extLst>
      <p:ext uri="{BB962C8B-B14F-4D97-AF65-F5344CB8AC3E}">
        <p14:creationId xmlns:p14="http://schemas.microsoft.com/office/powerpoint/2010/main" val="1500251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D5CF78CF-32B2-49BF-AD3A-F1AE96DBE9C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C921297-DE3E-4ECA-A0FB-3BEA5CA91D8A}"/>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350">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D6E43180-54F1-45A8-B5F0-D43E0E09C1F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3" y="239713"/>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062FD8F3-0491-481D-90B9-D44EF85FC0AB}"/>
              </a:ext>
            </a:extLst>
          </p:cNvPr>
          <p:cNvSpPr txBox="1">
            <a:spLocks noChangeArrowheads="1"/>
          </p:cNvSpPr>
          <p:nvPr userDrawn="1"/>
        </p:nvSpPr>
        <p:spPr bwMode="auto">
          <a:xfrm>
            <a:off x="606425" y="5973763"/>
            <a:ext cx="7931150" cy="522287"/>
          </a:xfrm>
          <a:prstGeom prst="rect">
            <a:avLst/>
          </a:prstGeom>
          <a:noFill/>
          <a:ln>
            <a:noFill/>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400" b="1">
                <a:solidFill>
                  <a:srgbClr val="FFFFFF"/>
                </a:solidFill>
                <a:latin typeface="Verdana" panose="020B0604030504040204" pitchFamily="34" charset="0"/>
              </a:rPr>
              <a:t>College of Engineering</a:t>
            </a:r>
          </a:p>
          <a:p>
            <a:pPr algn="ctr" eaLnBrk="1" hangingPunct="1">
              <a:defRPr/>
            </a:pPr>
            <a:r>
              <a:rPr lang="en-US" altLang="en-US" sz="1400">
                <a:solidFill>
                  <a:srgbClr val="FFFFFF"/>
                </a:solidFill>
                <a:latin typeface="Verdana" panose="020B0604030504040204" pitchFamily="34" charset="0"/>
              </a:rPr>
              <a:t>School of Computer Engineering</a:t>
            </a:r>
          </a:p>
        </p:txBody>
      </p:sp>
    </p:spTree>
    <p:extLst>
      <p:ext uri="{BB962C8B-B14F-4D97-AF65-F5344CB8AC3E}">
        <p14:creationId xmlns:p14="http://schemas.microsoft.com/office/powerpoint/2010/main" val="469095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D8511FBD-F6F8-4951-8635-D7829C0C825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DF96365-8E28-442D-A9DC-FCDB5A4F3D2B}"/>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TextBox 15">
            <a:extLst>
              <a:ext uri="{FF2B5EF4-FFF2-40B4-BE49-F238E27FC236}">
                <a16:creationId xmlns:a16="http://schemas.microsoft.com/office/drawing/2014/main" id="{D3BB2C5C-B0C5-40E7-B4E2-F27D3F4EF378}"/>
              </a:ext>
            </a:extLst>
          </p:cNvPr>
          <p:cNvSpPr txBox="1">
            <a:spLocks noChangeArrowheads="1"/>
          </p:cNvSpPr>
          <p:nvPr userDrawn="1"/>
        </p:nvSpPr>
        <p:spPr bwMode="auto">
          <a:xfrm>
            <a:off x="355600" y="5973763"/>
            <a:ext cx="7931150" cy="522287"/>
          </a:xfrm>
          <a:prstGeom prst="rect">
            <a:avLst/>
          </a:prstGeom>
          <a:noFill/>
          <a:ln>
            <a:noFill/>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400" b="1">
                <a:solidFill>
                  <a:srgbClr val="FFFFFF"/>
                </a:solidFill>
                <a:latin typeface="Verdana" panose="020B0604030504040204" pitchFamily="34" charset="0"/>
              </a:rPr>
              <a:t>College of Engineering</a:t>
            </a:r>
          </a:p>
          <a:p>
            <a:pPr eaLnBrk="1" hangingPunct="1">
              <a:defRPr/>
            </a:pPr>
            <a:r>
              <a:rPr lang="en-US" altLang="en-US" sz="1400">
                <a:solidFill>
                  <a:srgbClr val="FFFFFF"/>
                </a:solidFill>
                <a:latin typeface="Verdana" panose="020B0604030504040204" pitchFamily="34" charset="0"/>
              </a:rPr>
              <a:t>School of Computer Science and Engineering</a:t>
            </a:r>
          </a:p>
        </p:txBody>
      </p:sp>
      <p:pic>
        <p:nvPicPr>
          <p:cNvPr id="7" name="Picture 16">
            <a:extLst>
              <a:ext uri="{FF2B5EF4-FFF2-40B4-BE49-F238E27FC236}">
                <a16:creationId xmlns:a16="http://schemas.microsoft.com/office/drawing/2014/main" id="{66EC7869-E8F9-4B52-96AA-0A3C81A17E1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0" y="441325"/>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1"/>
            <a:ext cx="7772400" cy="1503881"/>
          </a:xfrm>
        </p:spPr>
        <p:txBody>
          <a:bodyPr anchor="b"/>
          <a:lstStyle>
            <a:lvl1pPr algn="ctr">
              <a:defRPr sz="2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296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49FFF804-B704-429E-AA42-543A09AD9A80}"/>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4BCF2A4-E643-4A1F-8702-0C76FA96015E}"/>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F845A96F-11FF-4EB3-BFC4-E6CECD6054D5}" type="slidenum">
              <a:rPr lang="en-US" altLang="en-US"/>
              <a:pPr>
                <a:defRPr/>
              </a:pPr>
              <a:t>‹#›</a:t>
            </a:fld>
            <a:endParaRPr lang="en-US" altLang="en-US"/>
          </a:p>
        </p:txBody>
      </p:sp>
    </p:spTree>
    <p:extLst>
      <p:ext uri="{BB962C8B-B14F-4D97-AF65-F5344CB8AC3E}">
        <p14:creationId xmlns:p14="http://schemas.microsoft.com/office/powerpoint/2010/main" val="1122217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ADD7B6AD-B9ED-4C48-BBA7-9F84CB1D22F9}"/>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CAFE65A-B79F-410B-A509-8C2B4CF4F42D}"/>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F3920142-E640-47F8-8504-76285CEA73F5}" type="slidenum">
              <a:rPr lang="en-US" altLang="en-US"/>
              <a:pPr>
                <a:defRPr/>
              </a:pPr>
              <a:t>‹#›</a:t>
            </a:fld>
            <a:endParaRPr lang="en-US" altLang="en-US"/>
          </a:p>
        </p:txBody>
      </p:sp>
    </p:spTree>
    <p:extLst>
      <p:ext uri="{BB962C8B-B14F-4D97-AF65-F5344CB8AC3E}">
        <p14:creationId xmlns:p14="http://schemas.microsoft.com/office/powerpoint/2010/main" val="3156429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D3545D5A-E6E6-4298-96CB-9489E4B3A0F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0B7BD31A-B0BB-418F-A309-80CE0A7123E8}" type="slidenum">
              <a:rPr lang="en-US" altLang="en-US"/>
              <a:pPr>
                <a:defRPr/>
              </a:pPr>
              <a:t>‹#›</a:t>
            </a:fld>
            <a:endParaRPr lang="en-US" altLang="en-US"/>
          </a:p>
        </p:txBody>
      </p:sp>
    </p:spTree>
    <p:extLst>
      <p:ext uri="{BB962C8B-B14F-4D97-AF65-F5344CB8AC3E}">
        <p14:creationId xmlns:p14="http://schemas.microsoft.com/office/powerpoint/2010/main" val="593841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F5FB2DF5-1F18-46DB-8048-548AC045381A}"/>
              </a:ext>
            </a:extLst>
          </p:cNvPr>
          <p:cNvSpPr txBox="1">
            <a:spLocks noChangeArrowheads="1"/>
          </p:cNvSpPr>
          <p:nvPr userDrawn="1"/>
        </p:nvSpPr>
        <p:spPr bwMode="auto">
          <a:xfrm>
            <a:off x="1611313" y="1457325"/>
            <a:ext cx="185737" cy="36830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solidFill>
                <a:srgbClr val="000000"/>
              </a:solidFill>
              <a:latin typeface="Verdana"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1"/>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0" y="1439693"/>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637FF578-C676-44F0-981B-DE2F3B487301}"/>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29879152-08D7-41CB-ADEA-C86D6922228A}" type="slidenum">
              <a:rPr lang="en-US" altLang="en-US"/>
              <a:pPr>
                <a:defRPr/>
              </a:pPr>
              <a:t>‹#›</a:t>
            </a:fld>
            <a:endParaRPr lang="en-US" altLang="en-US"/>
          </a:p>
        </p:txBody>
      </p:sp>
    </p:spTree>
    <p:extLst>
      <p:ext uri="{BB962C8B-B14F-4D97-AF65-F5344CB8AC3E}">
        <p14:creationId xmlns:p14="http://schemas.microsoft.com/office/powerpoint/2010/main" val="1683612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444A2E49-6661-4BC9-856E-E2FAF2DABDB0}"/>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8FB73709-6922-4AE8-A117-D6CB3F97E7A7}" type="slidenum">
              <a:rPr lang="en-US" altLang="en-US"/>
              <a:pPr>
                <a:defRPr/>
              </a:pPr>
              <a:t>‹#›</a:t>
            </a:fld>
            <a:endParaRPr lang="en-US" altLang="en-US"/>
          </a:p>
        </p:txBody>
      </p:sp>
    </p:spTree>
    <p:extLst>
      <p:ext uri="{BB962C8B-B14F-4D97-AF65-F5344CB8AC3E}">
        <p14:creationId xmlns:p14="http://schemas.microsoft.com/office/powerpoint/2010/main" val="394983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B5104D09-8340-40C6-8B43-476D555CD571}"/>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502225C-7415-4EB9-8B6D-CF742683E4D8}"/>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48052843-C4BF-4F66-A2AB-306E1452156F}" type="slidenum">
              <a:rPr lang="en-US" altLang="en-US"/>
              <a:pPr>
                <a:defRPr/>
              </a:pPr>
              <a:t>‹#›</a:t>
            </a:fld>
            <a:endParaRPr lang="en-US" altLang="en-US"/>
          </a:p>
        </p:txBody>
      </p:sp>
    </p:spTree>
    <p:extLst>
      <p:ext uri="{BB962C8B-B14F-4D97-AF65-F5344CB8AC3E}">
        <p14:creationId xmlns:p14="http://schemas.microsoft.com/office/powerpoint/2010/main" val="4120100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6904D1F-0BA9-4BA6-BFD8-FBC21BD7D99E}"/>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F783140D-79FA-4268-99F7-DB69DBBE73E6}" type="slidenum">
              <a:rPr lang="en-US" altLang="en-US"/>
              <a:pPr>
                <a:defRPr/>
              </a:pPr>
              <a:t>‹#›</a:t>
            </a:fld>
            <a:endParaRPr lang="en-US" altLang="en-US"/>
          </a:p>
        </p:txBody>
      </p:sp>
    </p:spTree>
    <p:extLst>
      <p:ext uri="{BB962C8B-B14F-4D97-AF65-F5344CB8AC3E}">
        <p14:creationId xmlns:p14="http://schemas.microsoft.com/office/powerpoint/2010/main" val="1009495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288824DC-FD49-4D58-9061-83B41DE6490E}"/>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95591BFD-CD56-461E-9A33-A2365A1B39F0}" type="slidenum">
              <a:rPr lang="en-US" altLang="en-US"/>
              <a:pPr>
                <a:defRPr/>
              </a:pPr>
              <a:t>‹#›</a:t>
            </a:fld>
            <a:endParaRPr lang="en-US" altLang="en-US"/>
          </a:p>
        </p:txBody>
      </p:sp>
    </p:spTree>
    <p:extLst>
      <p:ext uri="{BB962C8B-B14F-4D97-AF65-F5344CB8AC3E}">
        <p14:creationId xmlns:p14="http://schemas.microsoft.com/office/powerpoint/2010/main" val="450215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1003536E-72D6-4FF8-B9E2-8D25778D126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36D64A6E-CA88-49FC-9848-5C35C62BE08E}" type="slidenum">
              <a:rPr lang="en-US" altLang="en-US"/>
              <a:pPr>
                <a:defRPr/>
              </a:pPr>
              <a:t>‹#›</a:t>
            </a:fld>
            <a:endParaRPr lang="en-US" altLang="en-US"/>
          </a:p>
        </p:txBody>
      </p:sp>
    </p:spTree>
    <p:extLst>
      <p:ext uri="{BB962C8B-B14F-4D97-AF65-F5344CB8AC3E}">
        <p14:creationId xmlns:p14="http://schemas.microsoft.com/office/powerpoint/2010/main" val="9081924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1A476D1A-8226-4A06-9532-9AFA4925091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28BC637A-1F0E-4CE3-ACCB-DD3E809BA409}" type="slidenum">
              <a:rPr lang="en-US" altLang="en-US"/>
              <a:pPr>
                <a:defRPr/>
              </a:pPr>
              <a:t>‹#›</a:t>
            </a:fld>
            <a:endParaRPr lang="en-US" altLang="en-US"/>
          </a:p>
        </p:txBody>
      </p:sp>
    </p:spTree>
    <p:extLst>
      <p:ext uri="{BB962C8B-B14F-4D97-AF65-F5344CB8AC3E}">
        <p14:creationId xmlns:p14="http://schemas.microsoft.com/office/powerpoint/2010/main" val="31105591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4"/>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FEF52832-C785-4EA9-9609-4E38583902ED}"/>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EBFE87B4-13AE-4096-AA86-21FE5958BD13}" type="slidenum">
              <a:rPr lang="en-US" altLang="en-US"/>
              <a:pPr>
                <a:defRPr/>
              </a:pPr>
              <a:t>‹#›</a:t>
            </a:fld>
            <a:endParaRPr lang="en-US" altLang="en-US"/>
          </a:p>
        </p:txBody>
      </p:sp>
    </p:spTree>
    <p:extLst>
      <p:ext uri="{BB962C8B-B14F-4D97-AF65-F5344CB8AC3E}">
        <p14:creationId xmlns:p14="http://schemas.microsoft.com/office/powerpoint/2010/main" val="21185946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F2ABE29A-5DC0-4072-9F8C-D41FEC41AAAD}"/>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A9860F60-B5B4-4AC1-9FEC-760435CD3721}" type="slidenum">
              <a:rPr lang="en-US" altLang="en-US"/>
              <a:pPr>
                <a:defRPr/>
              </a:pPr>
              <a:t>‹#›</a:t>
            </a:fld>
            <a:endParaRPr lang="en-US" altLang="en-US"/>
          </a:p>
        </p:txBody>
      </p:sp>
    </p:spTree>
    <p:extLst>
      <p:ext uri="{BB962C8B-B14F-4D97-AF65-F5344CB8AC3E}">
        <p14:creationId xmlns:p14="http://schemas.microsoft.com/office/powerpoint/2010/main" val="30642655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5C51AB6D-A454-4797-A091-9CEEEF0C366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7F3F589E-6550-4DBE-8850-CB742FD524A2}"/>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350">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9C27D74C-C4EE-42F9-B351-FA92CE46C0A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3" y="239713"/>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F352CCC2-E3DA-4261-A75B-96470F6528D4}"/>
              </a:ext>
            </a:extLst>
          </p:cNvPr>
          <p:cNvSpPr txBox="1">
            <a:spLocks noChangeArrowheads="1"/>
          </p:cNvSpPr>
          <p:nvPr userDrawn="1"/>
        </p:nvSpPr>
        <p:spPr bwMode="auto">
          <a:xfrm>
            <a:off x="606425" y="5973763"/>
            <a:ext cx="7931150" cy="522287"/>
          </a:xfrm>
          <a:prstGeom prst="rect">
            <a:avLst/>
          </a:prstGeom>
          <a:noFill/>
          <a:ln>
            <a:noFill/>
          </a:ln>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400" b="1">
                <a:solidFill>
                  <a:srgbClr val="FFFFFF"/>
                </a:solidFill>
                <a:latin typeface="Verdana" panose="020B0604030504040204" pitchFamily="34" charset="0"/>
              </a:rPr>
              <a:t>College of Engineering</a:t>
            </a:r>
          </a:p>
          <a:p>
            <a:pPr algn="ctr" eaLnBrk="1" hangingPunct="1">
              <a:defRPr/>
            </a:pPr>
            <a:r>
              <a:rPr lang="en-US" altLang="en-US" sz="1400">
                <a:solidFill>
                  <a:srgbClr val="FFFFFF"/>
                </a:solidFill>
                <a:latin typeface="Verdana" panose="020B0604030504040204" pitchFamily="34" charset="0"/>
              </a:rPr>
              <a:t>School of Computer Engineering</a:t>
            </a:r>
          </a:p>
        </p:txBody>
      </p:sp>
    </p:spTree>
    <p:extLst>
      <p:ext uri="{BB962C8B-B14F-4D97-AF65-F5344CB8AC3E}">
        <p14:creationId xmlns:p14="http://schemas.microsoft.com/office/powerpoint/2010/main" val="3876307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F17CA597-D7CE-41AC-90A3-27B531EF5BFC}"/>
              </a:ext>
            </a:extLst>
          </p:cNvPr>
          <p:cNvSpPr txBox="1">
            <a:spLocks/>
          </p:cNvSpPr>
          <p:nvPr userDrawn="1"/>
        </p:nvSpPr>
        <p:spPr>
          <a:xfrm>
            <a:off x="1096963" y="1379538"/>
            <a:ext cx="6975475" cy="4322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defRPr/>
            </a:pP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a:xfrm>
            <a:off x="0" y="27"/>
            <a:ext cx="9144000" cy="565607"/>
          </a:xfrm>
        </p:spPr>
        <p:txBody>
          <a:bodyPr/>
          <a:lstStyle>
            <a:lvl1pPr>
              <a:defRPr cap="all" baseline="0">
                <a:latin typeface="+mj-lt"/>
              </a:defRPr>
            </a:lvl1pPr>
          </a:lstStyle>
          <a:p>
            <a:r>
              <a:rPr lang="en-US"/>
              <a:t>Click to edit Master title style</a:t>
            </a:r>
            <a:endParaRPr lang="en-US" dirty="0"/>
          </a:p>
        </p:txBody>
      </p:sp>
      <p:sp>
        <p:nvSpPr>
          <p:cNvPr id="4" name="Slide Number Placeholder 5">
            <a:extLst>
              <a:ext uri="{FF2B5EF4-FFF2-40B4-BE49-F238E27FC236}">
                <a16:creationId xmlns:a16="http://schemas.microsoft.com/office/drawing/2014/main" id="{68048FD7-6E92-456C-84AE-A06A425AF584}"/>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a:defRPr/>
            </a:lvl1pPr>
          </a:lstStyle>
          <a:p>
            <a:fld id="{7C5B919A-4D05-47FF-8D06-7A2EF4447D08}" type="slidenum">
              <a:rPr lang="en-US" altLang="en-US"/>
              <a:pPr/>
              <a:t>‹#›</a:t>
            </a:fld>
            <a:endParaRPr lang="en-US" altLang="en-US"/>
          </a:p>
        </p:txBody>
      </p:sp>
    </p:spTree>
    <p:extLst>
      <p:ext uri="{BB962C8B-B14F-4D97-AF65-F5344CB8AC3E}">
        <p14:creationId xmlns:p14="http://schemas.microsoft.com/office/powerpoint/2010/main" val="4163575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3">
            <a:extLst>
              <a:ext uri="{FF2B5EF4-FFF2-40B4-BE49-F238E27FC236}">
                <a16:creationId xmlns:a16="http://schemas.microsoft.com/office/drawing/2014/main" id="{A10336C5-E450-4C6F-AEFC-4AB81574476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74F2928-16CC-489A-A6F9-337DEF68E43C}"/>
              </a:ext>
            </a:extLst>
          </p:cNvPr>
          <p:cNvSpPr/>
          <p:nvPr userDrawn="1"/>
        </p:nvSpPr>
        <p:spPr>
          <a:xfrm>
            <a:off x="0" y="2052638"/>
            <a:ext cx="9144000" cy="27432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TextBox 15">
            <a:extLst>
              <a:ext uri="{FF2B5EF4-FFF2-40B4-BE49-F238E27FC236}">
                <a16:creationId xmlns:a16="http://schemas.microsoft.com/office/drawing/2014/main" id="{5624CA13-E1E7-4F2C-A1BA-0FBF93601A4A}"/>
              </a:ext>
            </a:extLst>
          </p:cNvPr>
          <p:cNvSpPr txBox="1">
            <a:spLocks noChangeArrowheads="1"/>
          </p:cNvSpPr>
          <p:nvPr userDrawn="1"/>
        </p:nvSpPr>
        <p:spPr bwMode="auto">
          <a:xfrm>
            <a:off x="355600" y="5973764"/>
            <a:ext cx="79311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050" b="1">
                <a:solidFill>
                  <a:srgbClr val="FFFFFF"/>
                </a:solidFill>
                <a:latin typeface="Verdana" panose="020B0604030504040204" pitchFamily="34" charset="0"/>
              </a:rPr>
              <a:t>College of Engineering</a:t>
            </a:r>
          </a:p>
          <a:p>
            <a:pPr eaLnBrk="1" hangingPunct="1">
              <a:defRPr/>
            </a:pPr>
            <a:r>
              <a:rPr lang="en-US" altLang="en-US" sz="1050">
                <a:solidFill>
                  <a:srgbClr val="FFFFFF"/>
                </a:solidFill>
                <a:latin typeface="Verdana" panose="020B0604030504040204" pitchFamily="34" charset="0"/>
              </a:rPr>
              <a:t>School of Computer Science and Engineering</a:t>
            </a:r>
          </a:p>
        </p:txBody>
      </p:sp>
      <p:pic>
        <p:nvPicPr>
          <p:cNvPr id="7" name="Picture 16">
            <a:extLst>
              <a:ext uri="{FF2B5EF4-FFF2-40B4-BE49-F238E27FC236}">
                <a16:creationId xmlns:a16="http://schemas.microsoft.com/office/drawing/2014/main" id="{F9CFEAEC-17ED-4094-9E92-84D2C4B7092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1801" y="441327"/>
            <a:ext cx="2714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006083"/>
            <a:ext cx="7772400" cy="1503881"/>
          </a:xfrm>
        </p:spPr>
        <p:txBody>
          <a:bodyPr anchor="b"/>
          <a:lstStyle>
            <a:lvl1pPr algn="ctr">
              <a:defRPr sz="18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normAutofit/>
          </a:bodyPr>
          <a:lstStyle>
            <a:lvl1pPr marL="0" indent="0" algn="ctr">
              <a:buNone/>
              <a:defRPr sz="1200">
                <a:solidFill>
                  <a:schemeClr val="bg1"/>
                </a:solidFill>
                <a:latin typeface="+mn-lt"/>
                <a:ea typeface="Verdana" panose="020B0604030504040204" pitchFamily="34" charset="0"/>
                <a:cs typeface="Verdana" panose="020B060403050404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2956216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489DD473-0150-46D1-938E-66FC415B5F6E}"/>
              </a:ext>
            </a:extLst>
          </p:cNvPr>
          <p:cNvSpPr/>
          <p:nvPr userDrawn="1"/>
        </p:nvSpPr>
        <p:spPr>
          <a:xfrm>
            <a:off x="912814"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sz="1800">
              <a:solidFill>
                <a:prstClr val="white"/>
              </a:solidFill>
            </a:endParaRPr>
          </a:p>
        </p:txBody>
      </p:sp>
      <p:sp>
        <p:nvSpPr>
          <p:cNvPr id="5" name="Title Placeholder 1"/>
          <p:cNvSpPr>
            <a:spLocks noGrp="1"/>
          </p:cNvSpPr>
          <p:nvPr>
            <p:ph type="title"/>
          </p:nvPr>
        </p:nvSpPr>
        <p:spPr>
          <a:xfrm>
            <a:off x="-17416" y="2"/>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ED68996-77D1-4972-8554-6979308BAB44}"/>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6EE8EAA7-5AFB-4496-8877-5173BE4BA880}" type="slidenum">
              <a:rPr lang="en-US" altLang="en-US"/>
              <a:pPr/>
              <a:t>‹#›</a:t>
            </a:fld>
            <a:endParaRPr lang="en-US" altLang="en-US"/>
          </a:p>
        </p:txBody>
      </p:sp>
    </p:spTree>
    <p:extLst>
      <p:ext uri="{BB962C8B-B14F-4D97-AF65-F5344CB8AC3E}">
        <p14:creationId xmlns:p14="http://schemas.microsoft.com/office/powerpoint/2010/main" val="130675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06DB4BA5-26D2-42F5-A476-1764A842B037}"/>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CF487E2-FEAC-4033-A20E-42898A52DBF1}"/>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A2DD734D-5453-4B47-8A4E-CA76601186C9}" type="slidenum">
              <a:rPr lang="en-US" altLang="en-US"/>
              <a:pPr>
                <a:defRPr/>
              </a:pPr>
              <a:t>‹#›</a:t>
            </a:fld>
            <a:endParaRPr lang="en-US" altLang="en-US"/>
          </a:p>
        </p:txBody>
      </p:sp>
    </p:spTree>
    <p:extLst>
      <p:ext uri="{BB962C8B-B14F-4D97-AF65-F5344CB8AC3E}">
        <p14:creationId xmlns:p14="http://schemas.microsoft.com/office/powerpoint/2010/main" val="18500349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C1C145E0-4E97-4B92-B1F1-F24457B3B9EF}"/>
              </a:ext>
            </a:extLst>
          </p:cNvPr>
          <p:cNvSpPr/>
          <p:nvPr userDrawn="1"/>
        </p:nvSpPr>
        <p:spPr>
          <a:xfrm>
            <a:off x="893764"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sz="1800">
              <a:solidFill>
                <a:prstClr val="white"/>
              </a:solidFill>
            </a:endParaRPr>
          </a:p>
        </p:txBody>
      </p:sp>
      <p:sp>
        <p:nvSpPr>
          <p:cNvPr id="5" name="Title Placeholder 1"/>
          <p:cNvSpPr>
            <a:spLocks noGrp="1"/>
          </p:cNvSpPr>
          <p:nvPr>
            <p:ph type="title"/>
          </p:nvPr>
        </p:nvSpPr>
        <p:spPr>
          <a:xfrm>
            <a:off x="-17416" y="2"/>
            <a:ext cx="9161417" cy="569167"/>
          </a:xfrm>
          <a:prstGeom prst="rect">
            <a:avLst/>
          </a:prstGeom>
        </p:spPr>
        <p:txBody>
          <a:bodyPr/>
          <a:lstStyle/>
          <a:p>
            <a:r>
              <a:rPr lang="en-US"/>
              <a:t>Click to edit Master title style</a:t>
            </a:r>
            <a:endParaRPr lang="en-US" dirty="0"/>
          </a:p>
        </p:txBody>
      </p:sp>
      <p:sp>
        <p:nvSpPr>
          <p:cNvPr id="9"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98AA66D-0109-42A1-8291-FF0399458D0C}"/>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B9A5C89-A61A-490E-98CF-2725E56D796A}" type="slidenum">
              <a:rPr lang="en-US" altLang="en-US"/>
              <a:pPr/>
              <a:t>‹#›</a:t>
            </a:fld>
            <a:endParaRPr lang="en-US" altLang="en-US"/>
          </a:p>
        </p:txBody>
      </p:sp>
    </p:spTree>
    <p:extLst>
      <p:ext uri="{BB962C8B-B14F-4D97-AF65-F5344CB8AC3E}">
        <p14:creationId xmlns:p14="http://schemas.microsoft.com/office/powerpoint/2010/main" val="5986422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a:prstGeom prst="rect">
            <a:avLst/>
          </a:prstGeo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E25E3D6F-6A6F-471E-BEFD-AEEA2F4BCF57}"/>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342D18E7-A58C-405E-91CA-CC48C8925628}" type="slidenum">
              <a:rPr lang="en-US" altLang="en-US"/>
              <a:pPr/>
              <a:t>‹#›</a:t>
            </a:fld>
            <a:endParaRPr lang="en-US" altLang="en-US"/>
          </a:p>
        </p:txBody>
      </p:sp>
    </p:spTree>
    <p:extLst>
      <p:ext uri="{BB962C8B-B14F-4D97-AF65-F5344CB8AC3E}">
        <p14:creationId xmlns:p14="http://schemas.microsoft.com/office/powerpoint/2010/main" val="31072119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26818DA8-55EA-4C38-A9FD-B312AAE399CC}"/>
              </a:ext>
            </a:extLst>
          </p:cNvPr>
          <p:cNvSpPr txBox="1">
            <a:spLocks noChangeArrowheads="1"/>
          </p:cNvSpPr>
          <p:nvPr userDrawn="1"/>
        </p:nvSpPr>
        <p:spPr bwMode="auto">
          <a:xfrm>
            <a:off x="1611314" y="1457325"/>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sz="1350">
              <a:solidFill>
                <a:srgbClr val="000000"/>
              </a:solidFill>
              <a:latin typeface="Verdana"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3"/>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1" y="1439694"/>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A10EC0C-FAF2-47F9-9EC3-BB3B24F01843}"/>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0F401C7-1599-4A9D-873F-61874F77C473}" type="slidenum">
              <a:rPr lang="en-US" altLang="en-US"/>
              <a:pPr/>
              <a:t>‹#›</a:t>
            </a:fld>
            <a:endParaRPr lang="en-US" altLang="en-US"/>
          </a:p>
        </p:txBody>
      </p:sp>
    </p:spTree>
    <p:extLst>
      <p:ext uri="{BB962C8B-B14F-4D97-AF65-F5344CB8AC3E}">
        <p14:creationId xmlns:p14="http://schemas.microsoft.com/office/powerpoint/2010/main" val="38094162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221CBCB7-62CC-4844-912F-87318AA04819}"/>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7FF320B6-962B-4156-B394-33B610711B40}" type="slidenum">
              <a:rPr lang="en-US" altLang="en-US"/>
              <a:pPr/>
              <a:t>‹#›</a:t>
            </a:fld>
            <a:endParaRPr lang="en-US" altLang="en-US"/>
          </a:p>
        </p:txBody>
      </p:sp>
    </p:spTree>
    <p:extLst>
      <p:ext uri="{BB962C8B-B14F-4D97-AF65-F5344CB8AC3E}">
        <p14:creationId xmlns:p14="http://schemas.microsoft.com/office/powerpoint/2010/main" val="31818951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BE4E98F-A938-414E-86EF-1E9235C5F7AC}"/>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5A94BEFB-BA3B-4E11-9C22-3462D611AE3A}" type="slidenum">
              <a:rPr lang="en-US" altLang="en-US"/>
              <a:pPr/>
              <a:t>‹#›</a:t>
            </a:fld>
            <a:endParaRPr lang="en-US" altLang="en-US"/>
          </a:p>
        </p:txBody>
      </p:sp>
    </p:spTree>
    <p:extLst>
      <p:ext uri="{BB962C8B-B14F-4D97-AF65-F5344CB8AC3E}">
        <p14:creationId xmlns:p14="http://schemas.microsoft.com/office/powerpoint/2010/main" val="2188283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BC35DC5D-9A58-4216-8FB1-3FE34707F56F}"/>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6046A318-64E8-4714-B735-E90411278928}" type="slidenum">
              <a:rPr lang="en-US" altLang="en-US"/>
              <a:pPr/>
              <a:t>‹#›</a:t>
            </a:fld>
            <a:endParaRPr lang="en-US" altLang="en-US"/>
          </a:p>
        </p:txBody>
      </p:sp>
    </p:spTree>
    <p:extLst>
      <p:ext uri="{BB962C8B-B14F-4D97-AF65-F5344CB8AC3E}">
        <p14:creationId xmlns:p14="http://schemas.microsoft.com/office/powerpoint/2010/main" val="16222132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Slide Number Placeholder 5">
            <a:extLst>
              <a:ext uri="{FF2B5EF4-FFF2-40B4-BE49-F238E27FC236}">
                <a16:creationId xmlns:a16="http://schemas.microsoft.com/office/drawing/2014/main" id="{3B9758D4-4FA0-4A4D-8A9D-DD00B312A30F}"/>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93DA572-9BA6-4818-87DA-9B4F8D48386B}" type="slidenum">
              <a:rPr lang="en-US" altLang="en-US"/>
              <a:pPr/>
              <a:t>‹#›</a:t>
            </a:fld>
            <a:endParaRPr lang="en-US" altLang="en-US"/>
          </a:p>
        </p:txBody>
      </p:sp>
    </p:spTree>
    <p:extLst>
      <p:ext uri="{BB962C8B-B14F-4D97-AF65-F5344CB8AC3E}">
        <p14:creationId xmlns:p14="http://schemas.microsoft.com/office/powerpoint/2010/main" val="762988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Slide Number Placeholder 5">
            <a:extLst>
              <a:ext uri="{FF2B5EF4-FFF2-40B4-BE49-F238E27FC236}">
                <a16:creationId xmlns:a16="http://schemas.microsoft.com/office/drawing/2014/main" id="{E330A6CC-7B3D-40C7-96A0-73AD822BA91B}"/>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DEF3018B-EE2B-41EA-A5F4-125E03EC390D}" type="slidenum">
              <a:rPr lang="en-US" altLang="en-US"/>
              <a:pPr/>
              <a:t>‹#›</a:t>
            </a:fld>
            <a:endParaRPr lang="en-US" altLang="en-US"/>
          </a:p>
        </p:txBody>
      </p:sp>
    </p:spTree>
    <p:extLst>
      <p:ext uri="{BB962C8B-B14F-4D97-AF65-F5344CB8AC3E}">
        <p14:creationId xmlns:p14="http://schemas.microsoft.com/office/powerpoint/2010/main" val="3765885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920556"/>
            <a:ext cx="7886700" cy="495773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0D985065-C6A3-4108-AA20-F290F8FA8B3B}"/>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11EB5438-A5F9-4EC5-950F-2F0504B7EE0A}" type="slidenum">
              <a:rPr lang="en-US" altLang="en-US"/>
              <a:pPr/>
              <a:t>‹#›</a:t>
            </a:fld>
            <a:endParaRPr lang="en-US" altLang="en-US"/>
          </a:p>
        </p:txBody>
      </p:sp>
    </p:spTree>
    <p:extLst>
      <p:ext uri="{BB962C8B-B14F-4D97-AF65-F5344CB8AC3E}">
        <p14:creationId xmlns:p14="http://schemas.microsoft.com/office/powerpoint/2010/main" val="34876572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81578247-C7AF-4D0D-8EA9-48319FCE4016}"/>
              </a:ext>
            </a:extLst>
          </p:cNvPr>
          <p:cNvSpPr>
            <a:spLocks noGrp="1"/>
          </p:cNvSpPr>
          <p:nvPr>
            <p:ph type="sldNum" sz="quarter" idx="10"/>
          </p:nvPr>
        </p:nvSpPr>
        <p:spPr>
          <a:xfrm>
            <a:off x="7786689" y="6627815"/>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fld id="{A1D4BBEC-D60B-48AC-9E56-858819BB64D0}" type="slidenum">
              <a:rPr lang="en-US" altLang="en-US"/>
              <a:pPr/>
              <a:t>‹#›</a:t>
            </a:fld>
            <a:endParaRPr lang="en-US" altLang="en-US"/>
          </a:p>
        </p:txBody>
      </p:sp>
    </p:spTree>
    <p:extLst>
      <p:ext uri="{BB962C8B-B14F-4D97-AF65-F5344CB8AC3E}">
        <p14:creationId xmlns:p14="http://schemas.microsoft.com/office/powerpoint/2010/main" val="4070526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5">
            <a:extLst>
              <a:ext uri="{FF2B5EF4-FFF2-40B4-BE49-F238E27FC236}">
                <a16:creationId xmlns:a16="http://schemas.microsoft.com/office/drawing/2014/main" id="{1EFE292F-6FE0-4D0D-BE38-F85DF51076A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337FC79D-8EAF-487F-BC22-8E048A1C4F9F}" type="slidenum">
              <a:rPr lang="en-US" altLang="en-US"/>
              <a:pPr>
                <a:defRPr/>
              </a:pPr>
              <a:t>‹#›</a:t>
            </a:fld>
            <a:endParaRPr lang="en-US" altLang="en-US"/>
          </a:p>
        </p:txBody>
      </p:sp>
    </p:spTree>
    <p:extLst>
      <p:ext uri="{BB962C8B-B14F-4D97-AF65-F5344CB8AC3E}">
        <p14:creationId xmlns:p14="http://schemas.microsoft.com/office/powerpoint/2010/main" val="9752578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13">
            <a:extLst>
              <a:ext uri="{FF2B5EF4-FFF2-40B4-BE49-F238E27FC236}">
                <a16:creationId xmlns:a16="http://schemas.microsoft.com/office/drawing/2014/main" id="{884AD076-2E3F-4088-A594-0345C0A853E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38" y="0"/>
            <a:ext cx="9151938" cy="6858000"/>
          </a:xfrm>
          <a:prstGeom prst="rect">
            <a:avLst/>
          </a:prstGeom>
          <a:solidFill>
            <a:schemeClr val="tx1">
              <a:alpha val="3803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AD4668C-AA99-4C78-A270-D9B7816E642F}"/>
              </a:ext>
            </a:extLst>
          </p:cNvPr>
          <p:cNvSpPr/>
          <p:nvPr userDrawn="1"/>
        </p:nvSpPr>
        <p:spPr>
          <a:xfrm>
            <a:off x="-58738" y="2432050"/>
            <a:ext cx="9245601" cy="1993900"/>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fontAlgn="auto" hangingPunct="1">
              <a:spcBef>
                <a:spcPts val="0"/>
              </a:spcBef>
              <a:spcAft>
                <a:spcPts val="0"/>
              </a:spcAft>
              <a:defRPr/>
            </a:pPr>
            <a:endParaRPr lang="en-US" altLang="en-US" sz="1013">
              <a:solidFill>
                <a:prstClr val="white"/>
              </a:solidFill>
              <a:latin typeface="Verdana" pitchFamily="34" charset="0"/>
            </a:endParaRPr>
          </a:p>
        </p:txBody>
      </p:sp>
      <p:pic>
        <p:nvPicPr>
          <p:cNvPr id="4" name="Picture 2" descr="https://lh3.googleusercontent.com/-SopXTghmfjQ/VrwtwwavOXI/AAAAAAAABYw/eA1lMnzRaiU/s512/2016-02-10.png">
            <a:extLst>
              <a:ext uri="{FF2B5EF4-FFF2-40B4-BE49-F238E27FC236}">
                <a16:creationId xmlns:a16="http://schemas.microsoft.com/office/drawing/2014/main" id="{B9297088-B8F5-44B4-B3BA-2309DF42A62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014" y="239715"/>
            <a:ext cx="3094037"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6">
            <a:extLst>
              <a:ext uri="{FF2B5EF4-FFF2-40B4-BE49-F238E27FC236}">
                <a16:creationId xmlns:a16="http://schemas.microsoft.com/office/drawing/2014/main" id="{1950679A-CD71-40AD-AFAB-3F38D6044859}"/>
              </a:ext>
            </a:extLst>
          </p:cNvPr>
          <p:cNvSpPr txBox="1">
            <a:spLocks noChangeArrowheads="1"/>
          </p:cNvSpPr>
          <p:nvPr userDrawn="1"/>
        </p:nvSpPr>
        <p:spPr bwMode="auto">
          <a:xfrm>
            <a:off x="606426" y="5973764"/>
            <a:ext cx="79311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defRPr/>
            </a:pPr>
            <a:r>
              <a:rPr lang="en-US" altLang="en-US" sz="1050" b="1">
                <a:solidFill>
                  <a:srgbClr val="FFFFFF"/>
                </a:solidFill>
                <a:latin typeface="Verdana" panose="020B0604030504040204" pitchFamily="34" charset="0"/>
              </a:rPr>
              <a:t>College of Engineering</a:t>
            </a:r>
          </a:p>
          <a:p>
            <a:pPr algn="ctr" eaLnBrk="1" hangingPunct="1">
              <a:defRPr/>
            </a:pPr>
            <a:r>
              <a:rPr lang="en-US" altLang="en-US" sz="1050">
                <a:solidFill>
                  <a:srgbClr val="FFFFFF"/>
                </a:solidFill>
                <a:latin typeface="Verdana" panose="020B0604030504040204" pitchFamily="34" charset="0"/>
              </a:rPr>
              <a:t>School of Computer Engineering</a:t>
            </a:r>
          </a:p>
        </p:txBody>
      </p:sp>
    </p:spTree>
    <p:extLst>
      <p:ext uri="{BB962C8B-B14F-4D97-AF65-F5344CB8AC3E}">
        <p14:creationId xmlns:p14="http://schemas.microsoft.com/office/powerpoint/2010/main" val="400537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13">
            <a:extLst>
              <a:ext uri="{FF2B5EF4-FFF2-40B4-BE49-F238E27FC236}">
                <a16:creationId xmlns:a16="http://schemas.microsoft.com/office/drawing/2014/main" id="{F2307D5B-A38F-4D61-9287-86E96D65BD3D}"/>
              </a:ext>
            </a:extLst>
          </p:cNvPr>
          <p:cNvSpPr txBox="1">
            <a:spLocks noChangeArrowheads="1"/>
          </p:cNvSpPr>
          <p:nvPr userDrawn="1"/>
        </p:nvSpPr>
        <p:spPr bwMode="auto">
          <a:xfrm>
            <a:off x="1611313" y="1457325"/>
            <a:ext cx="185737" cy="368300"/>
          </a:xfrm>
          <a:prstGeom prst="rect">
            <a:avLst/>
          </a:prstGeom>
          <a:noFill/>
          <a:ln>
            <a:noFill/>
          </a:ln>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solidFill>
                <a:srgbClr val="000000"/>
              </a:solidFill>
              <a:latin typeface="Verdana"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8408" y="1439691"/>
            <a:ext cx="3391200" cy="4438593"/>
          </a:xfrm>
          <a:prstGeom prst="rect">
            <a:avLst/>
          </a:prstGeo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4990" y="1439693"/>
            <a:ext cx="3389512" cy="44385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8F7E0EC2-F915-44AF-8C7F-5E8AC5A720DA}"/>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1F308F18-9CE1-416A-936F-D5730605877D}" type="slidenum">
              <a:rPr lang="en-US" altLang="en-US"/>
              <a:pPr>
                <a:defRPr/>
              </a:pPr>
              <a:t>‹#›</a:t>
            </a:fld>
            <a:endParaRPr lang="en-US" altLang="en-US"/>
          </a:p>
        </p:txBody>
      </p:sp>
    </p:spTree>
    <p:extLst>
      <p:ext uri="{BB962C8B-B14F-4D97-AF65-F5344CB8AC3E}">
        <p14:creationId xmlns:p14="http://schemas.microsoft.com/office/powerpoint/2010/main" val="18067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4511982-943C-45C8-BAEC-B6B9C98E6545}"/>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ADDE752B-7AAD-4C61-BFB3-ADCFE35D272E}" type="slidenum">
              <a:rPr lang="en-US" altLang="en-US"/>
              <a:pPr>
                <a:defRPr/>
              </a:pPr>
              <a:t>‹#›</a:t>
            </a:fld>
            <a:endParaRPr lang="en-US" altLang="en-US"/>
          </a:p>
        </p:txBody>
      </p:sp>
    </p:spTree>
    <p:extLst>
      <p:ext uri="{BB962C8B-B14F-4D97-AF65-F5344CB8AC3E}">
        <p14:creationId xmlns:p14="http://schemas.microsoft.com/office/powerpoint/2010/main" val="407835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352CDFE-ABCD-46D9-95E6-5A8BC75A035A}"/>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095F8436-BE4C-43F8-8A9E-D01319C03943}" type="slidenum">
              <a:rPr lang="en-US" altLang="en-US"/>
              <a:pPr>
                <a:defRPr/>
              </a:pPr>
              <a:t>‹#›</a:t>
            </a:fld>
            <a:endParaRPr lang="en-US" altLang="en-US"/>
          </a:p>
        </p:txBody>
      </p:sp>
    </p:spTree>
    <p:extLst>
      <p:ext uri="{BB962C8B-B14F-4D97-AF65-F5344CB8AC3E}">
        <p14:creationId xmlns:p14="http://schemas.microsoft.com/office/powerpoint/2010/main" val="144898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5">
            <a:extLst>
              <a:ext uri="{FF2B5EF4-FFF2-40B4-BE49-F238E27FC236}">
                <a16:creationId xmlns:a16="http://schemas.microsoft.com/office/drawing/2014/main" id="{ADBD1440-72C5-4C13-AC25-F52765913D6A}"/>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93D62330-D1D5-4BD5-B8E1-D095101BCCAD}" type="slidenum">
              <a:rPr lang="en-US" altLang="en-US"/>
              <a:pPr>
                <a:defRPr/>
              </a:pPr>
              <a:t>‹#›</a:t>
            </a:fld>
            <a:endParaRPr lang="en-US" altLang="en-US"/>
          </a:p>
        </p:txBody>
      </p:sp>
    </p:spTree>
    <p:extLst>
      <p:ext uri="{BB962C8B-B14F-4D97-AF65-F5344CB8AC3E}">
        <p14:creationId xmlns:p14="http://schemas.microsoft.com/office/powerpoint/2010/main" val="165068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5">
            <a:extLst>
              <a:ext uri="{FF2B5EF4-FFF2-40B4-BE49-F238E27FC236}">
                <a16:creationId xmlns:a16="http://schemas.microsoft.com/office/drawing/2014/main" id="{D0FD5E38-DDB3-4959-A41B-72218C99FA1F}"/>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1B0B579E-04FB-46A5-B3B0-4B8F97FEDA6E}" type="slidenum">
              <a:rPr lang="en-US" altLang="en-US"/>
              <a:pPr>
                <a:defRPr/>
              </a:pPr>
              <a:t>‹#›</a:t>
            </a:fld>
            <a:endParaRPr lang="en-US" altLang="en-US"/>
          </a:p>
        </p:txBody>
      </p:sp>
    </p:spTree>
    <p:extLst>
      <p:ext uri="{BB962C8B-B14F-4D97-AF65-F5344CB8AC3E}">
        <p14:creationId xmlns:p14="http://schemas.microsoft.com/office/powerpoint/2010/main" val="416067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1.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a:extLst>
              <a:ext uri="{FF2B5EF4-FFF2-40B4-BE49-F238E27FC236}">
                <a16:creationId xmlns:a16="http://schemas.microsoft.com/office/drawing/2014/main" id="{661540A6-CABF-4C37-9BB1-78844FED61E0}"/>
              </a:ext>
            </a:extLst>
          </p:cNvPr>
          <p:cNvPicPr>
            <a:picLocks noChangeAspect="1"/>
          </p:cNvPicPr>
          <p:nvPr userDrawn="1"/>
        </p:nvPicPr>
        <p:blipFill>
          <a:blip r:embed="rId15">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CCCDFBCC-0A33-46B4-8C75-CFEAF3E38D3D}"/>
              </a:ext>
            </a:extLst>
          </p:cNvPr>
          <p:cNvSpPr>
            <a:spLocks noGrp="1"/>
          </p:cNvSpPr>
          <p:nvPr>
            <p:ph type="title"/>
          </p:nvPr>
        </p:nvSpPr>
        <p:spPr>
          <a:xfrm>
            <a:off x="-17463" y="0"/>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CEF65DF3-3948-4CB5-9EAA-CFAB78C50A6B}"/>
              </a:ext>
            </a:extLst>
          </p:cNvPr>
          <p:cNvSpPr txBox="1">
            <a:spLocks noChangeArrowheads="1"/>
          </p:cNvSpPr>
          <p:nvPr userDrawn="1"/>
        </p:nvSpPr>
        <p:spPr bwMode="auto">
          <a:xfrm>
            <a:off x="2663825" y="6629400"/>
            <a:ext cx="3848100" cy="230188"/>
          </a:xfrm>
          <a:prstGeom prst="rect">
            <a:avLst/>
          </a:prstGeom>
          <a:noFill/>
          <a:ln>
            <a:noFill/>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E5892679-EB1E-4433-91E8-E16D9019124B}"/>
              </a:ext>
            </a:extLst>
          </p:cNvPr>
          <p:cNvSpPr txBox="1">
            <a:spLocks noChangeArrowheads="1"/>
          </p:cNvSpPr>
          <p:nvPr userDrawn="1"/>
        </p:nvSpPr>
        <p:spPr>
          <a:xfrm>
            <a:off x="7269163" y="6611938"/>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1982D0B6-6F41-4762-8CCC-CA4C249EF2EB}" type="slidenum">
              <a:rPr lang="en-US" altLang="en-US" sz="900" smtClean="0">
                <a:solidFill>
                  <a:srgbClr val="898989"/>
                </a:solidFill>
                <a:latin typeface="Verdana" panose="020B0604030504040204" pitchFamily="34" charset="0"/>
              </a:rPr>
              <a:pPr algn="r" eaLnBrk="1" hangingPunct="1">
                <a:defRPr/>
              </a:pPr>
              <a:t>‹#›</a:t>
            </a:fld>
            <a:endParaRPr lang="en-US" altLang="en-US" sz="900">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35890CB1-DA84-4FE0-88BF-A88617194796}"/>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800">
              <a:solidFill>
                <a:prstClr val="black"/>
              </a:solidFill>
            </a:endParaRPr>
          </a:p>
        </p:txBody>
      </p:sp>
      <p:sp>
        <p:nvSpPr>
          <p:cNvPr id="8" name="Rounded Rectangle 3">
            <a:extLst>
              <a:ext uri="{FF2B5EF4-FFF2-40B4-BE49-F238E27FC236}">
                <a16:creationId xmlns:a16="http://schemas.microsoft.com/office/drawing/2014/main" id="{EBA29FD8-CB85-4086-8CCE-466C1393B5D8}"/>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1032" name="Text Placeholder 2">
            <a:extLst>
              <a:ext uri="{FF2B5EF4-FFF2-40B4-BE49-F238E27FC236}">
                <a16:creationId xmlns:a16="http://schemas.microsoft.com/office/drawing/2014/main" id="{75B56F5A-F912-4B10-8682-894B6F922875}"/>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578" r:id="rId1"/>
    <p:sldLayoutId id="2147484579" r:id="rId2"/>
    <p:sldLayoutId id="2147484580" r:id="rId3"/>
    <p:sldLayoutId id="2147484581" r:id="rId4"/>
    <p:sldLayoutId id="2147484582" r:id="rId5"/>
    <p:sldLayoutId id="2147484583" r:id="rId6"/>
    <p:sldLayoutId id="2147484584" r:id="rId7"/>
    <p:sldLayoutId id="2147484585" r:id="rId8"/>
    <p:sldLayoutId id="2147484586" r:id="rId9"/>
    <p:sldLayoutId id="2147484587" r:id="rId10"/>
    <p:sldLayoutId id="2147484588" r:id="rId11"/>
    <p:sldLayoutId id="2147484589" r:id="rId12"/>
    <p:sldLayoutId id="2147484590" r:id="rId13"/>
  </p:sldLayoutIdLst>
  <p:txStyles>
    <p:title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1">
            <a:extLst>
              <a:ext uri="{FF2B5EF4-FFF2-40B4-BE49-F238E27FC236}">
                <a16:creationId xmlns:a16="http://schemas.microsoft.com/office/drawing/2014/main" id="{3A7A08B2-E19C-4AE4-8451-E9EC1067EB9D}"/>
              </a:ext>
            </a:extLst>
          </p:cNvPr>
          <p:cNvPicPr>
            <a:picLocks noChangeAspect="1"/>
          </p:cNvPicPr>
          <p:nvPr userDrawn="1"/>
        </p:nvPicPr>
        <p:blipFill>
          <a:blip r:embed="rId16">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CC125820-809C-4817-81DA-C0CE18BE576D}"/>
              </a:ext>
            </a:extLst>
          </p:cNvPr>
          <p:cNvSpPr>
            <a:spLocks noGrp="1"/>
          </p:cNvSpPr>
          <p:nvPr>
            <p:ph type="title"/>
          </p:nvPr>
        </p:nvSpPr>
        <p:spPr>
          <a:xfrm>
            <a:off x="-17463" y="0"/>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038CBA34-7CDA-4C52-8DC4-2B9589443340}"/>
              </a:ext>
            </a:extLst>
          </p:cNvPr>
          <p:cNvSpPr txBox="1">
            <a:spLocks noChangeArrowheads="1"/>
          </p:cNvSpPr>
          <p:nvPr userDrawn="1"/>
        </p:nvSpPr>
        <p:spPr bwMode="auto">
          <a:xfrm>
            <a:off x="2663825" y="6629400"/>
            <a:ext cx="3848100" cy="230188"/>
          </a:xfrm>
          <a:prstGeom prst="rect">
            <a:avLst/>
          </a:prstGeom>
          <a:noFill/>
          <a:ln>
            <a:noFill/>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75AEEB6B-62B4-4AE7-8061-3371188AA18E}"/>
              </a:ext>
            </a:extLst>
          </p:cNvPr>
          <p:cNvSpPr txBox="1">
            <a:spLocks noChangeArrowheads="1"/>
          </p:cNvSpPr>
          <p:nvPr userDrawn="1"/>
        </p:nvSpPr>
        <p:spPr>
          <a:xfrm>
            <a:off x="7269163" y="6611938"/>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defRPr/>
            </a:pPr>
            <a:fld id="{E585011F-78C4-44C7-B8BA-DA8A7E381162}" type="slidenum">
              <a:rPr lang="en-US" altLang="en-US" sz="900" smtClean="0">
                <a:solidFill>
                  <a:srgbClr val="898989"/>
                </a:solidFill>
                <a:latin typeface="Verdana" panose="020B0604030504040204" pitchFamily="34" charset="0"/>
              </a:rPr>
              <a:pPr algn="r" eaLnBrk="1" hangingPunct="1">
                <a:defRPr/>
              </a:pPr>
              <a:t>‹#›</a:t>
            </a:fld>
            <a:endParaRPr lang="en-US" altLang="en-US" sz="900">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AA360385-8D19-4DD3-8EC6-3CC0B4C11202}"/>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800">
              <a:solidFill>
                <a:prstClr val="black"/>
              </a:solidFill>
            </a:endParaRPr>
          </a:p>
        </p:txBody>
      </p:sp>
      <p:sp>
        <p:nvSpPr>
          <p:cNvPr id="8" name="Rounded Rectangle 3">
            <a:extLst>
              <a:ext uri="{FF2B5EF4-FFF2-40B4-BE49-F238E27FC236}">
                <a16:creationId xmlns:a16="http://schemas.microsoft.com/office/drawing/2014/main" id="{2D5F281D-FDFE-4E1D-801F-D69CF0A8625C}"/>
              </a:ext>
            </a:extLst>
          </p:cNvPr>
          <p:cNvSpPr/>
          <p:nvPr userDrawn="1"/>
        </p:nvSpPr>
        <p:spPr>
          <a:xfrm>
            <a:off x="89376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2056" name="Text Placeholder 2">
            <a:extLst>
              <a:ext uri="{FF2B5EF4-FFF2-40B4-BE49-F238E27FC236}">
                <a16:creationId xmlns:a16="http://schemas.microsoft.com/office/drawing/2014/main" id="{AC56F07C-F067-4D68-BE43-AFB175FD5720}"/>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Lst>
  <p:txStyles>
    <p:titleStyle>
      <a:lvl1pPr algn="ctr" rtl="0" eaLnBrk="0" fontAlgn="base" hangingPunct="0">
        <a:lnSpc>
          <a:spcPct val="90000"/>
        </a:lnSpc>
        <a:spcBef>
          <a:spcPct val="0"/>
        </a:spcBef>
        <a:spcAft>
          <a:spcPct val="0"/>
        </a:spcAft>
        <a:defRPr sz="20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4572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9144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3716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828800" algn="ctr" rtl="0" fontAlgn="base">
        <a:lnSpc>
          <a:spcPct val="90000"/>
        </a:lnSpc>
        <a:spcBef>
          <a:spcPct val="0"/>
        </a:spcBef>
        <a:spcAft>
          <a:spcPct val="0"/>
        </a:spcAft>
        <a:defRPr sz="2000" b="1">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2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1">
            <a:extLst>
              <a:ext uri="{FF2B5EF4-FFF2-40B4-BE49-F238E27FC236}">
                <a16:creationId xmlns:a16="http://schemas.microsoft.com/office/drawing/2014/main" id="{0E9AEF1C-3A16-4317-AF58-38C9893C8C5C}"/>
              </a:ext>
            </a:extLst>
          </p:cNvPr>
          <p:cNvPicPr>
            <a:picLocks noChangeAspect="1"/>
          </p:cNvPicPr>
          <p:nvPr userDrawn="1"/>
        </p:nvPicPr>
        <p:blipFill>
          <a:blip r:embed="rId15">
            <a:extLst>
              <a:ext uri="{28A0092B-C50C-407E-A947-70E740481C1C}">
                <a14:useLocalDpi xmlns:a14="http://schemas.microsoft.com/office/drawing/2010/main" val="0"/>
              </a:ext>
            </a:extLst>
          </a:blip>
          <a:srcRect l="391"/>
          <a:stretch>
            <a:fillRect/>
          </a:stretch>
        </p:blipFill>
        <p:spPr bwMode="auto">
          <a:xfrm>
            <a:off x="-17463" y="0"/>
            <a:ext cx="915987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B3BE53D1-6AC1-4BBC-9D92-F2C548B412B0}"/>
              </a:ext>
            </a:extLst>
          </p:cNvPr>
          <p:cNvSpPr>
            <a:spLocks noGrp="1"/>
          </p:cNvSpPr>
          <p:nvPr>
            <p:ph type="title"/>
          </p:nvPr>
        </p:nvSpPr>
        <p:spPr>
          <a:xfrm>
            <a:off x="-17462" y="2"/>
            <a:ext cx="9161463" cy="569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9" name="TextBox 8">
            <a:extLst>
              <a:ext uri="{FF2B5EF4-FFF2-40B4-BE49-F238E27FC236}">
                <a16:creationId xmlns:a16="http://schemas.microsoft.com/office/drawing/2014/main" id="{40F2ADFA-D62A-48B4-92C4-F5F21E316788}"/>
              </a:ext>
            </a:extLst>
          </p:cNvPr>
          <p:cNvSpPr txBox="1">
            <a:spLocks noChangeArrowheads="1"/>
          </p:cNvSpPr>
          <p:nvPr userDrawn="1"/>
        </p:nvSpPr>
        <p:spPr bwMode="auto">
          <a:xfrm>
            <a:off x="2663825" y="6629400"/>
            <a:ext cx="3848100" cy="19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675"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a:extLst>
              <a:ext uri="{FF2B5EF4-FFF2-40B4-BE49-F238E27FC236}">
                <a16:creationId xmlns:a16="http://schemas.microsoft.com/office/drawing/2014/main" id="{D650B535-DBDD-46D1-BC72-981A5D1246CC}"/>
              </a:ext>
            </a:extLst>
          </p:cNvPr>
          <p:cNvSpPr txBox="1">
            <a:spLocks noChangeArrowheads="1"/>
          </p:cNvSpPr>
          <p:nvPr userDrawn="1"/>
        </p:nvSpPr>
        <p:spPr>
          <a:xfrm>
            <a:off x="7269163" y="6611940"/>
            <a:ext cx="1752600" cy="263525"/>
          </a:xfrm>
          <a:prstGeom prst="rect">
            <a:avLst/>
          </a:prstGeom>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eaLnBrk="1" hangingPunct="1"/>
            <a:fld id="{DABEA651-3DD2-4963-937D-1F6BC38633E2}" type="slidenum">
              <a:rPr lang="en-US" altLang="en-US" sz="675">
                <a:solidFill>
                  <a:srgbClr val="898989"/>
                </a:solidFill>
                <a:latin typeface="Verdana" panose="020B0604030504040204" pitchFamily="34" charset="0"/>
              </a:rPr>
              <a:pPr algn="r" eaLnBrk="1" hangingPunct="1"/>
              <a:t>‹#›</a:t>
            </a:fld>
            <a:endParaRPr lang="en-US" altLang="en-US" sz="675">
              <a:solidFill>
                <a:srgbClr val="898989"/>
              </a:solidFill>
              <a:latin typeface="Verdana" panose="020B0604030504040204" pitchFamily="34" charset="0"/>
            </a:endParaRPr>
          </a:p>
        </p:txBody>
      </p:sp>
      <p:sp>
        <p:nvSpPr>
          <p:cNvPr id="11" name="Rectangle 17">
            <a:extLst>
              <a:ext uri="{FF2B5EF4-FFF2-40B4-BE49-F238E27FC236}">
                <a16:creationId xmlns:a16="http://schemas.microsoft.com/office/drawing/2014/main" id="{EA279CF2-3AC7-405F-8F24-A785B5A37BAF}"/>
              </a:ext>
            </a:extLst>
          </p:cNvPr>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endParaRPr lang="en-US" altLang="en-US" sz="1350">
              <a:solidFill>
                <a:prstClr val="black"/>
              </a:solidFill>
            </a:endParaRPr>
          </a:p>
        </p:txBody>
      </p:sp>
      <p:sp>
        <p:nvSpPr>
          <p:cNvPr id="8" name="Rounded Rectangle 3">
            <a:extLst>
              <a:ext uri="{FF2B5EF4-FFF2-40B4-BE49-F238E27FC236}">
                <a16:creationId xmlns:a16="http://schemas.microsoft.com/office/drawing/2014/main" id="{BF209DB9-A646-49D3-943C-E974B27F11A6}"/>
              </a:ext>
            </a:extLst>
          </p:cNvPr>
          <p:cNvSpPr/>
          <p:nvPr userDrawn="1"/>
        </p:nvSpPr>
        <p:spPr>
          <a:xfrm>
            <a:off x="893764"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sz="1800">
              <a:solidFill>
                <a:prstClr val="white"/>
              </a:solidFill>
            </a:endParaRPr>
          </a:p>
        </p:txBody>
      </p:sp>
      <p:sp>
        <p:nvSpPr>
          <p:cNvPr id="2056" name="Text Placeholder 2">
            <a:extLst>
              <a:ext uri="{FF2B5EF4-FFF2-40B4-BE49-F238E27FC236}">
                <a16:creationId xmlns:a16="http://schemas.microsoft.com/office/drawing/2014/main" id="{FBAF7716-0293-4513-9195-0B52633E8225}"/>
              </a:ext>
            </a:extLst>
          </p:cNvPr>
          <p:cNvSpPr>
            <a:spLocks noGrp="1"/>
          </p:cNvSpPr>
          <p:nvPr>
            <p:ph type="body" idx="1"/>
          </p:nvPr>
        </p:nvSpPr>
        <p:spPr bwMode="auto">
          <a:xfrm>
            <a:off x="1128713" y="1439863"/>
            <a:ext cx="6926262"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95576628"/>
      </p:ext>
    </p:extLst>
  </p:cSld>
  <p:clrMap bg1="lt1" tx1="dk1" bg2="lt2" tx2="dk2" accent1="accent1" accent2="accent2" accent3="accent3" accent4="accent4" accent5="accent5" accent6="accent6" hlink="hlink" folHlink="folHlink"/>
  <p:sldLayoutIdLst>
    <p:sldLayoutId id="2147484606" r:id="rId1"/>
    <p:sldLayoutId id="2147484607" r:id="rId2"/>
    <p:sldLayoutId id="2147484608" r:id="rId3"/>
    <p:sldLayoutId id="2147484609" r:id="rId4"/>
    <p:sldLayoutId id="2147484610" r:id="rId5"/>
    <p:sldLayoutId id="2147484611" r:id="rId6"/>
    <p:sldLayoutId id="2147484612" r:id="rId7"/>
    <p:sldLayoutId id="2147484613" r:id="rId8"/>
    <p:sldLayoutId id="2147484614" r:id="rId9"/>
    <p:sldLayoutId id="2147484615" r:id="rId10"/>
    <p:sldLayoutId id="2147484616" r:id="rId11"/>
    <p:sldLayoutId id="2147484617" r:id="rId12"/>
    <p:sldLayoutId id="2147484618" r:id="rId13"/>
  </p:sldLayoutIdLst>
  <p:txStyles>
    <p:titleStyle>
      <a:lvl1pPr algn="ctr" rtl="0" eaLnBrk="0" fontAlgn="base" hangingPunct="0">
        <a:lnSpc>
          <a:spcPct val="90000"/>
        </a:lnSpc>
        <a:spcBef>
          <a:spcPct val="0"/>
        </a:spcBef>
        <a:spcAft>
          <a:spcPct val="0"/>
        </a:spcAft>
        <a:defRPr sz="1500" b="1" kern="1200" cap="all">
          <a:solidFill>
            <a:schemeClr val="bg1"/>
          </a:solidFill>
          <a:latin typeface="+mj-lt"/>
          <a:ea typeface="Verdana" panose="020B0604030504040204" pitchFamily="34" charset="0"/>
          <a:cs typeface="Verdana" panose="020B0604030504040204" pitchFamily="34" charset="0"/>
        </a:defRPr>
      </a:lvl1pPr>
      <a:lvl2pPr algn="ctr" rtl="0" eaLnBrk="0" fontAlgn="base" hangingPunct="0">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algn="ctr" rtl="0" eaLnBrk="0" fontAlgn="base" hangingPunct="0">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algn="ctr" rtl="0" eaLnBrk="0" fontAlgn="base" hangingPunct="0">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algn="ctr" rtl="0" eaLnBrk="0" fontAlgn="base" hangingPunct="0">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5pPr>
      <a:lvl6pPr marL="342900" algn="ctr" rtl="0" fontAlgn="base">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6pPr>
      <a:lvl7pPr marL="685800" algn="ctr" rtl="0" fontAlgn="base">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7pPr>
      <a:lvl8pPr marL="1028700" algn="ctr" rtl="0" fontAlgn="base">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8pPr>
      <a:lvl9pPr marL="1371600" algn="ctr" rtl="0" fontAlgn="base">
        <a:lnSpc>
          <a:spcPct val="90000"/>
        </a:lnSpc>
        <a:spcBef>
          <a:spcPct val="0"/>
        </a:spcBef>
        <a:spcAft>
          <a:spcPct val="0"/>
        </a:spcAft>
        <a:defRPr sz="1500" b="1">
          <a:solidFill>
            <a:schemeClr val="bg1"/>
          </a:solidFill>
          <a:latin typeface="Verdana" panose="020B0604030504040204" pitchFamily="34" charset="0"/>
          <a:ea typeface="Verdana" panose="020B0604030504040204" pitchFamily="34" charset="0"/>
          <a:cs typeface="Verdana" panose="020B0604030504040204" pitchFamily="34" charset="0"/>
        </a:defRPr>
      </a:lvl9pPr>
    </p:titleStyle>
    <p:bodyStyle>
      <a:lvl1pPr marL="171450" indent="-171450" algn="l" rtl="0" eaLnBrk="0" fontAlgn="base" hangingPunct="0">
        <a:lnSpc>
          <a:spcPct val="90000"/>
        </a:lnSpc>
        <a:spcBef>
          <a:spcPts val="750"/>
        </a:spcBef>
        <a:spcAft>
          <a:spcPct val="0"/>
        </a:spcAft>
        <a:buFont typeface="Arial" panose="020B0604020202020204" pitchFamily="34" charset="0"/>
        <a:buChar char="•"/>
        <a:defRPr sz="1650" kern="1200">
          <a:solidFill>
            <a:schemeClr val="tx1"/>
          </a:solidFill>
          <a:latin typeface="+mn-lt"/>
          <a:ea typeface="+mn-ea"/>
          <a:cs typeface="+mn-cs"/>
        </a:defRPr>
      </a:lvl1pPr>
      <a:lvl2pPr marL="514350" indent="-171450" algn="l"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2pPr>
      <a:lvl3pPr marL="857250" indent="-171450" algn="l"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lnSpc>
          <a:spcPct val="90000"/>
        </a:lnSpc>
        <a:spcBef>
          <a:spcPts val="375"/>
        </a:spcBef>
        <a:spcAft>
          <a:spcPct val="0"/>
        </a:spcAft>
        <a:buFont typeface="Arial" panose="020B0604020202020204" pitchFamily="34" charset="0"/>
        <a:buChar char="•"/>
        <a:defRPr sz="1200" kern="1200">
          <a:solidFill>
            <a:schemeClr val="tx1"/>
          </a:solidFill>
          <a:latin typeface="+mn-lt"/>
          <a:ea typeface="+mn-ea"/>
          <a:cs typeface="+mn-cs"/>
        </a:defRPr>
      </a:lvl4pPr>
      <a:lvl5pPr marL="1543050" indent="-171450" algn="l" rtl="0" eaLnBrk="0" fontAlgn="base" hangingPunct="0">
        <a:lnSpc>
          <a:spcPct val="90000"/>
        </a:lnSpc>
        <a:spcBef>
          <a:spcPts val="375"/>
        </a:spcBef>
        <a:spcAft>
          <a:spcPct val="0"/>
        </a:spcAft>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C60F68A-2DB5-47B6-9231-86D2ECCC28EB}"/>
              </a:ext>
            </a:extLst>
          </p:cNvPr>
          <p:cNvSpPr>
            <a:spLocks noGrp="1" noChangeArrowheads="1"/>
          </p:cNvSpPr>
          <p:nvPr>
            <p:ph type="title"/>
          </p:nvPr>
        </p:nvSpPr>
        <p:spPr bwMode="auto">
          <a:xfrm>
            <a:off x="0" y="25400"/>
            <a:ext cx="9144000" cy="565150"/>
          </a:xfrm>
        </p:spPr>
        <p:txBody>
          <a:bodyPr wrap="square" numCol="1" anchorCtr="0" compatLnSpc="1">
            <a:prstTxWarp prst="textNoShape">
              <a:avLst/>
            </a:prstTxWarp>
          </a:bodyPr>
          <a:lstStyle/>
          <a:p>
            <a:pPr eaLnBrk="1" hangingPunct="1"/>
            <a:r>
              <a:rPr lang="en-US" altLang="en-US" cap="none"/>
              <a:t>Tutorial: STACKS AND QUEUES</a:t>
            </a:r>
            <a:endParaRPr lang="en-US" altLang="en-US" cap="none">
              <a:cs typeface="Arial" panose="020B0604020202020204" pitchFamily="34" charset="0"/>
            </a:endParaRPr>
          </a:p>
        </p:txBody>
      </p:sp>
    </p:spTree>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ED20-19F8-4D2A-9F83-4A3087AF918C}"/>
              </a:ext>
            </a:extLst>
          </p:cNvPr>
          <p:cNvSpPr>
            <a:spLocks noGrp="1"/>
          </p:cNvSpPr>
          <p:nvPr>
            <p:ph type="title"/>
          </p:nvPr>
        </p:nvSpPr>
        <p:spPr/>
        <p:txBody>
          <a:bodyPr/>
          <a:lstStyle/>
          <a:p>
            <a:r>
              <a:rPr lang="en-SG" dirty="0"/>
              <a:t>Question 1 - solution</a:t>
            </a:r>
          </a:p>
        </p:txBody>
      </p:sp>
      <p:grpSp>
        <p:nvGrpSpPr>
          <p:cNvPr id="4" name="Group 3">
            <a:extLst>
              <a:ext uri="{FF2B5EF4-FFF2-40B4-BE49-F238E27FC236}">
                <a16:creationId xmlns:a16="http://schemas.microsoft.com/office/drawing/2014/main" id="{AB18AE42-6EB6-4CB3-94E1-19C5F46CFF78}"/>
              </a:ext>
            </a:extLst>
          </p:cNvPr>
          <p:cNvGrpSpPr/>
          <p:nvPr/>
        </p:nvGrpSpPr>
        <p:grpSpPr>
          <a:xfrm>
            <a:off x="1066800" y="1524000"/>
            <a:ext cx="6934200" cy="4054634"/>
            <a:chOff x="1143000" y="1423452"/>
            <a:chExt cx="6934200" cy="4054634"/>
          </a:xfrm>
        </p:grpSpPr>
        <p:sp>
          <p:nvSpPr>
            <p:cNvPr id="5" name="TextBox 16">
              <a:extLst>
                <a:ext uri="{FF2B5EF4-FFF2-40B4-BE49-F238E27FC236}">
                  <a16:creationId xmlns:a16="http://schemas.microsoft.com/office/drawing/2014/main" id="{8563D140-28E5-45D5-91C9-2A834D73F9B0}"/>
                </a:ext>
              </a:extLst>
            </p:cNvPr>
            <p:cNvSpPr txBox="1">
              <a:spLocks noChangeArrowheads="1"/>
            </p:cNvSpPr>
            <p:nvPr/>
          </p:nvSpPr>
          <p:spPr bwMode="auto">
            <a:xfrm>
              <a:off x="1447800" y="1423452"/>
              <a:ext cx="6629400" cy="400109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void </a:t>
              </a:r>
              <a:r>
                <a:rPr lang="en-US" altLang="en-US" sz="1600" b="1" dirty="0" err="1">
                  <a:latin typeface="Courier New" panose="02070309020205020404" pitchFamily="49" charset="0"/>
                  <a:cs typeface="Courier New" panose="02070309020205020404" pitchFamily="49" charset="0"/>
                </a:rPr>
                <a:t>reverseStack</a:t>
              </a:r>
              <a:r>
                <a:rPr lang="en-US" altLang="en-US" sz="1600" dirty="0">
                  <a:latin typeface="Courier New" panose="02070309020205020404" pitchFamily="49" charset="0"/>
                  <a:cs typeface="Courier New" panose="02070309020205020404" pitchFamily="49" charset="0"/>
                </a:rPr>
                <a:t>(Stack *s) {</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//int item;</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Queue q;</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q.ll.head</a:t>
              </a:r>
              <a:r>
                <a:rPr lang="en-US" altLang="en-US" sz="16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q.ll.size</a:t>
              </a:r>
              <a:r>
                <a:rPr lang="en-US" altLang="en-US" sz="1600" dirty="0">
                  <a:latin typeface="Courier New" panose="02070309020205020404" pitchFamily="49" charset="0"/>
                  <a:cs typeface="Courier New" panose="02070309020205020404" pitchFamily="49" charset="0"/>
                </a:rPr>
                <a:t> = 0;</a:t>
              </a:r>
            </a:p>
            <a:p>
              <a:pPr>
                <a:lnSpc>
                  <a:spcPct val="100000"/>
                </a:lnSpc>
                <a:spcBef>
                  <a:spcPct val="0"/>
                </a:spcBef>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q.ll.tail</a:t>
              </a:r>
              <a:r>
                <a:rPr lang="en-US" altLang="en-US" sz="16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endParaRPr lang="en-US" altLang="en-US" sz="1600" dirty="0">
                <a:latin typeface="Courier New" panose="02070309020205020404" pitchFamily="49" charset="0"/>
                <a:cs typeface="Courier New" panose="02070309020205020404" pitchFamily="49" charset="0"/>
              </a:endParaRPr>
            </a:p>
            <a:p>
              <a:pPr>
                <a:lnSpc>
                  <a:spcPct val="100000"/>
                </a:lnSpc>
                <a:spcBef>
                  <a:spcPct val="0"/>
                </a:spcBef>
                <a:buFontTx/>
                <a:buNone/>
                <a:defRPr/>
              </a:pPr>
              <a:endParaRPr lang="en-US" altLang="en-US" sz="16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while (!</a:t>
              </a:r>
              <a:r>
                <a:rPr lang="en-US" altLang="en-US" sz="1600" dirty="0" err="1">
                  <a:latin typeface="Courier New" panose="02070309020205020404" pitchFamily="49" charset="0"/>
                  <a:cs typeface="Courier New" panose="02070309020205020404" pitchFamily="49" charset="0"/>
                </a:rPr>
                <a:t>isEmptyStack</a:t>
              </a:r>
              <a:r>
                <a:rPr lang="en-US" altLang="en-US" sz="1600" dirty="0">
                  <a:latin typeface="Courier New" panose="02070309020205020404" pitchFamily="49" charset="0"/>
                  <a:cs typeface="Courier New" panose="02070309020205020404" pitchFamily="49" charset="0"/>
                </a:rPr>
                <a:t>(s)){</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enqueue(&amp;q, pop(s));</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6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while (!</a:t>
              </a:r>
              <a:r>
                <a:rPr lang="en-US" altLang="en-US" sz="1600" dirty="0" err="1">
                  <a:latin typeface="Courier New" panose="02070309020205020404" pitchFamily="49" charset="0"/>
                  <a:cs typeface="Courier New" panose="02070309020205020404" pitchFamily="49" charset="0"/>
                </a:rPr>
                <a:t>isEmptyQueue</a:t>
              </a:r>
              <a:r>
                <a:rPr lang="en-US" altLang="en-US" sz="1600" dirty="0">
                  <a:latin typeface="Courier New" panose="02070309020205020404" pitchFamily="49" charset="0"/>
                  <a:cs typeface="Courier New" panose="02070309020205020404" pitchFamily="49" charset="0"/>
                </a:rPr>
                <a:t>(&amp;q)){</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push(s, dequeue(&amp;q));</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a:t>
              </a:r>
            </a:p>
          </p:txBody>
        </p:sp>
        <p:sp>
          <p:nvSpPr>
            <p:cNvPr id="6" name="TextBox 17">
              <a:extLst>
                <a:ext uri="{FF2B5EF4-FFF2-40B4-BE49-F238E27FC236}">
                  <a16:creationId xmlns:a16="http://schemas.microsoft.com/office/drawing/2014/main" id="{4B85615B-BFA8-42B9-A4F5-CA6E8FBF1EBD}"/>
                </a:ext>
              </a:extLst>
            </p:cNvPr>
            <p:cNvSpPr txBox="1">
              <a:spLocks noChangeArrowheads="1"/>
            </p:cNvSpPr>
            <p:nvPr/>
          </p:nvSpPr>
          <p:spPr bwMode="auto">
            <a:xfrm>
              <a:off x="1143000" y="1446213"/>
              <a:ext cx="457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16</a:t>
              </a:r>
            </a:p>
          </p:txBody>
        </p:sp>
      </p:grpSp>
    </p:spTree>
    <p:extLst>
      <p:ext uri="{BB962C8B-B14F-4D97-AF65-F5344CB8AC3E}">
        <p14:creationId xmlns:p14="http://schemas.microsoft.com/office/powerpoint/2010/main" val="21368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A9E9-59C0-401A-9834-69238587DCB1}"/>
              </a:ext>
            </a:extLst>
          </p:cNvPr>
          <p:cNvSpPr>
            <a:spLocks noGrp="1"/>
          </p:cNvSpPr>
          <p:nvPr>
            <p:ph type="title"/>
          </p:nvPr>
        </p:nvSpPr>
        <p:spPr/>
        <p:txBody>
          <a:bodyPr/>
          <a:lstStyle/>
          <a:p>
            <a:r>
              <a:rPr lang="en-SG" dirty="0"/>
              <a:t>Question 1</a:t>
            </a:r>
          </a:p>
        </p:txBody>
      </p:sp>
      <p:grpSp>
        <p:nvGrpSpPr>
          <p:cNvPr id="8" name="Group 7">
            <a:extLst>
              <a:ext uri="{FF2B5EF4-FFF2-40B4-BE49-F238E27FC236}">
                <a16:creationId xmlns:a16="http://schemas.microsoft.com/office/drawing/2014/main" id="{7F34C4F3-3791-4AB6-8E3F-CFFBE782C753}"/>
              </a:ext>
            </a:extLst>
          </p:cNvPr>
          <p:cNvGrpSpPr/>
          <p:nvPr/>
        </p:nvGrpSpPr>
        <p:grpSpPr>
          <a:xfrm>
            <a:off x="152400" y="762000"/>
            <a:ext cx="4800600" cy="3209091"/>
            <a:chOff x="152400" y="762000"/>
            <a:chExt cx="4800600" cy="3209091"/>
          </a:xfrm>
        </p:grpSpPr>
        <p:sp>
          <p:nvSpPr>
            <p:cNvPr id="7" name="Rectangle 6">
              <a:extLst>
                <a:ext uri="{FF2B5EF4-FFF2-40B4-BE49-F238E27FC236}">
                  <a16:creationId xmlns:a16="http://schemas.microsoft.com/office/drawing/2014/main" id="{A9DEEF6C-E5B3-43B2-95EC-5525BB9EF1C4}"/>
                </a:ext>
              </a:extLst>
            </p:cNvPr>
            <p:cNvSpPr/>
            <p:nvPr/>
          </p:nvSpPr>
          <p:spPr>
            <a:xfrm>
              <a:off x="152400" y="762000"/>
              <a:ext cx="4800600" cy="3207504"/>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 name="Group 3">
              <a:extLst>
                <a:ext uri="{FF2B5EF4-FFF2-40B4-BE49-F238E27FC236}">
                  <a16:creationId xmlns:a16="http://schemas.microsoft.com/office/drawing/2014/main" id="{381E0C65-AF0C-4D33-BBEE-34991FE0368E}"/>
                </a:ext>
              </a:extLst>
            </p:cNvPr>
            <p:cNvGrpSpPr/>
            <p:nvPr/>
          </p:nvGrpSpPr>
          <p:grpSpPr>
            <a:xfrm>
              <a:off x="228600" y="860961"/>
              <a:ext cx="4343400" cy="3110130"/>
              <a:chOff x="1143000" y="1446213"/>
              <a:chExt cx="4343400" cy="3110130"/>
            </a:xfrm>
          </p:grpSpPr>
          <p:sp>
            <p:nvSpPr>
              <p:cNvPr id="5" name="TextBox 16">
                <a:extLst>
                  <a:ext uri="{FF2B5EF4-FFF2-40B4-BE49-F238E27FC236}">
                    <a16:creationId xmlns:a16="http://schemas.microsoft.com/office/drawing/2014/main" id="{B9FFF237-8A6D-45E9-965D-75EF38B4FA76}"/>
                  </a:ext>
                </a:extLst>
              </p:cNvPr>
              <p:cNvSpPr txBox="1">
                <a:spLocks noChangeArrowheads="1"/>
              </p:cNvSpPr>
              <p:nvPr/>
            </p:nvSpPr>
            <p:spPr bwMode="auto">
              <a:xfrm>
                <a:off x="1600200" y="1447800"/>
                <a:ext cx="3886200" cy="3108543"/>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b="1" dirty="0" err="1">
                    <a:latin typeface="Courier New" panose="02070309020205020404" pitchFamily="49" charset="0"/>
                    <a:cs typeface="Courier New" panose="02070309020205020404" pitchFamily="49" charset="0"/>
                  </a:rPr>
                  <a:t>reverseStack</a:t>
                </a:r>
                <a:r>
                  <a:rPr lang="en-US" altLang="en-US" sz="1400" dirty="0">
                    <a:latin typeface="Courier New" panose="02070309020205020404" pitchFamily="49" charset="0"/>
                    <a:cs typeface="Courier New" panose="02070309020205020404" pitchFamily="49" charset="0"/>
                  </a:rPr>
                  <a:t>(Stack *s)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//int item;</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Queue q;</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q.ll.head</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q.ll.size</a:t>
                </a:r>
                <a:r>
                  <a:rPr lang="en-US" altLang="en-US" sz="1400" dirty="0">
                    <a:latin typeface="Courier New" panose="02070309020205020404" pitchFamily="49" charset="0"/>
                    <a:cs typeface="Courier New" panose="02070309020205020404" pitchFamily="49" charset="0"/>
                  </a:rPr>
                  <a:t> = 0;</a:t>
                </a:r>
              </a:p>
              <a:p>
                <a:pPr>
                  <a:lnSpc>
                    <a:spcPct val="100000"/>
                  </a:lnSpc>
                  <a:spcBef>
                    <a:spcPct val="0"/>
                  </a:spcBef>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q.ll.tail</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 (!</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enqueue(&amp;q, pop(s));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 (!</a:t>
                </a:r>
                <a:r>
                  <a:rPr lang="en-US" altLang="en-US" sz="1400" dirty="0" err="1">
                    <a:latin typeface="Courier New" panose="02070309020205020404" pitchFamily="49" charset="0"/>
                    <a:cs typeface="Courier New" panose="02070309020205020404" pitchFamily="49" charset="0"/>
                  </a:rPr>
                  <a:t>isEmptyQueue</a:t>
                </a:r>
                <a:r>
                  <a:rPr lang="en-US" altLang="en-US" sz="1400" dirty="0">
                    <a:latin typeface="Courier New" panose="02070309020205020404" pitchFamily="49" charset="0"/>
                    <a:cs typeface="Courier New" panose="02070309020205020404" pitchFamily="49" charset="0"/>
                  </a:rPr>
                  <a:t>(&amp;q)){</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push(s, dequeue(&amp;q));</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a:t>
                </a:r>
              </a:p>
            </p:txBody>
          </p:sp>
          <p:sp>
            <p:nvSpPr>
              <p:cNvPr id="6" name="TextBox 17">
                <a:extLst>
                  <a:ext uri="{FF2B5EF4-FFF2-40B4-BE49-F238E27FC236}">
                    <a16:creationId xmlns:a16="http://schemas.microsoft.com/office/drawing/2014/main" id="{F6E92F1B-BE8A-4AEE-A513-4654143F821F}"/>
                  </a:ext>
                </a:extLst>
              </p:cNvPr>
              <p:cNvSpPr txBox="1">
                <a:spLocks noChangeArrowheads="1"/>
              </p:cNvSpPr>
              <p:nvPr/>
            </p:nvSpPr>
            <p:spPr bwMode="auto">
              <a:xfrm>
                <a:off x="1143000" y="1446213"/>
                <a:ext cx="4572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14</a:t>
                </a:r>
              </a:p>
            </p:txBody>
          </p:sp>
        </p:grpSp>
      </p:grpSp>
      <p:grpSp>
        <p:nvGrpSpPr>
          <p:cNvPr id="9" name="Group 8">
            <a:extLst>
              <a:ext uri="{FF2B5EF4-FFF2-40B4-BE49-F238E27FC236}">
                <a16:creationId xmlns:a16="http://schemas.microsoft.com/office/drawing/2014/main" id="{86C0535A-EA01-4C9E-83CD-217774412B06}"/>
              </a:ext>
            </a:extLst>
          </p:cNvPr>
          <p:cNvGrpSpPr/>
          <p:nvPr/>
        </p:nvGrpSpPr>
        <p:grpSpPr>
          <a:xfrm>
            <a:off x="2667001" y="4514050"/>
            <a:ext cx="1142999" cy="1576316"/>
            <a:chOff x="1143000" y="2667000"/>
            <a:chExt cx="1295400" cy="3124200"/>
          </a:xfrm>
        </p:grpSpPr>
        <p:cxnSp>
          <p:nvCxnSpPr>
            <p:cNvPr id="10" name="Straight Connector 9">
              <a:extLst>
                <a:ext uri="{FF2B5EF4-FFF2-40B4-BE49-F238E27FC236}">
                  <a16:creationId xmlns:a16="http://schemas.microsoft.com/office/drawing/2014/main" id="{07827109-BCCC-400C-AE8E-737494EDC286}"/>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915FCE-BF73-4571-B0C7-32C68A52F2E0}"/>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0A177F-8ACB-43B4-BCA2-C931C8FD6626}"/>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85E48C1-1B82-4F0F-A032-C7C3C49A3CC8}"/>
              </a:ext>
            </a:extLst>
          </p:cNvPr>
          <p:cNvGrpSpPr/>
          <p:nvPr/>
        </p:nvGrpSpPr>
        <p:grpSpPr>
          <a:xfrm>
            <a:off x="769703" y="4267200"/>
            <a:ext cx="1896664" cy="1820746"/>
            <a:chOff x="2141936" y="452855"/>
            <a:chExt cx="1896664" cy="1820746"/>
          </a:xfrm>
        </p:grpSpPr>
        <p:sp>
          <p:nvSpPr>
            <p:cNvPr id="14" name="Rectangle 24">
              <a:extLst>
                <a:ext uri="{FF2B5EF4-FFF2-40B4-BE49-F238E27FC236}">
                  <a16:creationId xmlns:a16="http://schemas.microsoft.com/office/drawing/2014/main" id="{B86C99FB-8C28-4F96-96DC-86554B43613A}"/>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5" name="Rectangle 25">
              <a:extLst>
                <a:ext uri="{FF2B5EF4-FFF2-40B4-BE49-F238E27FC236}">
                  <a16:creationId xmlns:a16="http://schemas.microsoft.com/office/drawing/2014/main" id="{EA43CE27-565D-4745-B0D2-4B149D3CE586}"/>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16" name="Group 15">
              <a:extLst>
                <a:ext uri="{FF2B5EF4-FFF2-40B4-BE49-F238E27FC236}">
                  <a16:creationId xmlns:a16="http://schemas.microsoft.com/office/drawing/2014/main" id="{80B0D0F3-9EF6-43CA-9E1B-6845405AD115}"/>
                </a:ext>
              </a:extLst>
            </p:cNvPr>
            <p:cNvGrpSpPr/>
            <p:nvPr/>
          </p:nvGrpSpPr>
          <p:grpSpPr>
            <a:xfrm>
              <a:off x="2440808" y="1535674"/>
              <a:ext cx="790769" cy="587947"/>
              <a:chOff x="2492401" y="1537024"/>
              <a:chExt cx="790769" cy="587947"/>
            </a:xfrm>
          </p:grpSpPr>
          <p:sp>
            <p:nvSpPr>
              <p:cNvPr id="21" name="Rectangle 26">
                <a:extLst>
                  <a:ext uri="{FF2B5EF4-FFF2-40B4-BE49-F238E27FC236}">
                    <a16:creationId xmlns:a16="http://schemas.microsoft.com/office/drawing/2014/main" id="{C5E1FA22-BCFF-468E-9615-4EC709A1B2CA}"/>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22" name="Rectangle 30">
                <a:extLst>
                  <a:ext uri="{FF2B5EF4-FFF2-40B4-BE49-F238E27FC236}">
                    <a16:creationId xmlns:a16="http://schemas.microsoft.com/office/drawing/2014/main" id="{CEF5ADBB-DFDB-4BC3-BE98-EC6EB96E5FAB}"/>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a:p>
                <a:pPr algn="ctr">
                  <a:defRPr/>
                </a:pPr>
                <a:r>
                  <a:rPr lang="en-US" sz="900" b="1" dirty="0"/>
                  <a:t>5</a:t>
                </a:r>
              </a:p>
            </p:txBody>
          </p:sp>
        </p:grpSp>
        <p:cxnSp>
          <p:nvCxnSpPr>
            <p:cNvPr id="17" name="Straight Arrow Connector 39">
              <a:extLst>
                <a:ext uri="{FF2B5EF4-FFF2-40B4-BE49-F238E27FC236}">
                  <a16:creationId xmlns:a16="http://schemas.microsoft.com/office/drawing/2014/main" id="{AB0324D1-20D6-4A4B-B626-01D0DEAD3606}"/>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TextBox 41">
              <a:extLst>
                <a:ext uri="{FF2B5EF4-FFF2-40B4-BE49-F238E27FC236}">
                  <a16:creationId xmlns:a16="http://schemas.microsoft.com/office/drawing/2014/main" id="{80470015-3848-4942-A09D-D56224B18CC9}"/>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19" name="Rectangle 61">
              <a:extLst>
                <a:ext uri="{FF2B5EF4-FFF2-40B4-BE49-F238E27FC236}">
                  <a16:creationId xmlns:a16="http://schemas.microsoft.com/office/drawing/2014/main" id="{C68574C8-3ED1-4C85-994F-BDC9A9755D9A}"/>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20" name="Straight Arrow Connector 62">
              <a:extLst>
                <a:ext uri="{FF2B5EF4-FFF2-40B4-BE49-F238E27FC236}">
                  <a16:creationId xmlns:a16="http://schemas.microsoft.com/office/drawing/2014/main" id="{D49D9D4D-A155-48F4-910A-50B1E571F78D}"/>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4" name="Rectangle 23">
            <a:extLst>
              <a:ext uri="{FF2B5EF4-FFF2-40B4-BE49-F238E27FC236}">
                <a16:creationId xmlns:a16="http://schemas.microsoft.com/office/drawing/2014/main" id="{B7EC47EF-62D9-4D22-B70D-146A731B6620}"/>
              </a:ext>
            </a:extLst>
          </p:cNvPr>
          <p:cNvSpPr/>
          <p:nvPr/>
        </p:nvSpPr>
        <p:spPr>
          <a:xfrm>
            <a:off x="2859227" y="463616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sp>
        <p:nvSpPr>
          <p:cNvPr id="25" name="Rectangle 24">
            <a:extLst>
              <a:ext uri="{FF2B5EF4-FFF2-40B4-BE49-F238E27FC236}">
                <a16:creationId xmlns:a16="http://schemas.microsoft.com/office/drawing/2014/main" id="{E5385DA6-4C06-4A9A-A9C0-7A7AEDC475BB}"/>
              </a:ext>
            </a:extLst>
          </p:cNvPr>
          <p:cNvSpPr/>
          <p:nvPr/>
        </p:nvSpPr>
        <p:spPr>
          <a:xfrm>
            <a:off x="2859227" y="4899677"/>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26" name="Rectangle 25">
            <a:extLst>
              <a:ext uri="{FF2B5EF4-FFF2-40B4-BE49-F238E27FC236}">
                <a16:creationId xmlns:a16="http://schemas.microsoft.com/office/drawing/2014/main" id="{8FB5C4A7-B7AD-4104-A31D-D7AFB3F63CBD}"/>
              </a:ext>
            </a:extLst>
          </p:cNvPr>
          <p:cNvSpPr/>
          <p:nvPr/>
        </p:nvSpPr>
        <p:spPr>
          <a:xfrm>
            <a:off x="2859227" y="516319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27" name="Rectangle 26">
            <a:extLst>
              <a:ext uri="{FF2B5EF4-FFF2-40B4-BE49-F238E27FC236}">
                <a16:creationId xmlns:a16="http://schemas.microsoft.com/office/drawing/2014/main" id="{3A013CCC-695E-483C-BFED-4484665C144A}"/>
              </a:ext>
            </a:extLst>
          </p:cNvPr>
          <p:cNvSpPr/>
          <p:nvPr/>
        </p:nvSpPr>
        <p:spPr>
          <a:xfrm>
            <a:off x="2859227" y="542670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28" name="Rectangle 27">
            <a:extLst>
              <a:ext uri="{FF2B5EF4-FFF2-40B4-BE49-F238E27FC236}">
                <a16:creationId xmlns:a16="http://schemas.microsoft.com/office/drawing/2014/main" id="{9C1F4B42-CE17-4A0B-AAD3-25669F7FE6D5}"/>
              </a:ext>
            </a:extLst>
          </p:cNvPr>
          <p:cNvSpPr/>
          <p:nvPr/>
        </p:nvSpPr>
        <p:spPr>
          <a:xfrm>
            <a:off x="2859227" y="569021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36" name="Rectangle 14">
            <a:extLst>
              <a:ext uri="{FF2B5EF4-FFF2-40B4-BE49-F238E27FC236}">
                <a16:creationId xmlns:a16="http://schemas.microsoft.com/office/drawing/2014/main" id="{1B081524-8EFA-4961-9891-D92429E5FB7A}"/>
              </a:ext>
            </a:extLst>
          </p:cNvPr>
          <p:cNvSpPr/>
          <p:nvPr/>
        </p:nvSpPr>
        <p:spPr>
          <a:xfrm>
            <a:off x="7391400" y="2088716"/>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37" name="Rectangle 15">
            <a:extLst>
              <a:ext uri="{FF2B5EF4-FFF2-40B4-BE49-F238E27FC236}">
                <a16:creationId xmlns:a16="http://schemas.microsoft.com/office/drawing/2014/main" id="{41FB8FE0-CA6B-4C5A-9098-089C2741FC09}"/>
              </a:ext>
            </a:extLst>
          </p:cNvPr>
          <p:cNvSpPr/>
          <p:nvPr/>
        </p:nvSpPr>
        <p:spPr>
          <a:xfrm>
            <a:off x="6902768" y="2088716"/>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38" name="Rectangle 16">
            <a:extLst>
              <a:ext uri="{FF2B5EF4-FFF2-40B4-BE49-F238E27FC236}">
                <a16:creationId xmlns:a16="http://schemas.microsoft.com/office/drawing/2014/main" id="{BF26574B-EF98-4191-9EF7-F7135548A9CD}"/>
              </a:ext>
            </a:extLst>
          </p:cNvPr>
          <p:cNvSpPr/>
          <p:nvPr/>
        </p:nvSpPr>
        <p:spPr>
          <a:xfrm>
            <a:off x="6410960" y="2088716"/>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39" name="Rectangle 17">
            <a:extLst>
              <a:ext uri="{FF2B5EF4-FFF2-40B4-BE49-F238E27FC236}">
                <a16:creationId xmlns:a16="http://schemas.microsoft.com/office/drawing/2014/main" id="{B2ABE3C7-E3DC-43E5-B034-98CDCC6D0A1E}"/>
              </a:ext>
            </a:extLst>
          </p:cNvPr>
          <p:cNvSpPr/>
          <p:nvPr/>
        </p:nvSpPr>
        <p:spPr>
          <a:xfrm>
            <a:off x="5918835" y="2088716"/>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5</a:t>
            </a:r>
          </a:p>
        </p:txBody>
      </p:sp>
      <p:cxnSp>
        <p:nvCxnSpPr>
          <p:cNvPr id="31" name="Straight Connector 20">
            <a:extLst>
              <a:ext uri="{FF2B5EF4-FFF2-40B4-BE49-F238E27FC236}">
                <a16:creationId xmlns:a16="http://schemas.microsoft.com/office/drawing/2014/main" id="{0A7B5EAB-C364-4B8F-8D42-70E7A15CE760}"/>
              </a:ext>
            </a:extLst>
          </p:cNvPr>
          <p:cNvCxnSpPr/>
          <p:nvPr/>
        </p:nvCxnSpPr>
        <p:spPr>
          <a:xfrm>
            <a:off x="5705474" y="1963303"/>
            <a:ext cx="2827144"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34" name="Straight Connector 44">
            <a:extLst>
              <a:ext uri="{FF2B5EF4-FFF2-40B4-BE49-F238E27FC236}">
                <a16:creationId xmlns:a16="http://schemas.microsoft.com/office/drawing/2014/main" id="{DC86DFCB-67E7-4C01-AE74-CC9666E60536}"/>
              </a:ext>
            </a:extLst>
          </p:cNvPr>
          <p:cNvCxnSpPr/>
          <p:nvPr/>
        </p:nvCxnSpPr>
        <p:spPr>
          <a:xfrm>
            <a:off x="5725414" y="2420503"/>
            <a:ext cx="2827144"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35" name="TextBox 2">
            <a:extLst>
              <a:ext uri="{FF2B5EF4-FFF2-40B4-BE49-F238E27FC236}">
                <a16:creationId xmlns:a16="http://schemas.microsoft.com/office/drawing/2014/main" id="{A43E7053-618E-4F5C-A2E2-836BC85B7C81}"/>
              </a:ext>
            </a:extLst>
          </p:cNvPr>
          <p:cNvSpPr txBox="1">
            <a:spLocks noChangeArrowheads="1"/>
          </p:cNvSpPr>
          <p:nvPr/>
        </p:nvSpPr>
        <p:spPr bwMode="auto">
          <a:xfrm>
            <a:off x="6696074" y="1582303"/>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sp>
        <p:nvSpPr>
          <p:cNvPr id="40" name="Rectangle 14">
            <a:extLst>
              <a:ext uri="{FF2B5EF4-FFF2-40B4-BE49-F238E27FC236}">
                <a16:creationId xmlns:a16="http://schemas.microsoft.com/office/drawing/2014/main" id="{B709FEAF-0BB7-4997-963D-2B25F3655814}"/>
              </a:ext>
            </a:extLst>
          </p:cNvPr>
          <p:cNvSpPr/>
          <p:nvPr/>
        </p:nvSpPr>
        <p:spPr>
          <a:xfrm>
            <a:off x="7881937" y="2088716"/>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grpSp>
        <p:nvGrpSpPr>
          <p:cNvPr id="41" name="Group 40">
            <a:extLst>
              <a:ext uri="{FF2B5EF4-FFF2-40B4-BE49-F238E27FC236}">
                <a16:creationId xmlns:a16="http://schemas.microsoft.com/office/drawing/2014/main" id="{F9B2D7E4-92C6-42E0-9EE5-2EE0A0F5FF97}"/>
              </a:ext>
            </a:extLst>
          </p:cNvPr>
          <p:cNvGrpSpPr/>
          <p:nvPr/>
        </p:nvGrpSpPr>
        <p:grpSpPr>
          <a:xfrm>
            <a:off x="7231298" y="4510038"/>
            <a:ext cx="1142999" cy="1576316"/>
            <a:chOff x="1143000" y="2667000"/>
            <a:chExt cx="1295400" cy="3124200"/>
          </a:xfrm>
        </p:grpSpPr>
        <p:cxnSp>
          <p:nvCxnSpPr>
            <p:cNvPr id="42" name="Straight Connector 41">
              <a:extLst>
                <a:ext uri="{FF2B5EF4-FFF2-40B4-BE49-F238E27FC236}">
                  <a16:creationId xmlns:a16="http://schemas.microsoft.com/office/drawing/2014/main" id="{73568847-E3C6-4499-A350-281634130CCD}"/>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E21AC9-AB68-4471-93F3-934D6B4FE66E}"/>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A7079A8-0FEC-42C0-A917-CFCB4D0F3BDD}"/>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496048E0-6F44-4F93-8D3C-E292914A6E9B}"/>
              </a:ext>
            </a:extLst>
          </p:cNvPr>
          <p:cNvGrpSpPr/>
          <p:nvPr/>
        </p:nvGrpSpPr>
        <p:grpSpPr>
          <a:xfrm>
            <a:off x="5334000" y="4263188"/>
            <a:ext cx="1896664" cy="1820746"/>
            <a:chOff x="2141936" y="452855"/>
            <a:chExt cx="1896664" cy="1820746"/>
          </a:xfrm>
        </p:grpSpPr>
        <p:sp>
          <p:nvSpPr>
            <p:cNvPr id="46" name="Rectangle 24">
              <a:extLst>
                <a:ext uri="{FF2B5EF4-FFF2-40B4-BE49-F238E27FC236}">
                  <a16:creationId xmlns:a16="http://schemas.microsoft.com/office/drawing/2014/main" id="{6C99DC31-2640-4978-A21F-AC37403BFB45}"/>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47" name="Rectangle 25">
              <a:extLst>
                <a:ext uri="{FF2B5EF4-FFF2-40B4-BE49-F238E27FC236}">
                  <a16:creationId xmlns:a16="http://schemas.microsoft.com/office/drawing/2014/main" id="{15413172-3F40-4AC8-96D8-1E16ECEE9C24}"/>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48" name="Group 47">
              <a:extLst>
                <a:ext uri="{FF2B5EF4-FFF2-40B4-BE49-F238E27FC236}">
                  <a16:creationId xmlns:a16="http://schemas.microsoft.com/office/drawing/2014/main" id="{22712829-6B08-4300-9C3D-D3B1DB328126}"/>
                </a:ext>
              </a:extLst>
            </p:cNvPr>
            <p:cNvGrpSpPr/>
            <p:nvPr/>
          </p:nvGrpSpPr>
          <p:grpSpPr>
            <a:xfrm>
              <a:off x="2440808" y="1535674"/>
              <a:ext cx="790769" cy="587947"/>
              <a:chOff x="2492401" y="1537024"/>
              <a:chExt cx="790769" cy="587947"/>
            </a:xfrm>
          </p:grpSpPr>
          <p:sp>
            <p:nvSpPr>
              <p:cNvPr id="53" name="Rectangle 26">
                <a:extLst>
                  <a:ext uri="{FF2B5EF4-FFF2-40B4-BE49-F238E27FC236}">
                    <a16:creationId xmlns:a16="http://schemas.microsoft.com/office/drawing/2014/main" id="{231D62B7-CCAF-4B14-88EE-A4D9B6F081A6}"/>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54" name="Rectangle 30">
                <a:extLst>
                  <a:ext uri="{FF2B5EF4-FFF2-40B4-BE49-F238E27FC236}">
                    <a16:creationId xmlns:a16="http://schemas.microsoft.com/office/drawing/2014/main" id="{8245DCC4-59C7-4833-8F04-BF4783E21E6D}"/>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a:p>
                <a:pPr algn="ctr">
                  <a:defRPr/>
                </a:pPr>
                <a:r>
                  <a:rPr lang="en-US" sz="900" b="1" dirty="0"/>
                  <a:t>5</a:t>
                </a:r>
              </a:p>
            </p:txBody>
          </p:sp>
        </p:grpSp>
        <p:cxnSp>
          <p:nvCxnSpPr>
            <p:cNvPr id="49" name="Straight Arrow Connector 39">
              <a:extLst>
                <a:ext uri="{FF2B5EF4-FFF2-40B4-BE49-F238E27FC236}">
                  <a16:creationId xmlns:a16="http://schemas.microsoft.com/office/drawing/2014/main" id="{3F944167-36F8-41FE-8797-9A338DEB094F}"/>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0" name="TextBox 41">
              <a:extLst>
                <a:ext uri="{FF2B5EF4-FFF2-40B4-BE49-F238E27FC236}">
                  <a16:creationId xmlns:a16="http://schemas.microsoft.com/office/drawing/2014/main" id="{85F4A185-F057-488C-8E80-CD3FD6A71BC4}"/>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51" name="Rectangle 61">
              <a:extLst>
                <a:ext uri="{FF2B5EF4-FFF2-40B4-BE49-F238E27FC236}">
                  <a16:creationId xmlns:a16="http://schemas.microsoft.com/office/drawing/2014/main" id="{3AEA4C72-AD5F-49A5-852B-76710DC5214B}"/>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52" name="Straight Arrow Connector 62">
              <a:extLst>
                <a:ext uri="{FF2B5EF4-FFF2-40B4-BE49-F238E27FC236}">
                  <a16:creationId xmlns:a16="http://schemas.microsoft.com/office/drawing/2014/main" id="{2AF9A6DF-17FE-4C99-BA86-568B9F01272F}"/>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55" name="Rectangle 54">
            <a:extLst>
              <a:ext uri="{FF2B5EF4-FFF2-40B4-BE49-F238E27FC236}">
                <a16:creationId xmlns:a16="http://schemas.microsoft.com/office/drawing/2014/main" id="{7DFBD5E5-91C5-40BB-810B-B042801827F6}"/>
              </a:ext>
            </a:extLst>
          </p:cNvPr>
          <p:cNvSpPr/>
          <p:nvPr/>
        </p:nvSpPr>
        <p:spPr>
          <a:xfrm>
            <a:off x="7423524" y="463215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56" name="Rectangle 55">
            <a:extLst>
              <a:ext uri="{FF2B5EF4-FFF2-40B4-BE49-F238E27FC236}">
                <a16:creationId xmlns:a16="http://schemas.microsoft.com/office/drawing/2014/main" id="{400B25E0-12FA-42E6-832B-943A7EADB251}"/>
              </a:ext>
            </a:extLst>
          </p:cNvPr>
          <p:cNvSpPr/>
          <p:nvPr/>
        </p:nvSpPr>
        <p:spPr>
          <a:xfrm>
            <a:off x="7423524" y="489566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57" name="Rectangle 56">
            <a:extLst>
              <a:ext uri="{FF2B5EF4-FFF2-40B4-BE49-F238E27FC236}">
                <a16:creationId xmlns:a16="http://schemas.microsoft.com/office/drawing/2014/main" id="{ED625749-1FA6-44A1-BE03-4ECAA3856B8F}"/>
              </a:ext>
            </a:extLst>
          </p:cNvPr>
          <p:cNvSpPr/>
          <p:nvPr/>
        </p:nvSpPr>
        <p:spPr>
          <a:xfrm>
            <a:off x="7423524" y="515917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58" name="Rectangle 57">
            <a:extLst>
              <a:ext uri="{FF2B5EF4-FFF2-40B4-BE49-F238E27FC236}">
                <a16:creationId xmlns:a16="http://schemas.microsoft.com/office/drawing/2014/main" id="{792E1DE7-9D1E-43F6-BAE7-1341D5F682B4}"/>
              </a:ext>
            </a:extLst>
          </p:cNvPr>
          <p:cNvSpPr/>
          <p:nvPr/>
        </p:nvSpPr>
        <p:spPr>
          <a:xfrm>
            <a:off x="7423524" y="542269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59" name="Rectangle 58">
            <a:extLst>
              <a:ext uri="{FF2B5EF4-FFF2-40B4-BE49-F238E27FC236}">
                <a16:creationId xmlns:a16="http://schemas.microsoft.com/office/drawing/2014/main" id="{58CE1E5B-CBF6-4F90-B845-C7AB534F5382}"/>
              </a:ext>
            </a:extLst>
          </p:cNvPr>
          <p:cNvSpPr/>
          <p:nvPr/>
        </p:nvSpPr>
        <p:spPr>
          <a:xfrm>
            <a:off x="7423524" y="5686207"/>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cxnSp>
        <p:nvCxnSpPr>
          <p:cNvPr id="61" name="Straight Arrow Connector 60">
            <a:extLst>
              <a:ext uri="{FF2B5EF4-FFF2-40B4-BE49-F238E27FC236}">
                <a16:creationId xmlns:a16="http://schemas.microsoft.com/office/drawing/2014/main" id="{5394EBF3-966C-49BD-B9D0-DAE339300EC0}"/>
              </a:ext>
            </a:extLst>
          </p:cNvPr>
          <p:cNvCxnSpPr/>
          <p:nvPr/>
        </p:nvCxnSpPr>
        <p:spPr>
          <a:xfrm flipH="1">
            <a:off x="4126288" y="990600"/>
            <a:ext cx="6927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46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4.44444E-6 L 0.00261 0.18889 " pathEditMode="relative" rAng="0" ptsTypes="AA">
                                      <p:cBhvr>
                                        <p:cTn id="6" dur="500" fill="hold"/>
                                        <p:tgtEl>
                                          <p:spTgt spid="61"/>
                                        </p:tgtEl>
                                        <p:attrNameLst>
                                          <p:attrName>ppt_x</p:attrName>
                                          <p:attrName>ppt_y</p:attrName>
                                        </p:attrNameLst>
                                      </p:cBhvr>
                                      <p:rCtr x="122" y="944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0261 0.18889 L 0.00261 0.22223 " pathEditMode="relative" rAng="0" ptsTypes="AA">
                                      <p:cBhvr>
                                        <p:cTn id="10" dur="500" fill="hold"/>
                                        <p:tgtEl>
                                          <p:spTgt spid="61"/>
                                        </p:tgtEl>
                                        <p:attrNameLst>
                                          <p:attrName>ppt_x</p:attrName>
                                          <p:attrName>ppt_y</p:attrName>
                                        </p:attrNameLst>
                                      </p:cBhvr>
                                      <p:rCtr x="0" y="1667"/>
                                    </p:animMotion>
                                  </p:childTnLst>
                                </p:cTn>
                              </p:par>
                            </p:childTnLst>
                          </p:cTn>
                        </p:par>
                      </p:childTnLst>
                    </p:cTn>
                  </p:par>
                  <p:par>
                    <p:cTn id="11" fill="hold">
                      <p:stCondLst>
                        <p:cond delay="indefinite"/>
                      </p:stCondLst>
                      <p:childTnLst>
                        <p:par>
                          <p:cTn id="12" fill="hold">
                            <p:stCondLst>
                              <p:cond delay="0"/>
                            </p:stCondLst>
                            <p:childTnLst>
                              <p:par>
                                <p:cTn id="13" presetID="47" presetClass="exit" presetSubtype="0" fill="hold" grpId="0" nodeType="clickEffect">
                                  <p:stCondLst>
                                    <p:cond delay="0"/>
                                  </p:stCondLst>
                                  <p:childTnLst>
                                    <p:animEffect transition="out" filter="fade">
                                      <p:cBhvr>
                                        <p:cTn id="14" dur="1000"/>
                                        <p:tgtEl>
                                          <p:spTgt spid="24"/>
                                        </p:tgtEl>
                                      </p:cBhvr>
                                    </p:animEffect>
                                    <p:anim calcmode="lin" valueType="num">
                                      <p:cBhvr>
                                        <p:cTn id="15" dur="1000"/>
                                        <p:tgtEl>
                                          <p:spTgt spid="24"/>
                                        </p:tgtEl>
                                        <p:attrNameLst>
                                          <p:attrName>ppt_x</p:attrName>
                                        </p:attrNameLst>
                                      </p:cBhvr>
                                      <p:tavLst>
                                        <p:tav tm="0">
                                          <p:val>
                                            <p:strVal val="ppt_x"/>
                                          </p:val>
                                        </p:tav>
                                        <p:tav tm="100000">
                                          <p:val>
                                            <p:strVal val="ppt_x"/>
                                          </p:val>
                                        </p:tav>
                                      </p:tavLst>
                                    </p:anim>
                                    <p:anim calcmode="lin" valueType="num">
                                      <p:cBhvr>
                                        <p:cTn id="16" dur="1000"/>
                                        <p:tgtEl>
                                          <p:spTgt spid="24"/>
                                        </p:tgtEl>
                                        <p:attrNameLst>
                                          <p:attrName>ppt_y</p:attrName>
                                        </p:attrNameLst>
                                      </p:cBhvr>
                                      <p:tavLst>
                                        <p:tav tm="0">
                                          <p:val>
                                            <p:strVal val="ppt_y"/>
                                          </p:val>
                                        </p:tav>
                                        <p:tav tm="100000">
                                          <p:val>
                                            <p:strVal val="ppt_y-.1"/>
                                          </p:val>
                                        </p:tav>
                                      </p:tavLst>
                                    </p:anim>
                                    <p:set>
                                      <p:cBhvr>
                                        <p:cTn id="17" dur="1" fill="hold">
                                          <p:stCondLst>
                                            <p:cond delay="999"/>
                                          </p:stCondLst>
                                        </p:cTn>
                                        <p:tgtEl>
                                          <p:spTgt spid="2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1+#ppt_w/2"/>
                                          </p:val>
                                        </p:tav>
                                        <p:tav tm="100000">
                                          <p:val>
                                            <p:strVal val="#ppt_x"/>
                                          </p:val>
                                        </p:tav>
                                      </p:tavLst>
                                    </p:anim>
                                    <p:anim calcmode="lin" valueType="num">
                                      <p:cBhvr additive="base">
                                        <p:cTn id="23"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00261 0.22223 L -0.28611 0.25556 " pathEditMode="relative" rAng="0" ptsTypes="AA">
                                      <p:cBhvr>
                                        <p:cTn id="27" dur="500" fill="hold"/>
                                        <p:tgtEl>
                                          <p:spTgt spid="61"/>
                                        </p:tgtEl>
                                        <p:attrNameLst>
                                          <p:attrName>ppt_x</p:attrName>
                                          <p:attrName>ppt_y</p:attrName>
                                        </p:attrNameLst>
                                      </p:cBhvr>
                                      <p:rCtr x="-14444" y="1667"/>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0.00261 0.18889 L -0.28611 0.25556 " pathEditMode="relative" rAng="0" ptsTypes="AA">
                                      <p:cBhvr>
                                        <p:cTn id="31" dur="500" spd="-100000" fill="hold"/>
                                        <p:tgtEl>
                                          <p:spTgt spid="61"/>
                                        </p:tgtEl>
                                        <p:attrNameLst>
                                          <p:attrName>ppt_x</p:attrName>
                                          <p:attrName>ppt_y</p:attrName>
                                        </p:attrNameLst>
                                      </p:cBhvr>
                                      <p:rCtr x="-14444" y="3333"/>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0.00261 0.18889 L 0.00261 0.22223 " pathEditMode="relative" rAng="0" ptsTypes="AA">
                                      <p:cBhvr>
                                        <p:cTn id="35" dur="500" fill="hold"/>
                                        <p:tgtEl>
                                          <p:spTgt spid="61"/>
                                        </p:tgtEl>
                                        <p:attrNameLst>
                                          <p:attrName>ppt_x</p:attrName>
                                          <p:attrName>ppt_y</p:attrName>
                                        </p:attrNameLst>
                                      </p:cBhvr>
                                      <p:rCtr x="0" y="1667"/>
                                    </p:animMotion>
                                  </p:childTnLst>
                                </p:cTn>
                              </p:par>
                            </p:childTnLst>
                          </p:cTn>
                        </p:par>
                      </p:childTnLst>
                    </p:cTn>
                  </p:par>
                  <p:par>
                    <p:cTn id="36" fill="hold">
                      <p:stCondLst>
                        <p:cond delay="indefinite"/>
                      </p:stCondLst>
                      <p:childTnLst>
                        <p:par>
                          <p:cTn id="37" fill="hold">
                            <p:stCondLst>
                              <p:cond delay="0"/>
                            </p:stCondLst>
                            <p:childTnLst>
                              <p:par>
                                <p:cTn id="38" presetID="47" presetClass="exit" presetSubtype="0" fill="hold" grpId="0" nodeType="clickEffect">
                                  <p:stCondLst>
                                    <p:cond delay="0"/>
                                  </p:stCondLst>
                                  <p:childTnLst>
                                    <p:animEffect transition="out" filter="fade">
                                      <p:cBhvr>
                                        <p:cTn id="39" dur="1000"/>
                                        <p:tgtEl>
                                          <p:spTgt spid="25"/>
                                        </p:tgtEl>
                                      </p:cBhvr>
                                    </p:animEffect>
                                    <p:anim calcmode="lin" valueType="num">
                                      <p:cBhvr>
                                        <p:cTn id="40" dur="1000"/>
                                        <p:tgtEl>
                                          <p:spTgt spid="25"/>
                                        </p:tgtEl>
                                        <p:attrNameLst>
                                          <p:attrName>ppt_x</p:attrName>
                                        </p:attrNameLst>
                                      </p:cBhvr>
                                      <p:tavLst>
                                        <p:tav tm="0">
                                          <p:val>
                                            <p:strVal val="ppt_x"/>
                                          </p:val>
                                        </p:tav>
                                        <p:tav tm="100000">
                                          <p:val>
                                            <p:strVal val="ppt_x"/>
                                          </p:val>
                                        </p:tav>
                                      </p:tavLst>
                                    </p:anim>
                                    <p:anim calcmode="lin" valueType="num">
                                      <p:cBhvr>
                                        <p:cTn id="41" dur="1000"/>
                                        <p:tgtEl>
                                          <p:spTgt spid="25"/>
                                        </p:tgtEl>
                                        <p:attrNameLst>
                                          <p:attrName>ppt_y</p:attrName>
                                        </p:attrNameLst>
                                      </p:cBhvr>
                                      <p:tavLst>
                                        <p:tav tm="0">
                                          <p:val>
                                            <p:strVal val="ppt_y"/>
                                          </p:val>
                                        </p:tav>
                                        <p:tav tm="100000">
                                          <p:val>
                                            <p:strVal val="ppt_y-.1"/>
                                          </p:val>
                                        </p:tav>
                                      </p:tavLst>
                                    </p:anim>
                                    <p:set>
                                      <p:cBhvr>
                                        <p:cTn id="42" dur="1" fill="hold">
                                          <p:stCondLst>
                                            <p:cond delay="999"/>
                                          </p:stCondLst>
                                        </p:cTn>
                                        <p:tgtEl>
                                          <p:spTgt spid="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1+#ppt_w/2"/>
                                          </p:val>
                                        </p:tav>
                                        <p:tav tm="100000">
                                          <p:val>
                                            <p:strVal val="#ppt_x"/>
                                          </p:val>
                                        </p:tav>
                                      </p:tavLst>
                                    </p:anim>
                                    <p:anim calcmode="lin" valueType="num">
                                      <p:cBhvr additive="base">
                                        <p:cTn id="4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0.00261 0.22223 L -0.28333 0.25556 " pathEditMode="relative" rAng="0" ptsTypes="AA">
                                      <p:cBhvr>
                                        <p:cTn id="52" dur="500" fill="hold"/>
                                        <p:tgtEl>
                                          <p:spTgt spid="61"/>
                                        </p:tgtEl>
                                        <p:attrNameLst>
                                          <p:attrName>ppt_x</p:attrName>
                                          <p:attrName>ppt_y</p:attrName>
                                        </p:attrNameLst>
                                      </p:cBhvr>
                                      <p:rCtr x="-14306" y="1667"/>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nodeType="clickEffect">
                                  <p:stCondLst>
                                    <p:cond delay="0"/>
                                  </p:stCondLst>
                                  <p:childTnLst>
                                    <p:animMotion origin="layout" path="M 0.00261 0.18889 L -0.28055 0.25556 " pathEditMode="relative" rAng="0" ptsTypes="AA">
                                      <p:cBhvr>
                                        <p:cTn id="56" dur="500" spd="-100000" fill="hold"/>
                                        <p:tgtEl>
                                          <p:spTgt spid="61"/>
                                        </p:tgtEl>
                                        <p:attrNameLst>
                                          <p:attrName>ppt_x</p:attrName>
                                          <p:attrName>ppt_y</p:attrName>
                                        </p:attrNameLst>
                                      </p:cBhvr>
                                      <p:rCtr x="-14167" y="3333"/>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0.00261 0.18889 L 0.00261 0.22223 " pathEditMode="relative" rAng="0" ptsTypes="AA">
                                      <p:cBhvr>
                                        <p:cTn id="60" dur="500" fill="hold"/>
                                        <p:tgtEl>
                                          <p:spTgt spid="61"/>
                                        </p:tgtEl>
                                        <p:attrNameLst>
                                          <p:attrName>ppt_x</p:attrName>
                                          <p:attrName>ppt_y</p:attrName>
                                        </p:attrNameLst>
                                      </p:cBhvr>
                                      <p:rCtr x="0" y="1667"/>
                                    </p:animMotion>
                                  </p:childTnLst>
                                </p:cTn>
                              </p:par>
                            </p:childTnLst>
                          </p:cTn>
                        </p:par>
                      </p:childTnLst>
                    </p:cTn>
                  </p:par>
                  <p:par>
                    <p:cTn id="61" fill="hold">
                      <p:stCondLst>
                        <p:cond delay="indefinite"/>
                      </p:stCondLst>
                      <p:childTnLst>
                        <p:par>
                          <p:cTn id="62" fill="hold">
                            <p:stCondLst>
                              <p:cond delay="0"/>
                            </p:stCondLst>
                            <p:childTnLst>
                              <p:par>
                                <p:cTn id="63" presetID="47" presetClass="exit" presetSubtype="0" fill="hold" grpId="0" nodeType="clickEffect">
                                  <p:stCondLst>
                                    <p:cond delay="0"/>
                                  </p:stCondLst>
                                  <p:childTnLst>
                                    <p:animEffect transition="out" filter="fade">
                                      <p:cBhvr>
                                        <p:cTn id="64" dur="1000"/>
                                        <p:tgtEl>
                                          <p:spTgt spid="26"/>
                                        </p:tgtEl>
                                      </p:cBhvr>
                                    </p:animEffect>
                                    <p:anim calcmode="lin" valueType="num">
                                      <p:cBhvr>
                                        <p:cTn id="65" dur="1000"/>
                                        <p:tgtEl>
                                          <p:spTgt spid="26"/>
                                        </p:tgtEl>
                                        <p:attrNameLst>
                                          <p:attrName>ppt_x</p:attrName>
                                        </p:attrNameLst>
                                      </p:cBhvr>
                                      <p:tavLst>
                                        <p:tav tm="0">
                                          <p:val>
                                            <p:strVal val="ppt_x"/>
                                          </p:val>
                                        </p:tav>
                                        <p:tav tm="100000">
                                          <p:val>
                                            <p:strVal val="ppt_x"/>
                                          </p:val>
                                        </p:tav>
                                      </p:tavLst>
                                    </p:anim>
                                    <p:anim calcmode="lin" valueType="num">
                                      <p:cBhvr>
                                        <p:cTn id="66" dur="1000"/>
                                        <p:tgtEl>
                                          <p:spTgt spid="26"/>
                                        </p:tgtEl>
                                        <p:attrNameLst>
                                          <p:attrName>ppt_y</p:attrName>
                                        </p:attrNameLst>
                                      </p:cBhvr>
                                      <p:tavLst>
                                        <p:tav tm="0">
                                          <p:val>
                                            <p:strVal val="ppt_y"/>
                                          </p:val>
                                        </p:tav>
                                        <p:tav tm="100000">
                                          <p:val>
                                            <p:strVal val="ppt_y-.1"/>
                                          </p:val>
                                        </p:tav>
                                      </p:tavLst>
                                    </p:anim>
                                    <p:set>
                                      <p:cBhvr>
                                        <p:cTn id="67" dur="1" fill="hold">
                                          <p:stCondLst>
                                            <p:cond delay="999"/>
                                          </p:stCondLst>
                                        </p:cTn>
                                        <p:tgtEl>
                                          <p:spTgt spid="2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500" fill="hold"/>
                                        <p:tgtEl>
                                          <p:spTgt spid="37"/>
                                        </p:tgtEl>
                                        <p:attrNameLst>
                                          <p:attrName>ppt_x</p:attrName>
                                        </p:attrNameLst>
                                      </p:cBhvr>
                                      <p:tavLst>
                                        <p:tav tm="0">
                                          <p:val>
                                            <p:strVal val="1+#ppt_w/2"/>
                                          </p:val>
                                        </p:tav>
                                        <p:tav tm="100000">
                                          <p:val>
                                            <p:strVal val="#ppt_x"/>
                                          </p:val>
                                        </p:tav>
                                      </p:tavLst>
                                    </p:anim>
                                    <p:anim calcmode="lin" valueType="num">
                                      <p:cBhvr additive="base">
                                        <p:cTn id="73"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0.00261 0.22223 L -0.28333 0.25556 " pathEditMode="relative" rAng="0" ptsTypes="AA">
                                      <p:cBhvr>
                                        <p:cTn id="77" dur="500" fill="hold"/>
                                        <p:tgtEl>
                                          <p:spTgt spid="61"/>
                                        </p:tgtEl>
                                        <p:attrNameLst>
                                          <p:attrName>ppt_x</p:attrName>
                                          <p:attrName>ppt_y</p:attrName>
                                        </p:attrNameLst>
                                      </p:cBhvr>
                                      <p:rCtr x="-14306" y="1667"/>
                                    </p:animMotion>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nodeType="clickEffect">
                                  <p:stCondLst>
                                    <p:cond delay="0"/>
                                  </p:stCondLst>
                                  <p:childTnLst>
                                    <p:animMotion origin="layout" path="M 0.00261 0.18889 L -0.28055 0.25556 " pathEditMode="relative" rAng="0" ptsTypes="AA">
                                      <p:cBhvr>
                                        <p:cTn id="81" dur="500" spd="-100000" fill="hold"/>
                                        <p:tgtEl>
                                          <p:spTgt spid="61"/>
                                        </p:tgtEl>
                                        <p:attrNameLst>
                                          <p:attrName>ppt_x</p:attrName>
                                          <p:attrName>ppt_y</p:attrName>
                                        </p:attrNameLst>
                                      </p:cBhvr>
                                      <p:rCtr x="-14167" y="3333"/>
                                    </p:animMotion>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0.00261 0.18889 L 0.00261 0.22223 " pathEditMode="relative" rAng="0" ptsTypes="AA">
                                      <p:cBhvr>
                                        <p:cTn id="85" dur="500" fill="hold"/>
                                        <p:tgtEl>
                                          <p:spTgt spid="61"/>
                                        </p:tgtEl>
                                        <p:attrNameLst>
                                          <p:attrName>ppt_x</p:attrName>
                                          <p:attrName>ppt_y</p:attrName>
                                        </p:attrNameLst>
                                      </p:cBhvr>
                                      <p:rCtr x="0" y="1667"/>
                                    </p:animMotion>
                                  </p:childTnLst>
                                </p:cTn>
                              </p:par>
                            </p:childTnLst>
                          </p:cTn>
                        </p:par>
                      </p:childTnLst>
                    </p:cTn>
                  </p:par>
                  <p:par>
                    <p:cTn id="86" fill="hold">
                      <p:stCondLst>
                        <p:cond delay="indefinite"/>
                      </p:stCondLst>
                      <p:childTnLst>
                        <p:par>
                          <p:cTn id="87" fill="hold">
                            <p:stCondLst>
                              <p:cond delay="0"/>
                            </p:stCondLst>
                            <p:childTnLst>
                              <p:par>
                                <p:cTn id="88" presetID="47" presetClass="exit" presetSubtype="0" fill="hold" grpId="0" nodeType="clickEffect">
                                  <p:stCondLst>
                                    <p:cond delay="0"/>
                                  </p:stCondLst>
                                  <p:childTnLst>
                                    <p:animEffect transition="out" filter="fade">
                                      <p:cBhvr>
                                        <p:cTn id="89" dur="1000"/>
                                        <p:tgtEl>
                                          <p:spTgt spid="27"/>
                                        </p:tgtEl>
                                      </p:cBhvr>
                                    </p:animEffect>
                                    <p:anim calcmode="lin" valueType="num">
                                      <p:cBhvr>
                                        <p:cTn id="90" dur="1000"/>
                                        <p:tgtEl>
                                          <p:spTgt spid="27"/>
                                        </p:tgtEl>
                                        <p:attrNameLst>
                                          <p:attrName>ppt_x</p:attrName>
                                        </p:attrNameLst>
                                      </p:cBhvr>
                                      <p:tavLst>
                                        <p:tav tm="0">
                                          <p:val>
                                            <p:strVal val="ppt_x"/>
                                          </p:val>
                                        </p:tav>
                                        <p:tav tm="100000">
                                          <p:val>
                                            <p:strVal val="ppt_x"/>
                                          </p:val>
                                        </p:tav>
                                      </p:tavLst>
                                    </p:anim>
                                    <p:anim calcmode="lin" valueType="num">
                                      <p:cBhvr>
                                        <p:cTn id="91" dur="1000"/>
                                        <p:tgtEl>
                                          <p:spTgt spid="27"/>
                                        </p:tgtEl>
                                        <p:attrNameLst>
                                          <p:attrName>ppt_y</p:attrName>
                                        </p:attrNameLst>
                                      </p:cBhvr>
                                      <p:tavLst>
                                        <p:tav tm="0">
                                          <p:val>
                                            <p:strVal val="ppt_y"/>
                                          </p:val>
                                        </p:tav>
                                        <p:tav tm="100000">
                                          <p:val>
                                            <p:strVal val="ppt_y-.1"/>
                                          </p:val>
                                        </p:tav>
                                      </p:tavLst>
                                    </p:anim>
                                    <p:set>
                                      <p:cBhvr>
                                        <p:cTn id="92" dur="1" fill="hold">
                                          <p:stCondLst>
                                            <p:cond delay="999"/>
                                          </p:stCondLst>
                                        </p:cTn>
                                        <p:tgtEl>
                                          <p:spTgt spid="2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additive="base">
                                        <p:cTn id="97" dur="500" fill="hold"/>
                                        <p:tgtEl>
                                          <p:spTgt spid="36"/>
                                        </p:tgtEl>
                                        <p:attrNameLst>
                                          <p:attrName>ppt_x</p:attrName>
                                        </p:attrNameLst>
                                      </p:cBhvr>
                                      <p:tavLst>
                                        <p:tav tm="0">
                                          <p:val>
                                            <p:strVal val="1+#ppt_w/2"/>
                                          </p:val>
                                        </p:tav>
                                        <p:tav tm="100000">
                                          <p:val>
                                            <p:strVal val="#ppt_x"/>
                                          </p:val>
                                        </p:tav>
                                      </p:tavLst>
                                    </p:anim>
                                    <p:anim calcmode="lin" valueType="num">
                                      <p:cBhvr additive="base">
                                        <p:cTn id="9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nodeType="clickEffect">
                                  <p:stCondLst>
                                    <p:cond delay="0"/>
                                  </p:stCondLst>
                                  <p:childTnLst>
                                    <p:animMotion origin="layout" path="M 0.00261 0.22223 L -0.28333 0.25556 " pathEditMode="relative" rAng="0" ptsTypes="AA">
                                      <p:cBhvr>
                                        <p:cTn id="102" dur="500" fill="hold"/>
                                        <p:tgtEl>
                                          <p:spTgt spid="61"/>
                                        </p:tgtEl>
                                        <p:attrNameLst>
                                          <p:attrName>ppt_x</p:attrName>
                                          <p:attrName>ppt_y</p:attrName>
                                        </p:attrNameLst>
                                      </p:cBhvr>
                                      <p:rCtr x="-14306" y="1667"/>
                                    </p:animMotion>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nodeType="clickEffect">
                                  <p:stCondLst>
                                    <p:cond delay="0"/>
                                  </p:stCondLst>
                                  <p:childTnLst>
                                    <p:animMotion origin="layout" path="M 0.00261 0.18889 L -0.28055 0.25556 " pathEditMode="relative" rAng="0" ptsTypes="AA">
                                      <p:cBhvr>
                                        <p:cTn id="106" dur="500" spd="-100000" fill="hold"/>
                                        <p:tgtEl>
                                          <p:spTgt spid="61"/>
                                        </p:tgtEl>
                                        <p:attrNameLst>
                                          <p:attrName>ppt_x</p:attrName>
                                          <p:attrName>ppt_y</p:attrName>
                                        </p:attrNameLst>
                                      </p:cBhvr>
                                      <p:rCtr x="-14167" y="3333"/>
                                    </p:animMotion>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nodeType="clickEffect">
                                  <p:stCondLst>
                                    <p:cond delay="0"/>
                                  </p:stCondLst>
                                  <p:childTnLst>
                                    <p:animMotion origin="layout" path="M 0.00261 0.18889 L 0.00261 0.22223 " pathEditMode="relative" rAng="0" ptsTypes="AA">
                                      <p:cBhvr>
                                        <p:cTn id="110" dur="500" fill="hold"/>
                                        <p:tgtEl>
                                          <p:spTgt spid="61"/>
                                        </p:tgtEl>
                                        <p:attrNameLst>
                                          <p:attrName>ppt_x</p:attrName>
                                          <p:attrName>ppt_y</p:attrName>
                                        </p:attrNameLst>
                                      </p:cBhvr>
                                      <p:rCtr x="0" y="1667"/>
                                    </p:animMotion>
                                  </p:childTnLst>
                                </p:cTn>
                              </p:par>
                            </p:childTnLst>
                          </p:cTn>
                        </p:par>
                      </p:childTnLst>
                    </p:cTn>
                  </p:par>
                  <p:par>
                    <p:cTn id="111" fill="hold">
                      <p:stCondLst>
                        <p:cond delay="indefinite"/>
                      </p:stCondLst>
                      <p:childTnLst>
                        <p:par>
                          <p:cTn id="112" fill="hold">
                            <p:stCondLst>
                              <p:cond delay="0"/>
                            </p:stCondLst>
                            <p:childTnLst>
                              <p:par>
                                <p:cTn id="113" presetID="47" presetClass="exit" presetSubtype="0" fill="hold" grpId="0" nodeType="clickEffect">
                                  <p:stCondLst>
                                    <p:cond delay="0"/>
                                  </p:stCondLst>
                                  <p:childTnLst>
                                    <p:animEffect transition="out" filter="fade">
                                      <p:cBhvr>
                                        <p:cTn id="114" dur="1000"/>
                                        <p:tgtEl>
                                          <p:spTgt spid="28"/>
                                        </p:tgtEl>
                                      </p:cBhvr>
                                    </p:animEffect>
                                    <p:anim calcmode="lin" valueType="num">
                                      <p:cBhvr>
                                        <p:cTn id="115" dur="1000"/>
                                        <p:tgtEl>
                                          <p:spTgt spid="28"/>
                                        </p:tgtEl>
                                        <p:attrNameLst>
                                          <p:attrName>ppt_x</p:attrName>
                                        </p:attrNameLst>
                                      </p:cBhvr>
                                      <p:tavLst>
                                        <p:tav tm="0">
                                          <p:val>
                                            <p:strVal val="ppt_x"/>
                                          </p:val>
                                        </p:tav>
                                        <p:tav tm="100000">
                                          <p:val>
                                            <p:strVal val="ppt_x"/>
                                          </p:val>
                                        </p:tav>
                                      </p:tavLst>
                                    </p:anim>
                                    <p:anim calcmode="lin" valueType="num">
                                      <p:cBhvr>
                                        <p:cTn id="116" dur="1000"/>
                                        <p:tgtEl>
                                          <p:spTgt spid="28"/>
                                        </p:tgtEl>
                                        <p:attrNameLst>
                                          <p:attrName>ppt_y</p:attrName>
                                        </p:attrNameLst>
                                      </p:cBhvr>
                                      <p:tavLst>
                                        <p:tav tm="0">
                                          <p:val>
                                            <p:strVal val="ppt_y"/>
                                          </p:val>
                                        </p:tav>
                                        <p:tav tm="100000">
                                          <p:val>
                                            <p:strVal val="ppt_y-.1"/>
                                          </p:val>
                                        </p:tav>
                                      </p:tavLst>
                                    </p:anim>
                                    <p:set>
                                      <p:cBhvr>
                                        <p:cTn id="117" dur="1" fill="hold">
                                          <p:stCondLst>
                                            <p:cond delay="999"/>
                                          </p:stCondLst>
                                        </p:cTn>
                                        <p:tgtEl>
                                          <p:spTgt spid="28"/>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 presetClass="entr" presetSubtype="2"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 calcmode="lin" valueType="num">
                                      <p:cBhvr additive="base">
                                        <p:cTn id="122" dur="500" fill="hold"/>
                                        <p:tgtEl>
                                          <p:spTgt spid="40"/>
                                        </p:tgtEl>
                                        <p:attrNameLst>
                                          <p:attrName>ppt_x</p:attrName>
                                        </p:attrNameLst>
                                      </p:cBhvr>
                                      <p:tavLst>
                                        <p:tav tm="0">
                                          <p:val>
                                            <p:strVal val="1+#ppt_w/2"/>
                                          </p:val>
                                        </p:tav>
                                        <p:tav tm="100000">
                                          <p:val>
                                            <p:strVal val="#ppt_x"/>
                                          </p:val>
                                        </p:tav>
                                      </p:tavLst>
                                    </p:anim>
                                    <p:anim calcmode="lin" valueType="num">
                                      <p:cBhvr additive="base">
                                        <p:cTn id="123"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path" presetSubtype="0" accel="50000" decel="50000" fill="hold" nodeType="clickEffect">
                                  <p:stCondLst>
                                    <p:cond delay="0"/>
                                  </p:stCondLst>
                                  <p:childTnLst>
                                    <p:animMotion origin="layout" path="M 0.00261 0.22223 L -0.28333 0.25556 " pathEditMode="relative" rAng="0" ptsTypes="AA">
                                      <p:cBhvr>
                                        <p:cTn id="127" dur="500" fill="hold"/>
                                        <p:tgtEl>
                                          <p:spTgt spid="61"/>
                                        </p:tgtEl>
                                        <p:attrNameLst>
                                          <p:attrName>ppt_x</p:attrName>
                                          <p:attrName>ppt_y</p:attrName>
                                        </p:attrNameLst>
                                      </p:cBhvr>
                                      <p:rCtr x="-14306" y="1667"/>
                                    </p:animMotion>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nodeType="clickEffect">
                                  <p:stCondLst>
                                    <p:cond delay="0"/>
                                  </p:stCondLst>
                                  <p:childTnLst>
                                    <p:animMotion origin="layout" path="M 0.00261 0.18889 L -0.28055 0.25556 " pathEditMode="relative" rAng="0" ptsTypes="AA">
                                      <p:cBhvr>
                                        <p:cTn id="131" dur="500" spd="-100000" fill="hold"/>
                                        <p:tgtEl>
                                          <p:spTgt spid="61"/>
                                        </p:tgtEl>
                                        <p:attrNameLst>
                                          <p:attrName>ppt_x</p:attrName>
                                          <p:attrName>ppt_y</p:attrName>
                                        </p:attrNameLst>
                                      </p:cBhvr>
                                      <p:rCtr x="-14167" y="3333"/>
                                    </p:animMotion>
                                  </p:childTnLst>
                                </p:cTn>
                              </p:par>
                            </p:childTnLst>
                          </p:cTn>
                        </p:par>
                      </p:childTnLst>
                    </p:cTn>
                  </p:par>
                  <p:par>
                    <p:cTn id="132" fill="hold">
                      <p:stCondLst>
                        <p:cond delay="indefinite"/>
                      </p:stCondLst>
                      <p:childTnLst>
                        <p:par>
                          <p:cTn id="133" fill="hold">
                            <p:stCondLst>
                              <p:cond delay="0"/>
                            </p:stCondLst>
                            <p:childTnLst>
                              <p:par>
                                <p:cTn id="134" presetID="42" presetClass="path" presetSubtype="0" accel="50000" decel="50000" fill="hold" nodeType="clickEffect">
                                  <p:stCondLst>
                                    <p:cond delay="0"/>
                                  </p:stCondLst>
                                  <p:childTnLst>
                                    <p:animMotion origin="layout" path="M 0.00261 0.18889 L 0.00261 0.31112 " pathEditMode="relative" rAng="0" ptsTypes="AA">
                                      <p:cBhvr>
                                        <p:cTn id="135" dur="500" fill="hold"/>
                                        <p:tgtEl>
                                          <p:spTgt spid="61"/>
                                        </p:tgtEl>
                                        <p:attrNameLst>
                                          <p:attrName>ppt_x</p:attrName>
                                          <p:attrName>ppt_y</p:attrName>
                                        </p:attrNameLst>
                                      </p:cBhvr>
                                      <p:rCtr x="0" y="6111"/>
                                    </p:animMotion>
                                  </p:childTnLst>
                                </p:cTn>
                              </p:par>
                            </p:childTnLst>
                          </p:cTn>
                        </p:par>
                      </p:childTnLst>
                    </p:cTn>
                  </p:par>
                  <p:par>
                    <p:cTn id="136" fill="hold">
                      <p:stCondLst>
                        <p:cond delay="indefinite"/>
                      </p:stCondLst>
                      <p:childTnLst>
                        <p:par>
                          <p:cTn id="137" fill="hold">
                            <p:stCondLst>
                              <p:cond delay="0"/>
                            </p:stCondLst>
                            <p:childTnLst>
                              <p:par>
                                <p:cTn id="138" presetID="42" presetClass="path" presetSubtype="0" accel="50000" decel="50000" fill="hold" nodeType="clickEffect">
                                  <p:stCondLst>
                                    <p:cond delay="0"/>
                                  </p:stCondLst>
                                  <p:childTnLst>
                                    <p:animMotion origin="layout" path="M 0.00261 0.31112 L 0.00261 0.34445 " pathEditMode="relative" rAng="0" ptsTypes="AA">
                                      <p:cBhvr>
                                        <p:cTn id="139" dur="500" fill="hold"/>
                                        <p:tgtEl>
                                          <p:spTgt spid="61"/>
                                        </p:tgtEl>
                                        <p:attrNameLst>
                                          <p:attrName>ppt_x</p:attrName>
                                          <p:attrName>ppt_y</p:attrName>
                                        </p:attrNameLst>
                                      </p:cBhvr>
                                      <p:rCtr x="0" y="1667"/>
                                    </p:animMotion>
                                  </p:childTnLst>
                                </p:cTn>
                              </p:par>
                            </p:childTnLst>
                          </p:cTn>
                        </p:par>
                      </p:childTnLst>
                    </p:cTn>
                  </p:par>
                  <p:par>
                    <p:cTn id="140" fill="hold">
                      <p:stCondLst>
                        <p:cond delay="indefinite"/>
                      </p:stCondLst>
                      <p:childTnLst>
                        <p:par>
                          <p:cTn id="141" fill="hold">
                            <p:stCondLst>
                              <p:cond delay="0"/>
                            </p:stCondLst>
                            <p:childTnLst>
                              <p:par>
                                <p:cTn id="142" presetID="42" presetClass="exit" presetSubtype="0" fill="hold" grpId="1" nodeType="clickEffect">
                                  <p:stCondLst>
                                    <p:cond delay="0"/>
                                  </p:stCondLst>
                                  <p:childTnLst>
                                    <p:animEffect transition="out" filter="fade">
                                      <p:cBhvr>
                                        <p:cTn id="143" dur="1000"/>
                                        <p:tgtEl>
                                          <p:spTgt spid="39"/>
                                        </p:tgtEl>
                                      </p:cBhvr>
                                    </p:animEffect>
                                    <p:anim calcmode="lin" valueType="num">
                                      <p:cBhvr>
                                        <p:cTn id="144" dur="1000"/>
                                        <p:tgtEl>
                                          <p:spTgt spid="39"/>
                                        </p:tgtEl>
                                        <p:attrNameLst>
                                          <p:attrName>ppt_x</p:attrName>
                                        </p:attrNameLst>
                                      </p:cBhvr>
                                      <p:tavLst>
                                        <p:tav tm="0">
                                          <p:val>
                                            <p:strVal val="ppt_x"/>
                                          </p:val>
                                        </p:tav>
                                        <p:tav tm="100000">
                                          <p:val>
                                            <p:strVal val="ppt_x"/>
                                          </p:val>
                                        </p:tav>
                                      </p:tavLst>
                                    </p:anim>
                                    <p:anim calcmode="lin" valueType="num">
                                      <p:cBhvr>
                                        <p:cTn id="145" dur="1000"/>
                                        <p:tgtEl>
                                          <p:spTgt spid="39"/>
                                        </p:tgtEl>
                                        <p:attrNameLst>
                                          <p:attrName>ppt_y</p:attrName>
                                        </p:attrNameLst>
                                      </p:cBhvr>
                                      <p:tavLst>
                                        <p:tav tm="0">
                                          <p:val>
                                            <p:strVal val="ppt_y"/>
                                          </p:val>
                                        </p:tav>
                                        <p:tav tm="100000">
                                          <p:val>
                                            <p:strVal val="ppt_y+.1"/>
                                          </p:val>
                                        </p:tav>
                                      </p:tavLst>
                                    </p:anim>
                                    <p:set>
                                      <p:cBhvr>
                                        <p:cTn id="146" dur="1" fill="hold">
                                          <p:stCondLst>
                                            <p:cond delay="999"/>
                                          </p:stCondLst>
                                        </p:cTn>
                                        <p:tgtEl>
                                          <p:spTgt spid="39"/>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7" presetClass="entr" presetSubtype="0" fill="hold" grpId="0" nodeType="clickEffect">
                                  <p:stCondLst>
                                    <p:cond delay="0"/>
                                  </p:stCondLst>
                                  <p:childTnLst>
                                    <p:set>
                                      <p:cBhvr>
                                        <p:cTn id="150" dur="1" fill="hold">
                                          <p:stCondLst>
                                            <p:cond delay="0"/>
                                          </p:stCondLst>
                                        </p:cTn>
                                        <p:tgtEl>
                                          <p:spTgt spid="59"/>
                                        </p:tgtEl>
                                        <p:attrNameLst>
                                          <p:attrName>style.visibility</p:attrName>
                                        </p:attrNameLst>
                                      </p:cBhvr>
                                      <p:to>
                                        <p:strVal val="visible"/>
                                      </p:to>
                                    </p:set>
                                    <p:animEffect transition="in" filter="fade">
                                      <p:cBhvr>
                                        <p:cTn id="151" dur="1000"/>
                                        <p:tgtEl>
                                          <p:spTgt spid="59"/>
                                        </p:tgtEl>
                                      </p:cBhvr>
                                    </p:animEffect>
                                    <p:anim calcmode="lin" valueType="num">
                                      <p:cBhvr>
                                        <p:cTn id="152" dur="1000" fill="hold"/>
                                        <p:tgtEl>
                                          <p:spTgt spid="59"/>
                                        </p:tgtEl>
                                        <p:attrNameLst>
                                          <p:attrName>ppt_x</p:attrName>
                                        </p:attrNameLst>
                                      </p:cBhvr>
                                      <p:tavLst>
                                        <p:tav tm="0">
                                          <p:val>
                                            <p:strVal val="#ppt_x"/>
                                          </p:val>
                                        </p:tav>
                                        <p:tav tm="100000">
                                          <p:val>
                                            <p:strVal val="#ppt_x"/>
                                          </p:val>
                                        </p:tav>
                                      </p:tavLst>
                                    </p:anim>
                                    <p:anim calcmode="lin" valueType="num">
                                      <p:cBhvr>
                                        <p:cTn id="153"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path" presetSubtype="0" accel="50000" decel="50000" fill="hold" nodeType="clickEffect">
                                  <p:stCondLst>
                                    <p:cond delay="0"/>
                                  </p:stCondLst>
                                  <p:childTnLst>
                                    <p:animMotion origin="layout" path="M 0.00261 0.34445 L -0.28333 0.3794 " pathEditMode="relative" rAng="0" ptsTypes="AA">
                                      <p:cBhvr>
                                        <p:cTn id="157" dur="500" fill="hold"/>
                                        <p:tgtEl>
                                          <p:spTgt spid="61"/>
                                        </p:tgtEl>
                                        <p:attrNameLst>
                                          <p:attrName>ppt_x</p:attrName>
                                          <p:attrName>ppt_y</p:attrName>
                                        </p:attrNameLst>
                                      </p:cBhvr>
                                      <p:rCtr x="-14306" y="1736"/>
                                    </p:animMotion>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0.00261 0.31111 L -0.28333 0.3794 " pathEditMode="relative" rAng="0" ptsTypes="AA">
                                      <p:cBhvr>
                                        <p:cTn id="161" dur="500" spd="-100000" fill="hold"/>
                                        <p:tgtEl>
                                          <p:spTgt spid="61"/>
                                        </p:tgtEl>
                                        <p:attrNameLst>
                                          <p:attrName>ppt_x</p:attrName>
                                          <p:attrName>ppt_y</p:attrName>
                                        </p:attrNameLst>
                                      </p:cBhvr>
                                      <p:rCtr x="-14306" y="3519"/>
                                    </p:animMotion>
                                  </p:childTnLst>
                                </p:cTn>
                              </p:par>
                            </p:childTnLst>
                          </p:cTn>
                        </p:par>
                      </p:childTnLst>
                    </p:cTn>
                  </p:par>
                  <p:par>
                    <p:cTn id="162" fill="hold">
                      <p:stCondLst>
                        <p:cond delay="indefinite"/>
                      </p:stCondLst>
                      <p:childTnLst>
                        <p:par>
                          <p:cTn id="163" fill="hold">
                            <p:stCondLst>
                              <p:cond delay="0"/>
                            </p:stCondLst>
                            <p:childTnLst>
                              <p:par>
                                <p:cTn id="164" presetID="42" presetClass="path" presetSubtype="0" accel="50000" decel="50000" fill="hold" nodeType="clickEffect">
                                  <p:stCondLst>
                                    <p:cond delay="0"/>
                                  </p:stCondLst>
                                  <p:childTnLst>
                                    <p:animMotion origin="layout" path="M 0.00261 0.31112 L 0.00261 0.34445 " pathEditMode="relative" rAng="0" ptsTypes="AA">
                                      <p:cBhvr>
                                        <p:cTn id="165" dur="500" fill="hold"/>
                                        <p:tgtEl>
                                          <p:spTgt spid="61"/>
                                        </p:tgtEl>
                                        <p:attrNameLst>
                                          <p:attrName>ppt_x</p:attrName>
                                          <p:attrName>ppt_y</p:attrName>
                                        </p:attrNameLst>
                                      </p:cBhvr>
                                      <p:rCtr x="0" y="1667"/>
                                    </p:animMotion>
                                  </p:childTnLst>
                                </p:cTn>
                              </p:par>
                            </p:childTnLst>
                          </p:cTn>
                        </p:par>
                      </p:childTnLst>
                    </p:cTn>
                  </p:par>
                  <p:par>
                    <p:cTn id="166" fill="hold">
                      <p:stCondLst>
                        <p:cond delay="indefinite"/>
                      </p:stCondLst>
                      <p:childTnLst>
                        <p:par>
                          <p:cTn id="167" fill="hold">
                            <p:stCondLst>
                              <p:cond delay="0"/>
                            </p:stCondLst>
                            <p:childTnLst>
                              <p:par>
                                <p:cTn id="168" presetID="42" presetClass="exit" presetSubtype="0" fill="hold" grpId="1" nodeType="clickEffect">
                                  <p:stCondLst>
                                    <p:cond delay="0"/>
                                  </p:stCondLst>
                                  <p:childTnLst>
                                    <p:animEffect transition="out" filter="fade">
                                      <p:cBhvr>
                                        <p:cTn id="169" dur="1000"/>
                                        <p:tgtEl>
                                          <p:spTgt spid="38"/>
                                        </p:tgtEl>
                                      </p:cBhvr>
                                    </p:animEffect>
                                    <p:anim calcmode="lin" valueType="num">
                                      <p:cBhvr>
                                        <p:cTn id="170" dur="1000"/>
                                        <p:tgtEl>
                                          <p:spTgt spid="38"/>
                                        </p:tgtEl>
                                        <p:attrNameLst>
                                          <p:attrName>ppt_x</p:attrName>
                                        </p:attrNameLst>
                                      </p:cBhvr>
                                      <p:tavLst>
                                        <p:tav tm="0">
                                          <p:val>
                                            <p:strVal val="ppt_x"/>
                                          </p:val>
                                        </p:tav>
                                        <p:tav tm="100000">
                                          <p:val>
                                            <p:strVal val="ppt_x"/>
                                          </p:val>
                                        </p:tav>
                                      </p:tavLst>
                                    </p:anim>
                                    <p:anim calcmode="lin" valueType="num">
                                      <p:cBhvr>
                                        <p:cTn id="171" dur="1000"/>
                                        <p:tgtEl>
                                          <p:spTgt spid="38"/>
                                        </p:tgtEl>
                                        <p:attrNameLst>
                                          <p:attrName>ppt_y</p:attrName>
                                        </p:attrNameLst>
                                      </p:cBhvr>
                                      <p:tavLst>
                                        <p:tav tm="0">
                                          <p:val>
                                            <p:strVal val="ppt_y"/>
                                          </p:val>
                                        </p:tav>
                                        <p:tav tm="100000">
                                          <p:val>
                                            <p:strVal val="ppt_y+.1"/>
                                          </p:val>
                                        </p:tav>
                                      </p:tavLst>
                                    </p:anim>
                                    <p:set>
                                      <p:cBhvr>
                                        <p:cTn id="172" dur="1" fill="hold">
                                          <p:stCondLst>
                                            <p:cond delay="999"/>
                                          </p:stCondLst>
                                        </p:cTn>
                                        <p:tgtEl>
                                          <p:spTgt spid="38"/>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47" presetClass="entr" presetSubtype="0" fill="hold" grpId="0" nodeType="clickEffect">
                                  <p:stCondLst>
                                    <p:cond delay="0"/>
                                  </p:stCondLst>
                                  <p:childTnLst>
                                    <p:set>
                                      <p:cBhvr>
                                        <p:cTn id="176" dur="1" fill="hold">
                                          <p:stCondLst>
                                            <p:cond delay="0"/>
                                          </p:stCondLst>
                                        </p:cTn>
                                        <p:tgtEl>
                                          <p:spTgt spid="58"/>
                                        </p:tgtEl>
                                        <p:attrNameLst>
                                          <p:attrName>style.visibility</p:attrName>
                                        </p:attrNameLst>
                                      </p:cBhvr>
                                      <p:to>
                                        <p:strVal val="visible"/>
                                      </p:to>
                                    </p:set>
                                    <p:animEffect transition="in" filter="fade">
                                      <p:cBhvr>
                                        <p:cTn id="177" dur="1000"/>
                                        <p:tgtEl>
                                          <p:spTgt spid="58"/>
                                        </p:tgtEl>
                                      </p:cBhvr>
                                    </p:animEffect>
                                    <p:anim calcmode="lin" valueType="num">
                                      <p:cBhvr>
                                        <p:cTn id="178" dur="1000" fill="hold"/>
                                        <p:tgtEl>
                                          <p:spTgt spid="58"/>
                                        </p:tgtEl>
                                        <p:attrNameLst>
                                          <p:attrName>ppt_x</p:attrName>
                                        </p:attrNameLst>
                                      </p:cBhvr>
                                      <p:tavLst>
                                        <p:tav tm="0">
                                          <p:val>
                                            <p:strVal val="#ppt_x"/>
                                          </p:val>
                                        </p:tav>
                                        <p:tav tm="100000">
                                          <p:val>
                                            <p:strVal val="#ppt_x"/>
                                          </p:val>
                                        </p:tav>
                                      </p:tavLst>
                                    </p:anim>
                                    <p:anim calcmode="lin" valueType="num">
                                      <p:cBhvr>
                                        <p:cTn id="17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42" presetClass="path" presetSubtype="0" accel="50000" decel="50000" fill="hold" nodeType="clickEffect">
                                  <p:stCondLst>
                                    <p:cond delay="0"/>
                                  </p:stCondLst>
                                  <p:childTnLst>
                                    <p:animMotion origin="layout" path="M 0.00261 0.34445 L -0.28333 0.3794 " pathEditMode="relative" rAng="0" ptsTypes="AA">
                                      <p:cBhvr>
                                        <p:cTn id="183" dur="500" fill="hold"/>
                                        <p:tgtEl>
                                          <p:spTgt spid="61"/>
                                        </p:tgtEl>
                                        <p:attrNameLst>
                                          <p:attrName>ppt_x</p:attrName>
                                          <p:attrName>ppt_y</p:attrName>
                                        </p:attrNameLst>
                                      </p:cBhvr>
                                      <p:rCtr x="-14306" y="1736"/>
                                    </p:animMotion>
                                  </p:childTnLst>
                                </p:cTn>
                              </p:par>
                            </p:childTnLst>
                          </p:cTn>
                        </p:par>
                      </p:childTnLst>
                    </p:cTn>
                  </p:par>
                  <p:par>
                    <p:cTn id="184" fill="hold">
                      <p:stCondLst>
                        <p:cond delay="indefinite"/>
                      </p:stCondLst>
                      <p:childTnLst>
                        <p:par>
                          <p:cTn id="185" fill="hold">
                            <p:stCondLst>
                              <p:cond delay="0"/>
                            </p:stCondLst>
                            <p:childTnLst>
                              <p:par>
                                <p:cTn id="186" presetID="42" presetClass="path" presetSubtype="0" accel="50000" decel="50000" fill="hold" nodeType="clickEffect">
                                  <p:stCondLst>
                                    <p:cond delay="0"/>
                                  </p:stCondLst>
                                  <p:childTnLst>
                                    <p:animMotion origin="layout" path="M 0.00261 0.31111 L -0.28055 0.3794 " pathEditMode="relative" rAng="0" ptsTypes="AA">
                                      <p:cBhvr>
                                        <p:cTn id="187" dur="500" spd="-100000" fill="hold"/>
                                        <p:tgtEl>
                                          <p:spTgt spid="61"/>
                                        </p:tgtEl>
                                        <p:attrNameLst>
                                          <p:attrName>ppt_x</p:attrName>
                                          <p:attrName>ppt_y</p:attrName>
                                        </p:attrNameLst>
                                      </p:cBhvr>
                                      <p:rCtr x="-14167" y="3519"/>
                                    </p:animMotion>
                                  </p:childTnLst>
                                </p:cTn>
                              </p:par>
                            </p:childTnLst>
                          </p:cTn>
                        </p:par>
                      </p:childTnLst>
                    </p:cTn>
                  </p:par>
                  <p:par>
                    <p:cTn id="188" fill="hold">
                      <p:stCondLst>
                        <p:cond delay="indefinite"/>
                      </p:stCondLst>
                      <p:childTnLst>
                        <p:par>
                          <p:cTn id="189" fill="hold">
                            <p:stCondLst>
                              <p:cond delay="0"/>
                            </p:stCondLst>
                            <p:childTnLst>
                              <p:par>
                                <p:cTn id="190" presetID="42" presetClass="path" presetSubtype="0" accel="50000" decel="50000" fill="hold" nodeType="clickEffect">
                                  <p:stCondLst>
                                    <p:cond delay="0"/>
                                  </p:stCondLst>
                                  <p:childTnLst>
                                    <p:animMotion origin="layout" path="M 0.00261 0.31112 L 0.00261 0.34445 " pathEditMode="relative" rAng="0" ptsTypes="AA">
                                      <p:cBhvr>
                                        <p:cTn id="191" dur="500" fill="hold"/>
                                        <p:tgtEl>
                                          <p:spTgt spid="61"/>
                                        </p:tgtEl>
                                        <p:attrNameLst>
                                          <p:attrName>ppt_x</p:attrName>
                                          <p:attrName>ppt_y</p:attrName>
                                        </p:attrNameLst>
                                      </p:cBhvr>
                                      <p:rCtr x="0" y="1667"/>
                                    </p:animMotion>
                                  </p:childTnLst>
                                </p:cTn>
                              </p:par>
                            </p:childTnLst>
                          </p:cTn>
                        </p:par>
                      </p:childTnLst>
                    </p:cTn>
                  </p:par>
                  <p:par>
                    <p:cTn id="192" fill="hold">
                      <p:stCondLst>
                        <p:cond delay="indefinite"/>
                      </p:stCondLst>
                      <p:childTnLst>
                        <p:par>
                          <p:cTn id="193" fill="hold">
                            <p:stCondLst>
                              <p:cond delay="0"/>
                            </p:stCondLst>
                            <p:childTnLst>
                              <p:par>
                                <p:cTn id="194" presetID="42" presetClass="exit" presetSubtype="0" fill="hold" grpId="1" nodeType="clickEffect">
                                  <p:stCondLst>
                                    <p:cond delay="0"/>
                                  </p:stCondLst>
                                  <p:childTnLst>
                                    <p:animEffect transition="out" filter="fade">
                                      <p:cBhvr>
                                        <p:cTn id="195" dur="1000"/>
                                        <p:tgtEl>
                                          <p:spTgt spid="37"/>
                                        </p:tgtEl>
                                      </p:cBhvr>
                                    </p:animEffect>
                                    <p:anim calcmode="lin" valueType="num">
                                      <p:cBhvr>
                                        <p:cTn id="196" dur="1000"/>
                                        <p:tgtEl>
                                          <p:spTgt spid="37"/>
                                        </p:tgtEl>
                                        <p:attrNameLst>
                                          <p:attrName>ppt_x</p:attrName>
                                        </p:attrNameLst>
                                      </p:cBhvr>
                                      <p:tavLst>
                                        <p:tav tm="0">
                                          <p:val>
                                            <p:strVal val="ppt_x"/>
                                          </p:val>
                                        </p:tav>
                                        <p:tav tm="100000">
                                          <p:val>
                                            <p:strVal val="ppt_x"/>
                                          </p:val>
                                        </p:tav>
                                      </p:tavLst>
                                    </p:anim>
                                    <p:anim calcmode="lin" valueType="num">
                                      <p:cBhvr>
                                        <p:cTn id="197" dur="1000"/>
                                        <p:tgtEl>
                                          <p:spTgt spid="37"/>
                                        </p:tgtEl>
                                        <p:attrNameLst>
                                          <p:attrName>ppt_y</p:attrName>
                                        </p:attrNameLst>
                                      </p:cBhvr>
                                      <p:tavLst>
                                        <p:tav tm="0">
                                          <p:val>
                                            <p:strVal val="ppt_y"/>
                                          </p:val>
                                        </p:tav>
                                        <p:tav tm="100000">
                                          <p:val>
                                            <p:strVal val="ppt_y+.1"/>
                                          </p:val>
                                        </p:tav>
                                      </p:tavLst>
                                    </p:anim>
                                    <p:set>
                                      <p:cBhvr>
                                        <p:cTn id="198" dur="1" fill="hold">
                                          <p:stCondLst>
                                            <p:cond delay="999"/>
                                          </p:stCondLst>
                                        </p:cTn>
                                        <p:tgtEl>
                                          <p:spTgt spid="37"/>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47" presetClass="entr" presetSubtype="0" fill="hold" grpId="0" nodeType="clickEffect">
                                  <p:stCondLst>
                                    <p:cond delay="0"/>
                                  </p:stCondLst>
                                  <p:childTnLst>
                                    <p:set>
                                      <p:cBhvr>
                                        <p:cTn id="202" dur="1" fill="hold">
                                          <p:stCondLst>
                                            <p:cond delay="0"/>
                                          </p:stCondLst>
                                        </p:cTn>
                                        <p:tgtEl>
                                          <p:spTgt spid="57"/>
                                        </p:tgtEl>
                                        <p:attrNameLst>
                                          <p:attrName>style.visibility</p:attrName>
                                        </p:attrNameLst>
                                      </p:cBhvr>
                                      <p:to>
                                        <p:strVal val="visible"/>
                                      </p:to>
                                    </p:set>
                                    <p:animEffect transition="in" filter="fade">
                                      <p:cBhvr>
                                        <p:cTn id="203" dur="1000"/>
                                        <p:tgtEl>
                                          <p:spTgt spid="57"/>
                                        </p:tgtEl>
                                      </p:cBhvr>
                                    </p:animEffect>
                                    <p:anim calcmode="lin" valueType="num">
                                      <p:cBhvr>
                                        <p:cTn id="204" dur="1000" fill="hold"/>
                                        <p:tgtEl>
                                          <p:spTgt spid="57"/>
                                        </p:tgtEl>
                                        <p:attrNameLst>
                                          <p:attrName>ppt_x</p:attrName>
                                        </p:attrNameLst>
                                      </p:cBhvr>
                                      <p:tavLst>
                                        <p:tav tm="0">
                                          <p:val>
                                            <p:strVal val="#ppt_x"/>
                                          </p:val>
                                        </p:tav>
                                        <p:tav tm="100000">
                                          <p:val>
                                            <p:strVal val="#ppt_x"/>
                                          </p:val>
                                        </p:tav>
                                      </p:tavLst>
                                    </p:anim>
                                    <p:anim calcmode="lin" valueType="num">
                                      <p:cBhvr>
                                        <p:cTn id="20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42" presetClass="path" presetSubtype="0" accel="50000" decel="50000" fill="hold" nodeType="clickEffect">
                                  <p:stCondLst>
                                    <p:cond delay="0"/>
                                  </p:stCondLst>
                                  <p:childTnLst>
                                    <p:animMotion origin="layout" path="M 0.00261 0.34445 L -0.28055 0.3794 " pathEditMode="relative" rAng="0" ptsTypes="AA">
                                      <p:cBhvr>
                                        <p:cTn id="209" dur="500" fill="hold"/>
                                        <p:tgtEl>
                                          <p:spTgt spid="61"/>
                                        </p:tgtEl>
                                        <p:attrNameLst>
                                          <p:attrName>ppt_x</p:attrName>
                                          <p:attrName>ppt_y</p:attrName>
                                        </p:attrNameLst>
                                      </p:cBhvr>
                                      <p:rCtr x="-14167" y="1736"/>
                                    </p:animMotion>
                                  </p:childTnLst>
                                </p:cTn>
                              </p:par>
                            </p:childTnLst>
                          </p:cTn>
                        </p:par>
                      </p:childTnLst>
                    </p:cTn>
                  </p:par>
                  <p:par>
                    <p:cTn id="210" fill="hold">
                      <p:stCondLst>
                        <p:cond delay="indefinite"/>
                      </p:stCondLst>
                      <p:childTnLst>
                        <p:par>
                          <p:cTn id="211" fill="hold">
                            <p:stCondLst>
                              <p:cond delay="0"/>
                            </p:stCondLst>
                            <p:childTnLst>
                              <p:par>
                                <p:cTn id="212" presetID="42" presetClass="path" presetSubtype="0" accel="50000" decel="50000" fill="hold" nodeType="clickEffect">
                                  <p:stCondLst>
                                    <p:cond delay="0"/>
                                  </p:stCondLst>
                                  <p:childTnLst>
                                    <p:animMotion origin="layout" path="M 0.00261 0.31112 L -0.28055 0.3794 " pathEditMode="relative" rAng="0" ptsTypes="AA">
                                      <p:cBhvr>
                                        <p:cTn id="213" dur="500" spd="-100000" fill="hold"/>
                                        <p:tgtEl>
                                          <p:spTgt spid="61"/>
                                        </p:tgtEl>
                                        <p:attrNameLst>
                                          <p:attrName>ppt_x</p:attrName>
                                          <p:attrName>ppt_y</p:attrName>
                                        </p:attrNameLst>
                                      </p:cBhvr>
                                      <p:rCtr x="-14167" y="3403"/>
                                    </p:animMotion>
                                  </p:childTnLst>
                                </p:cTn>
                              </p:par>
                            </p:childTnLst>
                          </p:cTn>
                        </p:par>
                      </p:childTnLst>
                    </p:cTn>
                  </p:par>
                  <p:par>
                    <p:cTn id="214" fill="hold">
                      <p:stCondLst>
                        <p:cond delay="indefinite"/>
                      </p:stCondLst>
                      <p:childTnLst>
                        <p:par>
                          <p:cTn id="215" fill="hold">
                            <p:stCondLst>
                              <p:cond delay="0"/>
                            </p:stCondLst>
                            <p:childTnLst>
                              <p:par>
                                <p:cTn id="216" presetID="42" presetClass="path" presetSubtype="0" accel="50000" decel="50000" fill="hold" nodeType="clickEffect">
                                  <p:stCondLst>
                                    <p:cond delay="0"/>
                                  </p:stCondLst>
                                  <p:childTnLst>
                                    <p:animMotion origin="layout" path="M 0.00261 0.31112 L 0.00261 0.34445 " pathEditMode="relative" rAng="0" ptsTypes="AA">
                                      <p:cBhvr>
                                        <p:cTn id="217" dur="500" fill="hold"/>
                                        <p:tgtEl>
                                          <p:spTgt spid="61"/>
                                        </p:tgtEl>
                                        <p:attrNameLst>
                                          <p:attrName>ppt_x</p:attrName>
                                          <p:attrName>ppt_y</p:attrName>
                                        </p:attrNameLst>
                                      </p:cBhvr>
                                      <p:rCtr x="0" y="1667"/>
                                    </p:animMotion>
                                  </p:childTnLst>
                                </p:cTn>
                              </p:par>
                            </p:childTnLst>
                          </p:cTn>
                        </p:par>
                      </p:childTnLst>
                    </p:cTn>
                  </p:par>
                  <p:par>
                    <p:cTn id="218" fill="hold">
                      <p:stCondLst>
                        <p:cond delay="indefinite"/>
                      </p:stCondLst>
                      <p:childTnLst>
                        <p:par>
                          <p:cTn id="219" fill="hold">
                            <p:stCondLst>
                              <p:cond delay="0"/>
                            </p:stCondLst>
                            <p:childTnLst>
                              <p:par>
                                <p:cTn id="220" presetID="42" presetClass="exit" presetSubtype="0" fill="hold" grpId="1" nodeType="clickEffect">
                                  <p:stCondLst>
                                    <p:cond delay="0"/>
                                  </p:stCondLst>
                                  <p:childTnLst>
                                    <p:animEffect transition="out" filter="fade">
                                      <p:cBhvr>
                                        <p:cTn id="221" dur="1000"/>
                                        <p:tgtEl>
                                          <p:spTgt spid="36"/>
                                        </p:tgtEl>
                                      </p:cBhvr>
                                    </p:animEffect>
                                    <p:anim calcmode="lin" valueType="num">
                                      <p:cBhvr>
                                        <p:cTn id="222" dur="1000"/>
                                        <p:tgtEl>
                                          <p:spTgt spid="36"/>
                                        </p:tgtEl>
                                        <p:attrNameLst>
                                          <p:attrName>ppt_x</p:attrName>
                                        </p:attrNameLst>
                                      </p:cBhvr>
                                      <p:tavLst>
                                        <p:tav tm="0">
                                          <p:val>
                                            <p:strVal val="ppt_x"/>
                                          </p:val>
                                        </p:tav>
                                        <p:tav tm="100000">
                                          <p:val>
                                            <p:strVal val="ppt_x"/>
                                          </p:val>
                                        </p:tav>
                                      </p:tavLst>
                                    </p:anim>
                                    <p:anim calcmode="lin" valueType="num">
                                      <p:cBhvr>
                                        <p:cTn id="223" dur="1000"/>
                                        <p:tgtEl>
                                          <p:spTgt spid="36"/>
                                        </p:tgtEl>
                                        <p:attrNameLst>
                                          <p:attrName>ppt_y</p:attrName>
                                        </p:attrNameLst>
                                      </p:cBhvr>
                                      <p:tavLst>
                                        <p:tav tm="0">
                                          <p:val>
                                            <p:strVal val="ppt_y"/>
                                          </p:val>
                                        </p:tav>
                                        <p:tav tm="100000">
                                          <p:val>
                                            <p:strVal val="ppt_y+.1"/>
                                          </p:val>
                                        </p:tav>
                                      </p:tavLst>
                                    </p:anim>
                                    <p:set>
                                      <p:cBhvr>
                                        <p:cTn id="224" dur="1" fill="hold">
                                          <p:stCondLst>
                                            <p:cond delay="999"/>
                                          </p:stCondLst>
                                        </p:cTn>
                                        <p:tgtEl>
                                          <p:spTgt spid="36"/>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47" presetClass="entr" presetSubtype="0" fill="hold" grpId="0" nodeType="clickEffect">
                                  <p:stCondLst>
                                    <p:cond delay="0"/>
                                  </p:stCondLst>
                                  <p:childTnLst>
                                    <p:set>
                                      <p:cBhvr>
                                        <p:cTn id="228" dur="1" fill="hold">
                                          <p:stCondLst>
                                            <p:cond delay="0"/>
                                          </p:stCondLst>
                                        </p:cTn>
                                        <p:tgtEl>
                                          <p:spTgt spid="56"/>
                                        </p:tgtEl>
                                        <p:attrNameLst>
                                          <p:attrName>style.visibility</p:attrName>
                                        </p:attrNameLst>
                                      </p:cBhvr>
                                      <p:to>
                                        <p:strVal val="visible"/>
                                      </p:to>
                                    </p:set>
                                    <p:animEffect transition="in" filter="fade">
                                      <p:cBhvr>
                                        <p:cTn id="229" dur="1000"/>
                                        <p:tgtEl>
                                          <p:spTgt spid="56"/>
                                        </p:tgtEl>
                                      </p:cBhvr>
                                    </p:animEffect>
                                    <p:anim calcmode="lin" valueType="num">
                                      <p:cBhvr>
                                        <p:cTn id="230" dur="1000" fill="hold"/>
                                        <p:tgtEl>
                                          <p:spTgt spid="56"/>
                                        </p:tgtEl>
                                        <p:attrNameLst>
                                          <p:attrName>ppt_x</p:attrName>
                                        </p:attrNameLst>
                                      </p:cBhvr>
                                      <p:tavLst>
                                        <p:tav tm="0">
                                          <p:val>
                                            <p:strVal val="#ppt_x"/>
                                          </p:val>
                                        </p:tav>
                                        <p:tav tm="100000">
                                          <p:val>
                                            <p:strVal val="#ppt_x"/>
                                          </p:val>
                                        </p:tav>
                                      </p:tavLst>
                                    </p:anim>
                                    <p:anim calcmode="lin" valueType="num">
                                      <p:cBhvr>
                                        <p:cTn id="23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42" presetClass="path" presetSubtype="0" accel="50000" decel="50000" fill="hold" nodeType="clickEffect">
                                  <p:stCondLst>
                                    <p:cond delay="0"/>
                                  </p:stCondLst>
                                  <p:childTnLst>
                                    <p:animMotion origin="layout" path="M 0.00261 0.34445 L -0.28055 0.3794 " pathEditMode="relative" rAng="0" ptsTypes="AA">
                                      <p:cBhvr>
                                        <p:cTn id="235" dur="500" fill="hold"/>
                                        <p:tgtEl>
                                          <p:spTgt spid="61"/>
                                        </p:tgtEl>
                                        <p:attrNameLst>
                                          <p:attrName>ppt_x</p:attrName>
                                          <p:attrName>ppt_y</p:attrName>
                                        </p:attrNameLst>
                                      </p:cBhvr>
                                      <p:rCtr x="-14167" y="1736"/>
                                    </p:animMotion>
                                  </p:childTnLst>
                                </p:cTn>
                              </p:par>
                            </p:childTnLst>
                          </p:cTn>
                        </p:par>
                      </p:childTnLst>
                    </p:cTn>
                  </p:par>
                  <p:par>
                    <p:cTn id="236" fill="hold">
                      <p:stCondLst>
                        <p:cond delay="indefinite"/>
                      </p:stCondLst>
                      <p:childTnLst>
                        <p:par>
                          <p:cTn id="237" fill="hold">
                            <p:stCondLst>
                              <p:cond delay="0"/>
                            </p:stCondLst>
                            <p:childTnLst>
                              <p:par>
                                <p:cTn id="238" presetID="42" presetClass="path" presetSubtype="0" accel="50000" decel="50000" fill="hold" nodeType="clickEffect">
                                  <p:stCondLst>
                                    <p:cond delay="0"/>
                                  </p:stCondLst>
                                  <p:childTnLst>
                                    <p:animMotion origin="layout" path="M 0.00261 0.31112 L -0.28055 0.3794 " pathEditMode="relative" rAng="0" ptsTypes="AA">
                                      <p:cBhvr>
                                        <p:cTn id="239" dur="500" spd="-100000" fill="hold"/>
                                        <p:tgtEl>
                                          <p:spTgt spid="61"/>
                                        </p:tgtEl>
                                        <p:attrNameLst>
                                          <p:attrName>ppt_x</p:attrName>
                                          <p:attrName>ppt_y</p:attrName>
                                        </p:attrNameLst>
                                      </p:cBhvr>
                                      <p:rCtr x="-14167" y="3403"/>
                                    </p:animMotion>
                                  </p:childTnLst>
                                </p:cTn>
                              </p:par>
                            </p:childTnLst>
                          </p:cTn>
                        </p:par>
                      </p:childTnLst>
                    </p:cTn>
                  </p:par>
                  <p:par>
                    <p:cTn id="240" fill="hold">
                      <p:stCondLst>
                        <p:cond delay="indefinite"/>
                      </p:stCondLst>
                      <p:childTnLst>
                        <p:par>
                          <p:cTn id="241" fill="hold">
                            <p:stCondLst>
                              <p:cond delay="0"/>
                            </p:stCondLst>
                            <p:childTnLst>
                              <p:par>
                                <p:cTn id="242" presetID="42" presetClass="path" presetSubtype="0" accel="50000" decel="50000" fill="hold" nodeType="clickEffect">
                                  <p:stCondLst>
                                    <p:cond delay="0"/>
                                  </p:stCondLst>
                                  <p:childTnLst>
                                    <p:animMotion origin="layout" path="M 0.00261 0.31112 L 0.00261 0.34445 " pathEditMode="relative" rAng="0" ptsTypes="AA">
                                      <p:cBhvr>
                                        <p:cTn id="243" dur="500" fill="hold"/>
                                        <p:tgtEl>
                                          <p:spTgt spid="61"/>
                                        </p:tgtEl>
                                        <p:attrNameLst>
                                          <p:attrName>ppt_x</p:attrName>
                                          <p:attrName>ppt_y</p:attrName>
                                        </p:attrNameLst>
                                      </p:cBhvr>
                                      <p:rCtr x="0" y="1667"/>
                                    </p:animMotion>
                                  </p:childTnLst>
                                </p:cTn>
                              </p:par>
                            </p:childTnLst>
                          </p:cTn>
                        </p:par>
                      </p:childTnLst>
                    </p:cTn>
                  </p:par>
                  <p:par>
                    <p:cTn id="244" fill="hold">
                      <p:stCondLst>
                        <p:cond delay="indefinite"/>
                      </p:stCondLst>
                      <p:childTnLst>
                        <p:par>
                          <p:cTn id="245" fill="hold">
                            <p:stCondLst>
                              <p:cond delay="0"/>
                            </p:stCondLst>
                            <p:childTnLst>
                              <p:par>
                                <p:cTn id="246" presetID="42" presetClass="exit" presetSubtype="0" fill="hold" grpId="1" nodeType="clickEffect">
                                  <p:stCondLst>
                                    <p:cond delay="0"/>
                                  </p:stCondLst>
                                  <p:childTnLst>
                                    <p:animEffect transition="out" filter="fade">
                                      <p:cBhvr>
                                        <p:cTn id="247" dur="1000"/>
                                        <p:tgtEl>
                                          <p:spTgt spid="40"/>
                                        </p:tgtEl>
                                      </p:cBhvr>
                                    </p:animEffect>
                                    <p:anim calcmode="lin" valueType="num">
                                      <p:cBhvr>
                                        <p:cTn id="248" dur="1000"/>
                                        <p:tgtEl>
                                          <p:spTgt spid="40"/>
                                        </p:tgtEl>
                                        <p:attrNameLst>
                                          <p:attrName>ppt_x</p:attrName>
                                        </p:attrNameLst>
                                      </p:cBhvr>
                                      <p:tavLst>
                                        <p:tav tm="0">
                                          <p:val>
                                            <p:strVal val="ppt_x"/>
                                          </p:val>
                                        </p:tav>
                                        <p:tav tm="100000">
                                          <p:val>
                                            <p:strVal val="ppt_x"/>
                                          </p:val>
                                        </p:tav>
                                      </p:tavLst>
                                    </p:anim>
                                    <p:anim calcmode="lin" valueType="num">
                                      <p:cBhvr>
                                        <p:cTn id="249" dur="1000"/>
                                        <p:tgtEl>
                                          <p:spTgt spid="40"/>
                                        </p:tgtEl>
                                        <p:attrNameLst>
                                          <p:attrName>ppt_y</p:attrName>
                                        </p:attrNameLst>
                                      </p:cBhvr>
                                      <p:tavLst>
                                        <p:tav tm="0">
                                          <p:val>
                                            <p:strVal val="ppt_y"/>
                                          </p:val>
                                        </p:tav>
                                        <p:tav tm="100000">
                                          <p:val>
                                            <p:strVal val="ppt_y+.1"/>
                                          </p:val>
                                        </p:tav>
                                      </p:tavLst>
                                    </p:anim>
                                    <p:set>
                                      <p:cBhvr>
                                        <p:cTn id="250" dur="1" fill="hold">
                                          <p:stCondLst>
                                            <p:cond delay="999"/>
                                          </p:stCondLst>
                                        </p:cTn>
                                        <p:tgtEl>
                                          <p:spTgt spid="4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47" presetClass="entr" presetSubtype="0" fill="hold" grpId="0" nodeType="clickEffect">
                                  <p:stCondLst>
                                    <p:cond delay="0"/>
                                  </p:stCondLst>
                                  <p:childTnLst>
                                    <p:set>
                                      <p:cBhvr>
                                        <p:cTn id="254" dur="1" fill="hold">
                                          <p:stCondLst>
                                            <p:cond delay="0"/>
                                          </p:stCondLst>
                                        </p:cTn>
                                        <p:tgtEl>
                                          <p:spTgt spid="55"/>
                                        </p:tgtEl>
                                        <p:attrNameLst>
                                          <p:attrName>style.visibility</p:attrName>
                                        </p:attrNameLst>
                                      </p:cBhvr>
                                      <p:to>
                                        <p:strVal val="visible"/>
                                      </p:to>
                                    </p:set>
                                    <p:animEffect transition="in" filter="fade">
                                      <p:cBhvr>
                                        <p:cTn id="255" dur="1000"/>
                                        <p:tgtEl>
                                          <p:spTgt spid="55"/>
                                        </p:tgtEl>
                                      </p:cBhvr>
                                    </p:animEffect>
                                    <p:anim calcmode="lin" valueType="num">
                                      <p:cBhvr>
                                        <p:cTn id="256" dur="1000" fill="hold"/>
                                        <p:tgtEl>
                                          <p:spTgt spid="55"/>
                                        </p:tgtEl>
                                        <p:attrNameLst>
                                          <p:attrName>ppt_x</p:attrName>
                                        </p:attrNameLst>
                                      </p:cBhvr>
                                      <p:tavLst>
                                        <p:tav tm="0">
                                          <p:val>
                                            <p:strVal val="#ppt_x"/>
                                          </p:val>
                                        </p:tav>
                                        <p:tav tm="100000">
                                          <p:val>
                                            <p:strVal val="#ppt_x"/>
                                          </p:val>
                                        </p:tav>
                                      </p:tavLst>
                                    </p:anim>
                                    <p:anim calcmode="lin" valueType="num">
                                      <p:cBhvr>
                                        <p:cTn id="257"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presetID="42" presetClass="path" presetSubtype="0" accel="50000" decel="50000" fill="hold" nodeType="clickEffect">
                                  <p:stCondLst>
                                    <p:cond delay="0"/>
                                  </p:stCondLst>
                                  <p:childTnLst>
                                    <p:animMotion origin="layout" path="M 0.00261 0.34445 L -0.28055 0.3794 " pathEditMode="relative" rAng="0" ptsTypes="AA">
                                      <p:cBhvr>
                                        <p:cTn id="261" dur="500" fill="hold"/>
                                        <p:tgtEl>
                                          <p:spTgt spid="61"/>
                                        </p:tgtEl>
                                        <p:attrNameLst>
                                          <p:attrName>ppt_x</p:attrName>
                                          <p:attrName>ppt_y</p:attrName>
                                        </p:attrNameLst>
                                      </p:cBhvr>
                                      <p:rCtr x="-14167" y="1736"/>
                                    </p:animMotion>
                                  </p:childTnLst>
                                </p:cTn>
                              </p:par>
                            </p:childTnLst>
                          </p:cTn>
                        </p:par>
                      </p:childTnLst>
                    </p:cTn>
                  </p:par>
                  <p:par>
                    <p:cTn id="262" fill="hold">
                      <p:stCondLst>
                        <p:cond delay="indefinite"/>
                      </p:stCondLst>
                      <p:childTnLst>
                        <p:par>
                          <p:cTn id="263" fill="hold">
                            <p:stCondLst>
                              <p:cond delay="0"/>
                            </p:stCondLst>
                            <p:childTnLst>
                              <p:par>
                                <p:cTn id="264" presetID="42" presetClass="path" presetSubtype="0" accel="50000" decel="50000" fill="hold" nodeType="clickEffect">
                                  <p:stCondLst>
                                    <p:cond delay="0"/>
                                  </p:stCondLst>
                                  <p:childTnLst>
                                    <p:animMotion origin="layout" path="M 0.00261 0.31112 L -0.28055 0.3794 " pathEditMode="relative" rAng="0" ptsTypes="AA">
                                      <p:cBhvr>
                                        <p:cTn id="265" dur="500" spd="-100000" fill="hold"/>
                                        <p:tgtEl>
                                          <p:spTgt spid="61"/>
                                        </p:tgtEl>
                                        <p:attrNameLst>
                                          <p:attrName>ppt_x</p:attrName>
                                          <p:attrName>ppt_y</p:attrName>
                                        </p:attrNameLst>
                                      </p:cBhvr>
                                      <p:rCtr x="-14167" y="3403"/>
                                    </p:animMotion>
                                  </p:childTnLst>
                                </p:cTn>
                              </p:par>
                            </p:childTnLst>
                          </p:cTn>
                        </p:par>
                      </p:childTnLst>
                    </p:cTn>
                  </p:par>
                  <p:par>
                    <p:cTn id="266" fill="hold">
                      <p:stCondLst>
                        <p:cond delay="indefinite"/>
                      </p:stCondLst>
                      <p:childTnLst>
                        <p:par>
                          <p:cTn id="267" fill="hold">
                            <p:stCondLst>
                              <p:cond delay="0"/>
                            </p:stCondLst>
                            <p:childTnLst>
                              <p:par>
                                <p:cTn id="268" presetID="42" presetClass="path" presetSubtype="0" accel="50000" decel="50000" fill="hold" nodeType="clickEffect">
                                  <p:stCondLst>
                                    <p:cond delay="0"/>
                                  </p:stCondLst>
                                  <p:childTnLst>
                                    <p:animMotion origin="layout" path="M 0.00261 0.31112 L -0.32239 0.41112 " pathEditMode="relative" rAng="0" ptsTypes="AA">
                                      <p:cBhvr>
                                        <p:cTn id="269" dur="500" fill="hold"/>
                                        <p:tgtEl>
                                          <p:spTgt spid="61"/>
                                        </p:tgtEl>
                                        <p:attrNameLst>
                                          <p:attrName>ppt_x</p:attrName>
                                          <p:attrName>ppt_y</p:attrName>
                                        </p:attrNameLst>
                                      </p:cBhvr>
                                      <p:rCtr x="-16250" y="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55" grpId="0" animBg="1"/>
      <p:bldP spid="56" grpId="0" animBg="1"/>
      <p:bldP spid="57" grpId="0" animBg="1"/>
      <p:bldP spid="58" grpId="0" animBg="1"/>
      <p:bldP spid="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F56A-8AB4-4DAB-85F7-9FC12A19561A}"/>
              </a:ext>
            </a:extLst>
          </p:cNvPr>
          <p:cNvSpPr>
            <a:spLocks noGrp="1"/>
          </p:cNvSpPr>
          <p:nvPr>
            <p:ph type="title"/>
          </p:nvPr>
        </p:nvSpPr>
        <p:spPr/>
        <p:txBody>
          <a:bodyPr/>
          <a:lstStyle/>
          <a:p>
            <a:r>
              <a:rPr lang="en-SG" dirty="0"/>
              <a:t>Question 2</a:t>
            </a:r>
          </a:p>
        </p:txBody>
      </p:sp>
      <p:sp>
        <p:nvSpPr>
          <p:cNvPr id="3" name="Content Placeholder 2">
            <a:extLst>
              <a:ext uri="{FF2B5EF4-FFF2-40B4-BE49-F238E27FC236}">
                <a16:creationId xmlns:a16="http://schemas.microsoft.com/office/drawing/2014/main" id="{89EE892B-3184-4400-B842-78CB7333A329}"/>
              </a:ext>
            </a:extLst>
          </p:cNvPr>
          <p:cNvSpPr>
            <a:spLocks noGrp="1"/>
          </p:cNvSpPr>
          <p:nvPr>
            <p:ph idx="1"/>
          </p:nvPr>
        </p:nvSpPr>
        <p:spPr/>
        <p:txBody>
          <a:bodyPr>
            <a:normAutofit fontScale="92500" lnSpcReduction="10000"/>
          </a:bodyPr>
          <a:lstStyle/>
          <a:p>
            <a:pPr marL="0" indent="0" algn="just">
              <a:lnSpc>
                <a:spcPct val="100000"/>
              </a:lnSpc>
              <a:buNone/>
            </a:pPr>
            <a:r>
              <a:rPr lang="en-US" dirty="0">
                <a:latin typeface="Arial" panose="020B0604020202020204" pitchFamily="34" charset="0"/>
                <a:cs typeface="Arial" panose="020B0604020202020204" pitchFamily="34" charset="0"/>
              </a:rPr>
              <a:t>Write a c function </a:t>
            </a:r>
            <a:r>
              <a:rPr lang="en-US" b="1" dirty="0" err="1">
                <a:latin typeface="Arial" panose="020B0604020202020204" pitchFamily="34" charset="0"/>
                <a:cs typeface="Arial" panose="020B0604020202020204" pitchFamily="34" charset="0"/>
              </a:rPr>
              <a:t>reverseFirstKItems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that </a:t>
            </a:r>
            <a:r>
              <a:rPr lang="en-US" dirty="0">
                <a:solidFill>
                  <a:srgbClr val="FF0000"/>
                </a:solidFill>
                <a:latin typeface="Arial" panose="020B0604020202020204" pitchFamily="34" charset="0"/>
                <a:cs typeface="Arial" panose="020B0604020202020204" pitchFamily="34" charset="0"/>
              </a:rPr>
              <a:t>reverses the order of the first k elements of the queue using a stack</a:t>
            </a:r>
            <a:r>
              <a:rPr lang="en-US" dirty="0">
                <a:latin typeface="Arial" panose="020B0604020202020204" pitchFamily="34" charset="0"/>
                <a:cs typeface="Arial" panose="020B0604020202020204" pitchFamily="34" charset="0"/>
              </a:rPr>
              <a:t>, leaving the other elements in the same relative order for given an integer k and a queue of integers. </a:t>
            </a:r>
          </a:p>
          <a:p>
            <a:pPr marL="0" indent="0" algn="just">
              <a:lnSpc>
                <a:spcPct val="100000"/>
              </a:lnSpc>
              <a:buNone/>
            </a:pPr>
            <a:r>
              <a:rPr lang="en-US" dirty="0">
                <a:latin typeface="Arial" panose="020B0604020202020204" pitchFamily="34" charset="0"/>
                <a:cs typeface="Arial" panose="020B0604020202020204" pitchFamily="34" charset="0"/>
              </a:rPr>
              <a:t>Note that the </a:t>
            </a:r>
            <a:r>
              <a:rPr lang="en-US" b="1" dirty="0" err="1">
                <a:latin typeface="Arial" panose="020B0604020202020204" pitchFamily="34" charset="0"/>
                <a:cs typeface="Arial" panose="020B0604020202020204" pitchFamily="34" charset="0"/>
              </a:rPr>
              <a:t>reverseFirstKItems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function only uses </a:t>
            </a:r>
            <a:r>
              <a:rPr lang="en-US" b="1" dirty="0">
                <a:latin typeface="Arial" panose="020B0604020202020204" pitchFamily="34" charset="0"/>
                <a:cs typeface="Arial" panose="020B0604020202020204" pitchFamily="34" charset="0"/>
              </a:rPr>
              <a:t>push()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pop() </a:t>
            </a:r>
            <a:r>
              <a:rPr lang="en-US" dirty="0">
                <a:latin typeface="Arial" panose="020B0604020202020204" pitchFamily="34" charset="0"/>
                <a:cs typeface="Arial" panose="020B0604020202020204" pitchFamily="34" charset="0"/>
              </a:rPr>
              <a:t>when adding or removing integers from the stack and only uses </a:t>
            </a:r>
            <a:r>
              <a:rPr lang="en-US" b="1" dirty="0">
                <a:latin typeface="Arial" panose="020B0604020202020204" pitchFamily="34" charset="0"/>
                <a:cs typeface="Arial" panose="020B0604020202020204" pitchFamily="34" charset="0"/>
              </a:rPr>
              <a:t>enqueue()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dequeue() </a:t>
            </a:r>
            <a:r>
              <a:rPr lang="en-US" dirty="0">
                <a:latin typeface="Arial" panose="020B0604020202020204" pitchFamily="34" charset="0"/>
                <a:cs typeface="Arial" panose="020B0604020202020204" pitchFamily="34" charset="0"/>
              </a:rPr>
              <a:t>when adding or removing integers from the queue.</a:t>
            </a:r>
          </a:p>
          <a:p>
            <a:pPr marL="0" indent="0" algn="just">
              <a:lnSpc>
                <a:spcPct val="100000"/>
              </a:lnSpc>
              <a:buNone/>
            </a:pPr>
            <a:endParaRPr lang="en-US" dirty="0">
              <a:latin typeface="Arial" panose="020B0604020202020204" pitchFamily="34" charset="0"/>
              <a:cs typeface="Arial" panose="020B0604020202020204" pitchFamily="34" charset="0"/>
            </a:endParaRPr>
          </a:p>
          <a:p>
            <a:pPr marL="0" indent="0" algn="ctr">
              <a:lnSpc>
                <a:spcPct val="100000"/>
              </a:lnSpc>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reverseFirstKItems</a:t>
            </a:r>
            <a:r>
              <a:rPr lang="en-US" dirty="0">
                <a:latin typeface="Courier New" panose="02070309020205020404" pitchFamily="49" charset="0"/>
                <a:cs typeface="Courier New" panose="02070309020205020404" pitchFamily="49" charset="0"/>
              </a:rPr>
              <a:t>(Queue *q, int k);</a:t>
            </a:r>
          </a:p>
          <a:p>
            <a:pPr marL="0" indent="0" algn="just">
              <a:lnSpc>
                <a:spcPct val="100000"/>
              </a:lnSpc>
              <a:buNone/>
            </a:pPr>
            <a:endParaRPr lang="en-US" dirty="0">
              <a:latin typeface="Arial" panose="020B0604020202020204" pitchFamily="34" charset="0"/>
              <a:cs typeface="Arial" panose="020B0604020202020204" pitchFamily="34" charset="0"/>
            </a:endParaRPr>
          </a:p>
          <a:p>
            <a:pPr marL="0" indent="0" algn="just">
              <a:lnSpc>
                <a:spcPct val="100000"/>
              </a:lnSpc>
              <a:buNone/>
            </a:pPr>
            <a:r>
              <a:rPr lang="en-US" dirty="0">
                <a:latin typeface="Arial" panose="020B0604020202020204" pitchFamily="34" charset="0"/>
                <a:cs typeface="Arial" panose="020B0604020202020204" pitchFamily="34" charset="0"/>
              </a:rPr>
              <a:t>For example: if the queue is </a:t>
            </a:r>
            <a:r>
              <a:rPr lang="en-US" dirty="0">
                <a:latin typeface="Courier New" panose="02070309020205020404" pitchFamily="49" charset="0"/>
                <a:cs typeface="Courier New" panose="02070309020205020404" pitchFamily="49" charset="0"/>
              </a:rPr>
              <a:t>&lt;1, 2, 3, 4, 5, 6&gt; </a:t>
            </a:r>
            <a:r>
              <a:rPr lang="en-US" dirty="0">
                <a:latin typeface="Arial" panose="020B0604020202020204" pitchFamily="34" charset="0"/>
                <a:cs typeface="Arial" panose="020B0604020202020204" pitchFamily="34" charset="0"/>
              </a:rPr>
              <a:t>and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k = 3, the resulting queue will be </a:t>
            </a:r>
            <a:r>
              <a:rPr lang="en-US" dirty="0">
                <a:latin typeface="Courier New" panose="02070309020205020404" pitchFamily="49" charset="0"/>
                <a:cs typeface="Courier New" panose="02070309020205020404" pitchFamily="49" charset="0"/>
              </a:rPr>
              <a:t>&lt;3, 2, 1, 4, 5, 6&gt;</a:t>
            </a:r>
            <a:endParaRPr lang="en-S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71733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F719C1-E7D0-4005-B95E-244932C2711C}"/>
              </a:ext>
            </a:extLst>
          </p:cNvPr>
          <p:cNvSpPr/>
          <p:nvPr/>
        </p:nvSpPr>
        <p:spPr>
          <a:xfrm>
            <a:off x="-17417" y="569167"/>
            <a:ext cx="9161417"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45641CDC-E0E3-479B-93FB-D88B5481F213}"/>
              </a:ext>
            </a:extLst>
          </p:cNvPr>
          <p:cNvSpPr>
            <a:spLocks noGrp="1"/>
          </p:cNvSpPr>
          <p:nvPr>
            <p:ph type="title"/>
          </p:nvPr>
        </p:nvSpPr>
        <p:spPr/>
        <p:txBody>
          <a:bodyPr/>
          <a:lstStyle/>
          <a:p>
            <a:r>
              <a:rPr lang="en-SG" dirty="0"/>
              <a:t>Question 2 – example</a:t>
            </a:r>
          </a:p>
        </p:txBody>
      </p:sp>
      <p:sp>
        <p:nvSpPr>
          <p:cNvPr id="3" name="Content Placeholder 2">
            <a:extLst>
              <a:ext uri="{FF2B5EF4-FFF2-40B4-BE49-F238E27FC236}">
                <a16:creationId xmlns:a16="http://schemas.microsoft.com/office/drawing/2014/main" id="{F95ADBF8-F152-4F45-8688-376E2CE8E094}"/>
              </a:ext>
            </a:extLst>
          </p:cNvPr>
          <p:cNvSpPr>
            <a:spLocks noGrp="1"/>
          </p:cNvSpPr>
          <p:nvPr>
            <p:ph idx="1"/>
          </p:nvPr>
        </p:nvSpPr>
        <p:spPr>
          <a:xfrm>
            <a:off x="76200" y="685800"/>
            <a:ext cx="7315200" cy="5943600"/>
          </a:xfrm>
        </p:spPr>
        <p:txBody>
          <a:bodyPr>
            <a:normAutofit fontScale="92500" lnSpcReduction="20000"/>
          </a:bodyPr>
          <a:lstStyle/>
          <a:p>
            <a:pPr marL="0" indent="0">
              <a:buNone/>
            </a:pPr>
            <a:r>
              <a:rPr lang="en-US" sz="1100" dirty="0">
                <a:latin typeface="Courier New" panose="02070309020205020404" pitchFamily="49" charset="0"/>
                <a:cs typeface="Courier New" panose="02070309020205020404" pitchFamily="49" charset="0"/>
              </a:rPr>
              <a:t>1: Insert an integer into the queue;</a:t>
            </a:r>
          </a:p>
          <a:p>
            <a:pPr marL="0" indent="0">
              <a:buNone/>
            </a:pPr>
            <a:r>
              <a:rPr lang="en-US" sz="1100" dirty="0">
                <a:latin typeface="Courier New" panose="02070309020205020404" pitchFamily="49" charset="0"/>
                <a:cs typeface="Courier New" panose="02070309020205020404" pitchFamily="49" charset="0"/>
              </a:rPr>
              <a:t>2: Reverse the elements of the queue until the given number;</a:t>
            </a:r>
          </a:p>
          <a:p>
            <a:pPr marL="0" indent="0">
              <a:buNone/>
            </a:pPr>
            <a:r>
              <a:rPr lang="en-US" sz="1100" dirty="0">
                <a:latin typeface="Courier New" panose="02070309020205020404" pitchFamily="49" charset="0"/>
                <a:cs typeface="Courier New" panose="02070309020205020404" pitchFamily="49" charset="0"/>
              </a:rPr>
              <a:t>0: </a:t>
            </a:r>
            <a:r>
              <a:rPr lang="en-US" sz="1100" dirty="0" err="1">
                <a:latin typeface="Courier New" panose="02070309020205020404" pitchFamily="49" charset="0"/>
                <a:cs typeface="Courier New" panose="02070309020205020404" pitchFamily="49" charset="0"/>
              </a:rPr>
              <a:t>Quit;Please</a:t>
            </a:r>
            <a:r>
              <a:rPr lang="en-US" sz="1100" dirty="0">
                <a:latin typeface="Courier New" panose="02070309020205020404" pitchFamily="49" charset="0"/>
                <a:cs typeface="Courier New" panose="02070309020205020404" pitchFamily="49" charset="0"/>
              </a:rPr>
              <a:t> input your choice(1/2/0): 1</a:t>
            </a:r>
          </a:p>
          <a:p>
            <a:pPr marL="0" indent="0">
              <a:buNone/>
            </a:pPr>
            <a:r>
              <a:rPr lang="en-US" sz="1100" b="1" dirty="0">
                <a:latin typeface="Courier New" panose="02070309020205020404" pitchFamily="49" charset="0"/>
                <a:cs typeface="Courier New" panose="02070309020205020404" pitchFamily="49" charset="0"/>
              </a:rPr>
              <a:t>Input an integer that you want to insert into the queue: 1</a:t>
            </a:r>
          </a:p>
          <a:p>
            <a:pPr marL="0" indent="0">
              <a:buNone/>
            </a:pPr>
            <a:r>
              <a:rPr lang="en-US" sz="1100" dirty="0">
                <a:latin typeface="Courier New" panose="02070309020205020404" pitchFamily="49" charset="0"/>
                <a:cs typeface="Courier New" panose="02070309020205020404" pitchFamily="49" charset="0"/>
              </a:rPr>
              <a:t>The resulting queue is: 1</a:t>
            </a:r>
          </a:p>
          <a:p>
            <a:pPr marL="0" indent="0">
              <a:buNone/>
            </a:pPr>
            <a:r>
              <a:rPr lang="en-US" sz="1100" dirty="0">
                <a:latin typeface="Courier New" panose="02070309020205020404" pitchFamily="49" charset="0"/>
                <a:cs typeface="Courier New" panose="02070309020205020404" pitchFamily="49" charset="0"/>
              </a:rPr>
              <a:t>Please input your choice(1/2/0): 1</a:t>
            </a:r>
          </a:p>
          <a:p>
            <a:pPr marL="0" indent="0">
              <a:buNone/>
            </a:pPr>
            <a:r>
              <a:rPr lang="en-US" sz="1100" b="1" dirty="0">
                <a:latin typeface="Courier New" panose="02070309020205020404" pitchFamily="49" charset="0"/>
                <a:cs typeface="Courier New" panose="02070309020205020404" pitchFamily="49" charset="0"/>
              </a:rPr>
              <a:t>Input an integer that you want to insert into the queue: 2</a:t>
            </a:r>
          </a:p>
          <a:p>
            <a:pPr marL="0" indent="0">
              <a:buNone/>
            </a:pPr>
            <a:r>
              <a:rPr lang="en-US" sz="1100" dirty="0">
                <a:latin typeface="Courier New" panose="02070309020205020404" pitchFamily="49" charset="0"/>
                <a:cs typeface="Courier New" panose="02070309020205020404" pitchFamily="49" charset="0"/>
              </a:rPr>
              <a:t>The resulting queue is: 1 2</a:t>
            </a:r>
          </a:p>
          <a:p>
            <a:pPr marL="0" indent="0">
              <a:buNone/>
            </a:pPr>
            <a:r>
              <a:rPr lang="en-US" sz="1100" dirty="0">
                <a:latin typeface="Courier New" panose="02070309020205020404" pitchFamily="49" charset="0"/>
                <a:cs typeface="Courier New" panose="02070309020205020404" pitchFamily="49" charset="0"/>
              </a:rPr>
              <a:t>Please input your choice(1/2/0): 1</a:t>
            </a:r>
          </a:p>
          <a:p>
            <a:pPr marL="0" indent="0">
              <a:buNone/>
            </a:pPr>
            <a:r>
              <a:rPr lang="en-US" sz="1100" b="1" dirty="0">
                <a:latin typeface="Courier New" panose="02070309020205020404" pitchFamily="49" charset="0"/>
                <a:cs typeface="Courier New" panose="02070309020205020404" pitchFamily="49" charset="0"/>
              </a:rPr>
              <a:t>Input an integer that you want to insert into the queue: 3</a:t>
            </a:r>
          </a:p>
          <a:p>
            <a:pPr marL="0" indent="0">
              <a:buNone/>
            </a:pPr>
            <a:r>
              <a:rPr lang="en-US" sz="1100" dirty="0">
                <a:latin typeface="Courier New" panose="02070309020205020404" pitchFamily="49" charset="0"/>
                <a:cs typeface="Courier New" panose="02070309020205020404" pitchFamily="49" charset="0"/>
              </a:rPr>
              <a:t>The resulting queue is: 1 2 3</a:t>
            </a:r>
          </a:p>
          <a:p>
            <a:pPr marL="0" indent="0">
              <a:buNone/>
            </a:pPr>
            <a:r>
              <a:rPr lang="en-US" sz="1100" dirty="0">
                <a:latin typeface="Courier New" panose="02070309020205020404" pitchFamily="49" charset="0"/>
                <a:cs typeface="Courier New" panose="02070309020205020404" pitchFamily="49" charset="0"/>
              </a:rPr>
              <a:t>Please input your choice(1/2/0): 1</a:t>
            </a:r>
          </a:p>
          <a:p>
            <a:pPr marL="0" indent="0">
              <a:buNone/>
            </a:pPr>
            <a:r>
              <a:rPr lang="en-US" sz="1100" b="1" dirty="0">
                <a:latin typeface="Courier New" panose="02070309020205020404" pitchFamily="49" charset="0"/>
                <a:cs typeface="Courier New" panose="02070309020205020404" pitchFamily="49" charset="0"/>
              </a:rPr>
              <a:t>Input an integer that you want to insert into the queue: 4</a:t>
            </a:r>
          </a:p>
          <a:p>
            <a:pPr marL="0" indent="0">
              <a:buNone/>
            </a:pPr>
            <a:r>
              <a:rPr lang="en-US" sz="1100" dirty="0">
                <a:latin typeface="Courier New" panose="02070309020205020404" pitchFamily="49" charset="0"/>
                <a:cs typeface="Courier New" panose="02070309020205020404" pitchFamily="49" charset="0"/>
              </a:rPr>
              <a:t>The resulting queue is: 1 2 3 4</a:t>
            </a:r>
          </a:p>
          <a:p>
            <a:pPr marL="0" indent="0">
              <a:buNone/>
            </a:pPr>
            <a:r>
              <a:rPr lang="en-US" sz="1100" dirty="0">
                <a:latin typeface="Courier New" panose="02070309020205020404" pitchFamily="49" charset="0"/>
                <a:cs typeface="Courier New" panose="02070309020205020404" pitchFamily="49" charset="0"/>
              </a:rPr>
              <a:t>Please input your choice(1/2/0): 1</a:t>
            </a:r>
          </a:p>
          <a:p>
            <a:pPr marL="0" indent="0">
              <a:buNone/>
            </a:pPr>
            <a:r>
              <a:rPr lang="en-US" sz="1100" b="1" dirty="0">
                <a:latin typeface="Courier New" panose="02070309020205020404" pitchFamily="49" charset="0"/>
                <a:cs typeface="Courier New" panose="02070309020205020404" pitchFamily="49" charset="0"/>
              </a:rPr>
              <a:t>Input an integer that you want to insert into the queue: 5</a:t>
            </a:r>
          </a:p>
          <a:p>
            <a:pPr marL="0" indent="0">
              <a:buNone/>
            </a:pPr>
            <a:r>
              <a:rPr lang="en-US" sz="1100" dirty="0">
                <a:latin typeface="Courier New" panose="02070309020205020404" pitchFamily="49" charset="0"/>
                <a:cs typeface="Courier New" panose="02070309020205020404" pitchFamily="49" charset="0"/>
              </a:rPr>
              <a:t>The resulting queue is: 1 2 3 4 5</a:t>
            </a:r>
          </a:p>
          <a:p>
            <a:pPr marL="0" indent="0">
              <a:buNone/>
            </a:pPr>
            <a:r>
              <a:rPr lang="en-US" sz="1100" dirty="0">
                <a:latin typeface="Courier New" panose="02070309020205020404" pitchFamily="49" charset="0"/>
                <a:cs typeface="Courier New" panose="02070309020205020404" pitchFamily="49" charset="0"/>
              </a:rPr>
              <a:t>Please input your choice(1/2/0): 1</a:t>
            </a:r>
          </a:p>
          <a:p>
            <a:pPr marL="0" indent="0">
              <a:buNone/>
            </a:pPr>
            <a:r>
              <a:rPr lang="en-US" sz="1100" b="1" dirty="0">
                <a:latin typeface="Courier New" panose="02070309020205020404" pitchFamily="49" charset="0"/>
                <a:cs typeface="Courier New" panose="02070309020205020404" pitchFamily="49" charset="0"/>
              </a:rPr>
              <a:t>Input an integer that you want to insert into the queue: 6</a:t>
            </a:r>
          </a:p>
          <a:p>
            <a:pPr marL="0" indent="0">
              <a:buNone/>
            </a:pPr>
            <a:r>
              <a:rPr lang="en-US" sz="1100" dirty="0">
                <a:latin typeface="Courier New" panose="02070309020205020404" pitchFamily="49" charset="0"/>
                <a:cs typeface="Courier New" panose="02070309020205020404" pitchFamily="49" charset="0"/>
              </a:rPr>
              <a:t>The resulting queue is: 1 2 3 4 5 6</a:t>
            </a:r>
          </a:p>
          <a:p>
            <a:pPr marL="0" indent="0">
              <a:buNone/>
            </a:pPr>
            <a:r>
              <a:rPr lang="en-US" sz="1100" b="1" dirty="0">
                <a:latin typeface="Courier New" panose="02070309020205020404" pitchFamily="49" charset="0"/>
                <a:cs typeface="Courier New" panose="02070309020205020404" pitchFamily="49" charset="0"/>
              </a:rPr>
              <a:t>Please input your choice(1/2/0): 2</a:t>
            </a:r>
          </a:p>
          <a:p>
            <a:pPr marL="0" indent="0">
              <a:buNone/>
            </a:pPr>
            <a:r>
              <a:rPr lang="en-US" sz="1100" b="1" dirty="0">
                <a:latin typeface="Courier New" panose="02070309020205020404" pitchFamily="49" charset="0"/>
                <a:cs typeface="Courier New" panose="02070309020205020404" pitchFamily="49" charset="0"/>
              </a:rPr>
              <a:t>Enter an integer to reverse the queue until that number: 3</a:t>
            </a:r>
          </a:p>
          <a:p>
            <a:pPr marL="0" indent="0">
              <a:buNone/>
            </a:pPr>
            <a:r>
              <a:rPr lang="en-US" sz="1100" dirty="0">
                <a:latin typeface="Courier New" panose="02070309020205020404" pitchFamily="49" charset="0"/>
                <a:cs typeface="Courier New" panose="02070309020205020404" pitchFamily="49" charset="0"/>
              </a:rPr>
              <a:t>The resulting queue after reversing first 3 elements is: 3 2 1 4 5 6</a:t>
            </a:r>
          </a:p>
          <a:p>
            <a:pPr marL="0" indent="0">
              <a:buNone/>
            </a:pPr>
            <a:r>
              <a:rPr lang="en-US" sz="1100" b="1" dirty="0">
                <a:latin typeface="Courier New" panose="02070309020205020404" pitchFamily="49" charset="0"/>
                <a:cs typeface="Courier New" panose="02070309020205020404" pitchFamily="49" charset="0"/>
              </a:rPr>
              <a:t>Please input your choice(1/2/0): 0</a:t>
            </a:r>
            <a:endParaRPr lang="en-SG" sz="1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907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E808BB6-26A4-4749-A96A-25DB676BAB50}"/>
              </a:ext>
            </a:extLst>
          </p:cNvPr>
          <p:cNvSpPr/>
          <p:nvPr/>
        </p:nvSpPr>
        <p:spPr>
          <a:xfrm>
            <a:off x="-17417" y="569167"/>
            <a:ext cx="9161417"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5A19ED20-19F8-4D2A-9F83-4A3087AF918C}"/>
              </a:ext>
            </a:extLst>
          </p:cNvPr>
          <p:cNvSpPr>
            <a:spLocks noGrp="1"/>
          </p:cNvSpPr>
          <p:nvPr>
            <p:ph type="title"/>
          </p:nvPr>
        </p:nvSpPr>
        <p:spPr/>
        <p:txBody>
          <a:bodyPr/>
          <a:lstStyle/>
          <a:p>
            <a:r>
              <a:rPr lang="en-SG" dirty="0"/>
              <a:t>Question 1 - solution</a:t>
            </a:r>
          </a:p>
        </p:txBody>
      </p:sp>
      <p:grpSp>
        <p:nvGrpSpPr>
          <p:cNvPr id="4" name="Group 3">
            <a:extLst>
              <a:ext uri="{FF2B5EF4-FFF2-40B4-BE49-F238E27FC236}">
                <a16:creationId xmlns:a16="http://schemas.microsoft.com/office/drawing/2014/main" id="{AB18AE42-6EB6-4CB3-94E1-19C5F46CFF78}"/>
              </a:ext>
            </a:extLst>
          </p:cNvPr>
          <p:cNvGrpSpPr/>
          <p:nvPr/>
        </p:nvGrpSpPr>
        <p:grpSpPr>
          <a:xfrm>
            <a:off x="304800" y="762000"/>
            <a:ext cx="7086600" cy="5695453"/>
            <a:chOff x="1143000" y="1446213"/>
            <a:chExt cx="7086600" cy="5695453"/>
          </a:xfrm>
        </p:grpSpPr>
        <p:sp>
          <p:nvSpPr>
            <p:cNvPr id="5" name="TextBox 16">
              <a:extLst>
                <a:ext uri="{FF2B5EF4-FFF2-40B4-BE49-F238E27FC236}">
                  <a16:creationId xmlns:a16="http://schemas.microsoft.com/office/drawing/2014/main" id="{8563D140-28E5-45D5-91C9-2A834D73F9B0}"/>
                </a:ext>
              </a:extLst>
            </p:cNvPr>
            <p:cNvSpPr txBox="1">
              <a:spLocks noChangeArrowheads="1"/>
            </p:cNvSpPr>
            <p:nvPr/>
          </p:nvSpPr>
          <p:spPr bwMode="auto">
            <a:xfrm>
              <a:off x="1600200" y="1447800"/>
              <a:ext cx="6629400" cy="5693866"/>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b="1" dirty="0" err="1">
                  <a:latin typeface="Courier New" panose="02070309020205020404" pitchFamily="49" charset="0"/>
                  <a:cs typeface="Courier New" panose="02070309020205020404" pitchFamily="49" charset="0"/>
                </a:rPr>
                <a:t>reverseFirstKItems</a:t>
              </a:r>
              <a:r>
                <a:rPr lang="en-US" altLang="en-US" sz="1400" dirty="0">
                  <a:latin typeface="Courier New" panose="02070309020205020404" pitchFamily="49" charset="0"/>
                  <a:cs typeface="Courier New" panose="02070309020205020404" pitchFamily="49" charset="0"/>
                </a:rPr>
                <a:t>(Queue *q, int k){</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Stack 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int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j;</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if(k &lt;= 0)</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if(</a:t>
              </a:r>
              <a:r>
                <a:rPr lang="en-US" altLang="en-US" sz="1400" dirty="0" err="1">
                  <a:latin typeface="Courier New" panose="02070309020205020404" pitchFamily="49" charset="0"/>
                  <a:cs typeface="Courier New" panose="02070309020205020404" pitchFamily="49" charset="0"/>
                </a:rPr>
                <a:t>isEmptyQueue</a:t>
              </a:r>
              <a:r>
                <a:rPr lang="en-US" altLang="en-US" sz="1400" dirty="0">
                  <a:latin typeface="Courier New" panose="02070309020205020404" pitchFamily="49" charset="0"/>
                  <a:cs typeface="Courier New" panose="02070309020205020404" pitchFamily="49" charset="0"/>
                </a:rPr>
                <a:t>(q) || k &gt; q-&gt;</a:t>
              </a:r>
              <a:r>
                <a:rPr lang="en-US" altLang="en-US" sz="1400" dirty="0" err="1">
                  <a:latin typeface="Courier New" panose="02070309020205020404" pitchFamily="49" charset="0"/>
                  <a:cs typeface="Courier New" panose="02070309020205020404" pitchFamily="49" charset="0"/>
                </a:rPr>
                <a:t>ll.size</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s.ll.head</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s.ll.tail</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s.ll.size</a:t>
              </a:r>
              <a:r>
                <a:rPr lang="en-US" altLang="en-US" sz="1400" dirty="0">
                  <a:latin typeface="Courier New" panose="02070309020205020404" pitchFamily="49" charset="0"/>
                  <a:cs typeface="Courier New" panose="02070309020205020404" pitchFamily="49" charset="0"/>
                </a:rPr>
                <a:t> = 0;</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for(</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=0;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&lt; k;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a:t>
              </a:r>
              <a:r>
                <a:rPr lang="en-US" altLang="en-US" sz="1400" dirty="0" err="1">
                  <a:latin typeface="Courier New" panose="02070309020205020404" pitchFamily="49" charset="0"/>
                  <a:cs typeface="Courier New" panose="02070309020205020404" pitchFamily="49" charset="0"/>
                </a:rPr>
                <a:t>s,dequeue</a:t>
              </a:r>
              <a:r>
                <a:rPr lang="en-US" altLang="en-US" sz="1400" dirty="0">
                  <a:latin typeface="Courier New" panose="02070309020205020404" pitchFamily="49" charset="0"/>
                  <a:cs typeface="Courier New" panose="02070309020205020404" pitchFamily="49" charset="0"/>
                </a:rPr>
                <a:t>(q));</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enqueue(</a:t>
              </a:r>
              <a:r>
                <a:rPr lang="en-US" altLang="en-US" sz="1400" dirty="0" err="1">
                  <a:latin typeface="Courier New" panose="02070309020205020404" pitchFamily="49" charset="0"/>
                  <a:cs typeface="Courier New" panose="02070309020205020404" pitchFamily="49" charset="0"/>
                </a:rPr>
                <a:t>q,pop</a:t>
              </a:r>
              <a:r>
                <a:rPr lang="en-US" altLang="en-US" sz="14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j = q-&gt;</a:t>
              </a:r>
              <a:r>
                <a:rPr lang="en-US" altLang="en-US" sz="1400" dirty="0" err="1">
                  <a:latin typeface="Courier New" panose="02070309020205020404" pitchFamily="49" charset="0"/>
                  <a:cs typeface="Courier New" panose="02070309020205020404" pitchFamily="49" charset="0"/>
                </a:rPr>
                <a:t>ll.size</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for(</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=0;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&lt; </a:t>
              </a:r>
              <a:r>
                <a:rPr lang="en-US" altLang="en-US" sz="1400" dirty="0" err="1">
                  <a:latin typeface="Courier New" panose="02070309020205020404" pitchFamily="49" charset="0"/>
                  <a:cs typeface="Courier New" panose="02070309020205020404" pitchFamily="49" charset="0"/>
                </a:rPr>
                <a:t>j-k;i</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enqueue(</a:t>
              </a:r>
              <a:r>
                <a:rPr lang="en-US" altLang="en-US" sz="1400" dirty="0" err="1">
                  <a:latin typeface="Courier New" panose="02070309020205020404" pitchFamily="49" charset="0"/>
                  <a:cs typeface="Courier New" panose="02070309020205020404" pitchFamily="49" charset="0"/>
                </a:rPr>
                <a:t>q,dequeue</a:t>
              </a:r>
              <a:r>
                <a:rPr lang="en-US" altLang="en-US" sz="1400" dirty="0">
                  <a:latin typeface="Courier New" panose="02070309020205020404" pitchFamily="49" charset="0"/>
                  <a:cs typeface="Courier New" panose="02070309020205020404" pitchFamily="49" charset="0"/>
                </a:rPr>
                <a:t>(q));</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a:t>
              </a:r>
            </a:p>
          </p:txBody>
        </p:sp>
        <p:sp>
          <p:nvSpPr>
            <p:cNvPr id="6" name="TextBox 17">
              <a:extLst>
                <a:ext uri="{FF2B5EF4-FFF2-40B4-BE49-F238E27FC236}">
                  <a16:creationId xmlns:a16="http://schemas.microsoft.com/office/drawing/2014/main" id="{4B85615B-BFA8-42B9-A4F5-CA6E8FBF1EBD}"/>
                </a:ext>
              </a:extLst>
            </p:cNvPr>
            <p:cNvSpPr txBox="1">
              <a:spLocks noChangeArrowheads="1"/>
            </p:cNvSpPr>
            <p:nvPr/>
          </p:nvSpPr>
          <p:spPr bwMode="auto">
            <a:xfrm>
              <a:off x="1143000" y="1446213"/>
              <a:ext cx="4572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26</a:t>
              </a:r>
            </a:p>
          </p:txBody>
        </p:sp>
      </p:grpSp>
    </p:spTree>
    <p:extLst>
      <p:ext uri="{BB962C8B-B14F-4D97-AF65-F5344CB8AC3E}">
        <p14:creationId xmlns:p14="http://schemas.microsoft.com/office/powerpoint/2010/main" val="392379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B7313-D022-407F-91A4-6B33E6B4B129}"/>
              </a:ext>
            </a:extLst>
          </p:cNvPr>
          <p:cNvSpPr/>
          <p:nvPr/>
        </p:nvSpPr>
        <p:spPr>
          <a:xfrm>
            <a:off x="-17417" y="609599"/>
            <a:ext cx="9161417" cy="6019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4" name="Group 13">
            <a:extLst>
              <a:ext uri="{FF2B5EF4-FFF2-40B4-BE49-F238E27FC236}">
                <a16:creationId xmlns:a16="http://schemas.microsoft.com/office/drawing/2014/main" id="{00C0F7AB-13FB-41FB-A024-7691B055735B}"/>
              </a:ext>
            </a:extLst>
          </p:cNvPr>
          <p:cNvGrpSpPr/>
          <p:nvPr/>
        </p:nvGrpSpPr>
        <p:grpSpPr>
          <a:xfrm>
            <a:off x="221673" y="1112898"/>
            <a:ext cx="4800600" cy="4525902"/>
            <a:chOff x="152400" y="762000"/>
            <a:chExt cx="4800600" cy="4525902"/>
          </a:xfrm>
        </p:grpSpPr>
        <p:sp>
          <p:nvSpPr>
            <p:cNvPr id="11" name="Rectangle 10">
              <a:extLst>
                <a:ext uri="{FF2B5EF4-FFF2-40B4-BE49-F238E27FC236}">
                  <a16:creationId xmlns:a16="http://schemas.microsoft.com/office/drawing/2014/main" id="{87B3EC06-23B4-4DA7-8476-76A364DB2D12}"/>
                </a:ext>
              </a:extLst>
            </p:cNvPr>
            <p:cNvSpPr/>
            <p:nvPr/>
          </p:nvSpPr>
          <p:spPr>
            <a:xfrm>
              <a:off x="152400" y="762000"/>
              <a:ext cx="4800600" cy="4524315"/>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6">
              <a:extLst>
                <a:ext uri="{FF2B5EF4-FFF2-40B4-BE49-F238E27FC236}">
                  <a16:creationId xmlns:a16="http://schemas.microsoft.com/office/drawing/2014/main" id="{FD0BC311-11C3-4BD9-B5F2-6B7603D0A302}"/>
                </a:ext>
              </a:extLst>
            </p:cNvPr>
            <p:cNvSpPr txBox="1">
              <a:spLocks noChangeArrowheads="1"/>
            </p:cNvSpPr>
            <p:nvPr/>
          </p:nvSpPr>
          <p:spPr bwMode="auto">
            <a:xfrm>
              <a:off x="609600" y="763587"/>
              <a:ext cx="4114800" cy="452431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void </a:t>
              </a:r>
              <a:r>
                <a:rPr lang="en-US" altLang="en-US" sz="1200" b="1" dirty="0" err="1">
                  <a:latin typeface="Courier New" panose="02070309020205020404" pitchFamily="49" charset="0"/>
                  <a:cs typeface="Courier New" panose="02070309020205020404" pitchFamily="49" charset="0"/>
                </a:rPr>
                <a:t>reverseFirstKItems</a:t>
              </a:r>
              <a:r>
                <a:rPr lang="en-US" altLang="en-US" sz="1200" dirty="0">
                  <a:latin typeface="Courier New" panose="02070309020205020404" pitchFamily="49" charset="0"/>
                  <a:cs typeface="Courier New" panose="02070309020205020404" pitchFamily="49" charset="0"/>
                </a:rPr>
                <a:t>(Queue *q, int k){</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Stack 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j;</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if(k &lt;= 0)</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 k &gt; q-&gt;</a:t>
              </a:r>
              <a:r>
                <a:rPr lang="en-US" altLang="en-US" sz="1200" dirty="0" err="1">
                  <a:latin typeface="Courier New" panose="02070309020205020404" pitchFamily="49" charset="0"/>
                  <a:cs typeface="Courier New" panose="02070309020205020404" pitchFamily="49" charset="0"/>
                </a:rPr>
                <a:t>ll.size</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s.ll.tail</a:t>
              </a:r>
              <a:r>
                <a:rPr lang="en-US" altLang="en-US" sz="12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s.ll.size</a:t>
              </a:r>
              <a:r>
                <a:rPr lang="en-US" altLang="en-US" sz="1200" dirty="0">
                  <a:latin typeface="Courier New" panose="02070309020205020404" pitchFamily="49" charset="0"/>
                  <a:cs typeface="Courier New" panose="02070309020205020404" pitchFamily="49" charset="0"/>
                </a:rPr>
                <a:t> = 0;</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for(</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=0;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&lt; k;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push(&amp;</a:t>
              </a:r>
              <a:r>
                <a:rPr lang="en-US" altLang="en-US" sz="1200" dirty="0" err="1">
                  <a:latin typeface="Courier New" panose="02070309020205020404" pitchFamily="49" charset="0"/>
                  <a:cs typeface="Courier New" panose="02070309020205020404" pitchFamily="49" charset="0"/>
                </a:rPr>
                <a:t>s,dequeue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while(!</a:t>
              </a:r>
              <a:r>
                <a:rPr lang="en-US" altLang="en-US" sz="1200" dirty="0" err="1">
                  <a:latin typeface="Courier New" panose="02070309020205020404" pitchFamily="49" charset="0"/>
                  <a:cs typeface="Courier New" panose="02070309020205020404" pitchFamily="49" charset="0"/>
                </a:rPr>
                <a:t>isEmptyStack</a:t>
              </a:r>
              <a:r>
                <a:rPr lang="en-US" altLang="en-US" sz="12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enqueue(</a:t>
              </a:r>
              <a:r>
                <a:rPr lang="en-US" altLang="en-US" sz="1200" dirty="0" err="1">
                  <a:latin typeface="Courier New" panose="02070309020205020404" pitchFamily="49" charset="0"/>
                  <a:cs typeface="Courier New" panose="02070309020205020404" pitchFamily="49" charset="0"/>
                </a:rPr>
                <a:t>q,pop</a:t>
              </a:r>
              <a:r>
                <a:rPr lang="en-US" altLang="en-US" sz="12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j = q-&gt;</a:t>
              </a:r>
              <a:r>
                <a:rPr lang="en-US" altLang="en-US" sz="1200" dirty="0" err="1">
                  <a:latin typeface="Courier New" panose="02070309020205020404" pitchFamily="49" charset="0"/>
                  <a:cs typeface="Courier New" panose="02070309020205020404" pitchFamily="49" charset="0"/>
                </a:rPr>
                <a:t>ll.size</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for(</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=0;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&lt; </a:t>
              </a:r>
              <a:r>
                <a:rPr lang="en-US" altLang="en-US" sz="1200" dirty="0" err="1">
                  <a:latin typeface="Courier New" panose="02070309020205020404" pitchFamily="49" charset="0"/>
                  <a:cs typeface="Courier New" panose="02070309020205020404" pitchFamily="49" charset="0"/>
                </a:rPr>
                <a:t>j-k;i</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enqueue(</a:t>
              </a:r>
              <a:r>
                <a:rPr lang="en-US" altLang="en-US" sz="1200" dirty="0" err="1">
                  <a:latin typeface="Courier New" panose="02070309020205020404" pitchFamily="49" charset="0"/>
                  <a:cs typeface="Courier New" panose="02070309020205020404" pitchFamily="49" charset="0"/>
                </a:rPr>
                <a:t>q,dequeue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a:t>
              </a:r>
            </a:p>
          </p:txBody>
        </p:sp>
        <p:sp>
          <p:nvSpPr>
            <p:cNvPr id="13" name="TextBox 17">
              <a:extLst>
                <a:ext uri="{FF2B5EF4-FFF2-40B4-BE49-F238E27FC236}">
                  <a16:creationId xmlns:a16="http://schemas.microsoft.com/office/drawing/2014/main" id="{7A5078D3-60AA-40BA-AC2F-B6A9BF1B5300}"/>
                </a:ext>
              </a:extLst>
            </p:cNvPr>
            <p:cNvSpPr txBox="1">
              <a:spLocks noChangeArrowheads="1"/>
            </p:cNvSpPr>
            <p:nvPr/>
          </p:nvSpPr>
          <p:spPr bwMode="auto">
            <a:xfrm>
              <a:off x="152400" y="762000"/>
              <a:ext cx="457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24</a:t>
              </a:r>
            </a:p>
          </p:txBody>
        </p:sp>
      </p:grpSp>
      <p:sp>
        <p:nvSpPr>
          <p:cNvPr id="17" name="Rectangle 15">
            <a:extLst>
              <a:ext uri="{FF2B5EF4-FFF2-40B4-BE49-F238E27FC236}">
                <a16:creationId xmlns:a16="http://schemas.microsoft.com/office/drawing/2014/main" id="{E2CAEF87-B2E7-4919-9558-7801988D5D9B}"/>
              </a:ext>
            </a:extLst>
          </p:cNvPr>
          <p:cNvSpPr/>
          <p:nvPr/>
        </p:nvSpPr>
        <p:spPr>
          <a:xfrm>
            <a:off x="6862415" y="256381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18" name="Rectangle 16">
            <a:extLst>
              <a:ext uri="{FF2B5EF4-FFF2-40B4-BE49-F238E27FC236}">
                <a16:creationId xmlns:a16="http://schemas.microsoft.com/office/drawing/2014/main" id="{32EA0917-C2A6-4B70-96FC-63CA04B4107C}"/>
              </a:ext>
            </a:extLst>
          </p:cNvPr>
          <p:cNvSpPr/>
          <p:nvPr/>
        </p:nvSpPr>
        <p:spPr>
          <a:xfrm>
            <a:off x="6370607" y="256381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19" name="Rectangle 17">
            <a:extLst>
              <a:ext uri="{FF2B5EF4-FFF2-40B4-BE49-F238E27FC236}">
                <a16:creationId xmlns:a16="http://schemas.microsoft.com/office/drawing/2014/main" id="{863DC7D7-935D-4A31-A6FA-80324A96BA07}"/>
              </a:ext>
            </a:extLst>
          </p:cNvPr>
          <p:cNvSpPr/>
          <p:nvPr/>
        </p:nvSpPr>
        <p:spPr>
          <a:xfrm>
            <a:off x="5878482" y="256381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cxnSp>
        <p:nvCxnSpPr>
          <p:cNvPr id="20" name="Straight Connector 20">
            <a:extLst>
              <a:ext uri="{FF2B5EF4-FFF2-40B4-BE49-F238E27FC236}">
                <a16:creationId xmlns:a16="http://schemas.microsoft.com/office/drawing/2014/main" id="{B74C5CC0-0109-44F8-AE55-A6AEEA351841}"/>
              </a:ext>
            </a:extLst>
          </p:cNvPr>
          <p:cNvCxnSpPr/>
          <p:nvPr/>
        </p:nvCxnSpPr>
        <p:spPr>
          <a:xfrm>
            <a:off x="5665121" y="2438400"/>
            <a:ext cx="2827144"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1" name="Straight Connector 44">
            <a:extLst>
              <a:ext uri="{FF2B5EF4-FFF2-40B4-BE49-F238E27FC236}">
                <a16:creationId xmlns:a16="http://schemas.microsoft.com/office/drawing/2014/main" id="{CEDD2292-6027-4FA6-8A09-9946CAF299D8}"/>
              </a:ext>
            </a:extLst>
          </p:cNvPr>
          <p:cNvCxnSpPr/>
          <p:nvPr/>
        </p:nvCxnSpPr>
        <p:spPr>
          <a:xfrm>
            <a:off x="5685061" y="2895600"/>
            <a:ext cx="2827144"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TextBox 2">
            <a:extLst>
              <a:ext uri="{FF2B5EF4-FFF2-40B4-BE49-F238E27FC236}">
                <a16:creationId xmlns:a16="http://schemas.microsoft.com/office/drawing/2014/main" id="{F5ED9B27-F7C9-4F04-8622-56C8F04E0FF8}"/>
              </a:ext>
            </a:extLst>
          </p:cNvPr>
          <p:cNvSpPr txBox="1">
            <a:spLocks noChangeArrowheads="1"/>
          </p:cNvSpPr>
          <p:nvPr/>
        </p:nvSpPr>
        <p:spPr bwMode="auto">
          <a:xfrm>
            <a:off x="6655721" y="2057400"/>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cxnSp>
        <p:nvCxnSpPr>
          <p:cNvPr id="24" name="Straight Arrow Connector 23">
            <a:extLst>
              <a:ext uri="{FF2B5EF4-FFF2-40B4-BE49-F238E27FC236}">
                <a16:creationId xmlns:a16="http://schemas.microsoft.com/office/drawing/2014/main" id="{B04A59CA-7EE7-4419-8800-8291881CF727}"/>
              </a:ext>
            </a:extLst>
          </p:cNvPr>
          <p:cNvCxnSpPr/>
          <p:nvPr/>
        </p:nvCxnSpPr>
        <p:spPr>
          <a:xfrm flipH="1">
            <a:off x="4648200" y="1219200"/>
            <a:ext cx="6927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6D81FBA2-42C8-4B20-A30E-49B227F9E598}"/>
              </a:ext>
            </a:extLst>
          </p:cNvPr>
          <p:cNvGrpSpPr/>
          <p:nvPr/>
        </p:nvGrpSpPr>
        <p:grpSpPr>
          <a:xfrm>
            <a:off x="7427675" y="4572000"/>
            <a:ext cx="1142999" cy="1576316"/>
            <a:chOff x="1143000" y="2667000"/>
            <a:chExt cx="1295400" cy="3124200"/>
          </a:xfrm>
        </p:grpSpPr>
        <p:cxnSp>
          <p:nvCxnSpPr>
            <p:cNvPr id="26" name="Straight Connector 25">
              <a:extLst>
                <a:ext uri="{FF2B5EF4-FFF2-40B4-BE49-F238E27FC236}">
                  <a16:creationId xmlns:a16="http://schemas.microsoft.com/office/drawing/2014/main" id="{745378BD-0418-4B69-8504-2F2A883C36D5}"/>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42A39A-698F-4EC3-B23B-77FAF444C96C}"/>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4B70EE7-606B-4EC9-B922-DE0D91A1AF8A}"/>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E5BE104-3A55-4382-8100-0B147A37D132}"/>
              </a:ext>
            </a:extLst>
          </p:cNvPr>
          <p:cNvGrpSpPr/>
          <p:nvPr/>
        </p:nvGrpSpPr>
        <p:grpSpPr>
          <a:xfrm>
            <a:off x="5530377" y="4325150"/>
            <a:ext cx="1896664" cy="1820746"/>
            <a:chOff x="2141936" y="452855"/>
            <a:chExt cx="1896664" cy="1820746"/>
          </a:xfrm>
        </p:grpSpPr>
        <p:sp>
          <p:nvSpPr>
            <p:cNvPr id="30" name="Rectangle 24">
              <a:extLst>
                <a:ext uri="{FF2B5EF4-FFF2-40B4-BE49-F238E27FC236}">
                  <a16:creationId xmlns:a16="http://schemas.microsoft.com/office/drawing/2014/main" id="{16022CBD-2C1A-4167-818B-FE5A5B470C34}"/>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31" name="Rectangle 25">
              <a:extLst>
                <a:ext uri="{FF2B5EF4-FFF2-40B4-BE49-F238E27FC236}">
                  <a16:creationId xmlns:a16="http://schemas.microsoft.com/office/drawing/2014/main" id="{F598C897-7EB9-40A8-830D-555434A9D5AF}"/>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32" name="Group 31">
              <a:extLst>
                <a:ext uri="{FF2B5EF4-FFF2-40B4-BE49-F238E27FC236}">
                  <a16:creationId xmlns:a16="http://schemas.microsoft.com/office/drawing/2014/main" id="{58BB8A57-47E4-439F-911D-C4B9104B4E44}"/>
                </a:ext>
              </a:extLst>
            </p:cNvPr>
            <p:cNvGrpSpPr/>
            <p:nvPr/>
          </p:nvGrpSpPr>
          <p:grpSpPr>
            <a:xfrm>
              <a:off x="2440808" y="1535674"/>
              <a:ext cx="790769" cy="587947"/>
              <a:chOff x="2492401" y="1537024"/>
              <a:chExt cx="790769" cy="587947"/>
            </a:xfrm>
          </p:grpSpPr>
          <p:sp>
            <p:nvSpPr>
              <p:cNvPr id="37" name="Rectangle 26">
                <a:extLst>
                  <a:ext uri="{FF2B5EF4-FFF2-40B4-BE49-F238E27FC236}">
                    <a16:creationId xmlns:a16="http://schemas.microsoft.com/office/drawing/2014/main" id="{DA94EACA-67AA-47DD-B921-3777D463EE0D}"/>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38" name="Rectangle 30">
                <a:extLst>
                  <a:ext uri="{FF2B5EF4-FFF2-40B4-BE49-F238E27FC236}">
                    <a16:creationId xmlns:a16="http://schemas.microsoft.com/office/drawing/2014/main" id="{38881025-F918-4634-87DD-1379FC219FA7}"/>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p:txBody>
          </p:sp>
        </p:grpSp>
        <p:cxnSp>
          <p:nvCxnSpPr>
            <p:cNvPr id="33" name="Straight Arrow Connector 39">
              <a:extLst>
                <a:ext uri="{FF2B5EF4-FFF2-40B4-BE49-F238E27FC236}">
                  <a16:creationId xmlns:a16="http://schemas.microsoft.com/office/drawing/2014/main" id="{5C010792-05CE-4C58-923C-247889AD7A2A}"/>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TextBox 41">
              <a:extLst>
                <a:ext uri="{FF2B5EF4-FFF2-40B4-BE49-F238E27FC236}">
                  <a16:creationId xmlns:a16="http://schemas.microsoft.com/office/drawing/2014/main" id="{7DC0EC5F-CCC5-4D65-BB9C-212F254BEBFB}"/>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35" name="Rectangle 61">
              <a:extLst>
                <a:ext uri="{FF2B5EF4-FFF2-40B4-BE49-F238E27FC236}">
                  <a16:creationId xmlns:a16="http://schemas.microsoft.com/office/drawing/2014/main" id="{AA96B6BA-78B8-44AD-A91E-543CB85F2225}"/>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36" name="Straight Arrow Connector 62">
              <a:extLst>
                <a:ext uri="{FF2B5EF4-FFF2-40B4-BE49-F238E27FC236}">
                  <a16:creationId xmlns:a16="http://schemas.microsoft.com/office/drawing/2014/main" id="{D06CC881-6383-4B6A-B361-90481DDC4686}"/>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41" name="Rectangle 40">
            <a:extLst>
              <a:ext uri="{FF2B5EF4-FFF2-40B4-BE49-F238E27FC236}">
                <a16:creationId xmlns:a16="http://schemas.microsoft.com/office/drawing/2014/main" id="{7125E938-2BB3-4E19-AB41-C400840013FA}"/>
              </a:ext>
            </a:extLst>
          </p:cNvPr>
          <p:cNvSpPr/>
          <p:nvPr/>
        </p:nvSpPr>
        <p:spPr>
          <a:xfrm>
            <a:off x="7619901" y="522114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42" name="Rectangle 41">
            <a:extLst>
              <a:ext uri="{FF2B5EF4-FFF2-40B4-BE49-F238E27FC236}">
                <a16:creationId xmlns:a16="http://schemas.microsoft.com/office/drawing/2014/main" id="{70EBDE30-F832-4258-86DC-FF316D7D3D41}"/>
              </a:ext>
            </a:extLst>
          </p:cNvPr>
          <p:cNvSpPr/>
          <p:nvPr/>
        </p:nvSpPr>
        <p:spPr>
          <a:xfrm>
            <a:off x="7619901" y="548465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43" name="Rectangle 42">
            <a:extLst>
              <a:ext uri="{FF2B5EF4-FFF2-40B4-BE49-F238E27FC236}">
                <a16:creationId xmlns:a16="http://schemas.microsoft.com/office/drawing/2014/main" id="{2E98BDC1-544A-4AB9-87A9-D0B1F1A62CAB}"/>
              </a:ext>
            </a:extLst>
          </p:cNvPr>
          <p:cNvSpPr/>
          <p:nvPr/>
        </p:nvSpPr>
        <p:spPr>
          <a:xfrm>
            <a:off x="7619901" y="574816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45" name="TextBox 44">
            <a:extLst>
              <a:ext uri="{FF2B5EF4-FFF2-40B4-BE49-F238E27FC236}">
                <a16:creationId xmlns:a16="http://schemas.microsoft.com/office/drawing/2014/main" id="{5703FEFB-2E4F-44A5-A9E8-E0BC6B46EB9D}"/>
              </a:ext>
            </a:extLst>
          </p:cNvPr>
          <p:cNvSpPr txBox="1"/>
          <p:nvPr/>
        </p:nvSpPr>
        <p:spPr>
          <a:xfrm>
            <a:off x="5605215" y="1000332"/>
            <a:ext cx="1252785" cy="369332"/>
          </a:xfrm>
          <a:prstGeom prst="rect">
            <a:avLst/>
          </a:prstGeom>
          <a:no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k</a:t>
            </a:r>
            <a:r>
              <a:rPr lang="en-US" altLang="en-US" sz="1800" b="1" dirty="0">
                <a:solidFill>
                  <a:srgbClr val="FF0000"/>
                </a:solidFill>
                <a:latin typeface="Courier New" panose="02070309020205020404" pitchFamily="49" charset="0"/>
                <a:cs typeface="Courier New" panose="02070309020205020404" pitchFamily="49" charset="0"/>
              </a:rPr>
              <a:t> = 3</a:t>
            </a:r>
            <a:endParaRPr lang="en-SG" b="1" dirty="0">
              <a:solidFill>
                <a:srgbClr val="FF0000"/>
              </a:solidFill>
            </a:endParaRPr>
          </a:p>
        </p:txBody>
      </p:sp>
      <p:grpSp>
        <p:nvGrpSpPr>
          <p:cNvPr id="97" name="Group 96">
            <a:extLst>
              <a:ext uri="{FF2B5EF4-FFF2-40B4-BE49-F238E27FC236}">
                <a16:creationId xmlns:a16="http://schemas.microsoft.com/office/drawing/2014/main" id="{14BD8874-0A50-4E2E-B412-7B3785888C42}"/>
              </a:ext>
            </a:extLst>
          </p:cNvPr>
          <p:cNvGrpSpPr/>
          <p:nvPr/>
        </p:nvGrpSpPr>
        <p:grpSpPr>
          <a:xfrm>
            <a:off x="7356250" y="2565772"/>
            <a:ext cx="981074" cy="250825"/>
            <a:chOff x="7281863" y="1422772"/>
            <a:chExt cx="981074" cy="250825"/>
          </a:xfrm>
        </p:grpSpPr>
        <p:sp>
          <p:nvSpPr>
            <p:cNvPr id="98" name="Rectangle 14">
              <a:extLst>
                <a:ext uri="{FF2B5EF4-FFF2-40B4-BE49-F238E27FC236}">
                  <a16:creationId xmlns:a16="http://schemas.microsoft.com/office/drawing/2014/main" id="{3422E627-564A-416B-9B1B-77B8A0FD75AC}"/>
                </a:ext>
              </a:extLst>
            </p:cNvPr>
            <p:cNvSpPr/>
            <p:nvPr/>
          </p:nvSpPr>
          <p:spPr>
            <a:xfrm>
              <a:off x="7281863" y="1422772"/>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99" name="Rectangle 14">
              <a:extLst>
                <a:ext uri="{FF2B5EF4-FFF2-40B4-BE49-F238E27FC236}">
                  <a16:creationId xmlns:a16="http://schemas.microsoft.com/office/drawing/2014/main" id="{FF0EC263-F0C8-483F-B6E2-5CA7AD7E3BC2}"/>
                </a:ext>
              </a:extLst>
            </p:cNvPr>
            <p:cNvSpPr/>
            <p:nvPr/>
          </p:nvSpPr>
          <p:spPr>
            <a:xfrm>
              <a:off x="7772400" y="1422772"/>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5</a:t>
              </a:r>
            </a:p>
          </p:txBody>
        </p:sp>
      </p:grpSp>
      <p:sp>
        <p:nvSpPr>
          <p:cNvPr id="170" name="Rectangle 15">
            <a:extLst>
              <a:ext uri="{FF2B5EF4-FFF2-40B4-BE49-F238E27FC236}">
                <a16:creationId xmlns:a16="http://schemas.microsoft.com/office/drawing/2014/main" id="{C3039ECC-2E6E-413E-B637-4071D948FA24}"/>
              </a:ext>
            </a:extLst>
          </p:cNvPr>
          <p:cNvSpPr/>
          <p:nvPr/>
        </p:nvSpPr>
        <p:spPr>
          <a:xfrm>
            <a:off x="7846470" y="256035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sp>
        <p:nvSpPr>
          <p:cNvPr id="171" name="Rectangle 16">
            <a:extLst>
              <a:ext uri="{FF2B5EF4-FFF2-40B4-BE49-F238E27FC236}">
                <a16:creationId xmlns:a16="http://schemas.microsoft.com/office/drawing/2014/main" id="{CCA37270-6827-41C8-AD35-65DB8E6AFD3C}"/>
              </a:ext>
            </a:extLst>
          </p:cNvPr>
          <p:cNvSpPr/>
          <p:nvPr/>
        </p:nvSpPr>
        <p:spPr>
          <a:xfrm>
            <a:off x="7354662" y="256035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172" name="Rectangle 17">
            <a:extLst>
              <a:ext uri="{FF2B5EF4-FFF2-40B4-BE49-F238E27FC236}">
                <a16:creationId xmlns:a16="http://schemas.microsoft.com/office/drawing/2014/main" id="{72E35E5C-8C33-4B70-BF91-1852293CC07F}"/>
              </a:ext>
            </a:extLst>
          </p:cNvPr>
          <p:cNvSpPr/>
          <p:nvPr/>
        </p:nvSpPr>
        <p:spPr>
          <a:xfrm>
            <a:off x="6862537" y="256035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177" name="TextBox 176">
            <a:extLst>
              <a:ext uri="{FF2B5EF4-FFF2-40B4-BE49-F238E27FC236}">
                <a16:creationId xmlns:a16="http://schemas.microsoft.com/office/drawing/2014/main" id="{7E2A682A-58A2-4157-B2B0-80350D3A2BE5}"/>
              </a:ext>
            </a:extLst>
          </p:cNvPr>
          <p:cNvSpPr txBox="1"/>
          <p:nvPr/>
        </p:nvSpPr>
        <p:spPr>
          <a:xfrm>
            <a:off x="5622553" y="1328302"/>
            <a:ext cx="1252785" cy="369332"/>
          </a:xfrm>
          <a:prstGeom prst="rect">
            <a:avLst/>
          </a:prstGeom>
          <a:noFill/>
        </p:spPr>
        <p:txBody>
          <a:bodyPr wrap="square">
            <a:spAutoFit/>
          </a:bodyPr>
          <a:lstStyle/>
          <a:p>
            <a:r>
              <a:rPr lang="en-US" altLang="en-US" sz="1800" b="1" dirty="0">
                <a:solidFill>
                  <a:srgbClr val="FF0000"/>
                </a:solidFill>
                <a:latin typeface="Courier New" panose="02070309020205020404" pitchFamily="49" charset="0"/>
                <a:cs typeface="Courier New" panose="02070309020205020404" pitchFamily="49" charset="0"/>
              </a:rPr>
              <a:t>j = 5</a:t>
            </a:r>
            <a:endParaRPr lang="en-SG" b="1" dirty="0">
              <a:solidFill>
                <a:srgbClr val="FF0000"/>
              </a:solidFill>
            </a:endParaRPr>
          </a:p>
        </p:txBody>
      </p:sp>
      <p:sp>
        <p:nvSpPr>
          <p:cNvPr id="224" name="Title 1">
            <a:extLst>
              <a:ext uri="{FF2B5EF4-FFF2-40B4-BE49-F238E27FC236}">
                <a16:creationId xmlns:a16="http://schemas.microsoft.com/office/drawing/2014/main" id="{479391D7-E7DC-4BAA-8943-E13BA7BC6FF2}"/>
              </a:ext>
            </a:extLst>
          </p:cNvPr>
          <p:cNvSpPr>
            <a:spLocks noGrp="1"/>
          </p:cNvSpPr>
          <p:nvPr>
            <p:ph type="title"/>
          </p:nvPr>
        </p:nvSpPr>
        <p:spPr>
          <a:xfrm>
            <a:off x="-17417" y="0"/>
            <a:ext cx="9161417" cy="569167"/>
          </a:xfrm>
        </p:spPr>
        <p:txBody>
          <a:bodyPr/>
          <a:lstStyle/>
          <a:p>
            <a:r>
              <a:rPr lang="en-SG" dirty="0"/>
              <a:t>Question 2</a:t>
            </a:r>
          </a:p>
        </p:txBody>
      </p:sp>
    </p:spTree>
    <p:extLst>
      <p:ext uri="{BB962C8B-B14F-4D97-AF65-F5344CB8AC3E}">
        <p14:creationId xmlns:p14="http://schemas.microsoft.com/office/powerpoint/2010/main" val="2447212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2.22222E-6 L -0.14618 0.28889 " pathEditMode="relative" rAng="0" ptsTypes="AA">
                                      <p:cBhvr>
                                        <p:cTn id="6" dur="500" fill="hold"/>
                                        <p:tgtEl>
                                          <p:spTgt spid="24"/>
                                        </p:tgtEl>
                                        <p:attrNameLst>
                                          <p:attrName>ppt_x</p:attrName>
                                          <p:attrName>ppt_y</p:attrName>
                                        </p:attrNameLst>
                                      </p:cBhvr>
                                      <p:rCtr x="-7309" y="1444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4618 0.28889 L -0.12118 0.32222 " pathEditMode="relative" rAng="0" ptsTypes="AA">
                                      <p:cBhvr>
                                        <p:cTn id="10" dur="500" fill="hold"/>
                                        <p:tgtEl>
                                          <p:spTgt spid="24"/>
                                        </p:tgtEl>
                                        <p:attrNameLst>
                                          <p:attrName>ppt_x</p:attrName>
                                          <p:attrName>ppt_y</p:attrName>
                                        </p:attrNameLst>
                                      </p:cBhvr>
                                      <p:rCtr x="1250" y="1667"/>
                                    </p:animMotion>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grpId="0" nodeType="clickEffect">
                                  <p:stCondLst>
                                    <p:cond delay="0"/>
                                  </p:stCondLst>
                                  <p:childTnLst>
                                    <p:animEffect transition="out" filter="fade">
                                      <p:cBhvr>
                                        <p:cTn id="14" dur="500"/>
                                        <p:tgtEl>
                                          <p:spTgt spid="19"/>
                                        </p:tgtEl>
                                      </p:cBhvr>
                                    </p:animEffect>
                                    <p:anim calcmode="lin" valueType="num">
                                      <p:cBhvr>
                                        <p:cTn id="15" dur="500"/>
                                        <p:tgtEl>
                                          <p:spTgt spid="19"/>
                                        </p:tgtEl>
                                        <p:attrNameLst>
                                          <p:attrName>ppt_x</p:attrName>
                                        </p:attrNameLst>
                                      </p:cBhvr>
                                      <p:tavLst>
                                        <p:tav tm="0">
                                          <p:val>
                                            <p:strVal val="ppt_x"/>
                                          </p:val>
                                        </p:tav>
                                        <p:tav tm="100000">
                                          <p:val>
                                            <p:strVal val="ppt_x"/>
                                          </p:val>
                                        </p:tav>
                                      </p:tavLst>
                                    </p:anim>
                                    <p:anim calcmode="lin" valueType="num">
                                      <p:cBhvr>
                                        <p:cTn id="16" dur="500"/>
                                        <p:tgtEl>
                                          <p:spTgt spid="19"/>
                                        </p:tgtEl>
                                        <p:attrNameLst>
                                          <p:attrName>ppt_y</p:attrName>
                                        </p:attrNameLst>
                                      </p:cBhvr>
                                      <p:tavLst>
                                        <p:tav tm="0">
                                          <p:val>
                                            <p:strVal val="ppt_y"/>
                                          </p:val>
                                        </p:tav>
                                        <p:tav tm="100000">
                                          <p:val>
                                            <p:strVal val="ppt_y+.1"/>
                                          </p:val>
                                        </p:tav>
                                      </p:tavLst>
                                    </p:anim>
                                    <p:set>
                                      <p:cBhvr>
                                        <p:cTn id="17" dur="1" fill="hold">
                                          <p:stCondLst>
                                            <p:cond delay="499"/>
                                          </p:stCondLst>
                                        </p:cTn>
                                        <p:tgtEl>
                                          <p:spTgt spid="1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anim calcmode="lin" valueType="num">
                                      <p:cBhvr>
                                        <p:cTn id="23" dur="500" fill="hold"/>
                                        <p:tgtEl>
                                          <p:spTgt spid="43"/>
                                        </p:tgtEl>
                                        <p:attrNameLst>
                                          <p:attrName>ppt_x</p:attrName>
                                        </p:attrNameLst>
                                      </p:cBhvr>
                                      <p:tavLst>
                                        <p:tav tm="0">
                                          <p:val>
                                            <p:strVal val="#ppt_x"/>
                                          </p:val>
                                        </p:tav>
                                        <p:tav tm="100000">
                                          <p:val>
                                            <p:strVal val="#ppt_x"/>
                                          </p:val>
                                        </p:tav>
                                      </p:tavLst>
                                    </p:anim>
                                    <p:anim calcmode="lin" valueType="num">
                                      <p:cBhvr>
                                        <p:cTn id="24"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0.12118 0.32222 L -0.35451 0.34444 " pathEditMode="relative" rAng="0" ptsTypes="AA">
                                      <p:cBhvr>
                                        <p:cTn id="28" dur="500" fill="hold"/>
                                        <p:tgtEl>
                                          <p:spTgt spid="24"/>
                                        </p:tgtEl>
                                        <p:attrNameLst>
                                          <p:attrName>ppt_x</p:attrName>
                                          <p:attrName>ppt_y</p:attrName>
                                        </p:attrNameLst>
                                      </p:cBhvr>
                                      <p:rCtr x="-11667" y="1111"/>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0.14618 0.28889 L -0.35451 0.34444 " pathEditMode="relative" rAng="0" ptsTypes="AA">
                                      <p:cBhvr>
                                        <p:cTn id="32" dur="500" spd="-100000" fill="hold"/>
                                        <p:tgtEl>
                                          <p:spTgt spid="24"/>
                                        </p:tgtEl>
                                        <p:attrNameLst>
                                          <p:attrName>ppt_x</p:attrName>
                                          <p:attrName>ppt_y</p:attrName>
                                        </p:attrNameLst>
                                      </p:cBhvr>
                                      <p:rCtr x="-10417" y="2778"/>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14618 0.28889 L -0.12118 0.32222 " pathEditMode="relative" rAng="0" ptsTypes="AA">
                                      <p:cBhvr>
                                        <p:cTn id="36" dur="500" fill="hold"/>
                                        <p:tgtEl>
                                          <p:spTgt spid="24"/>
                                        </p:tgtEl>
                                        <p:attrNameLst>
                                          <p:attrName>ppt_x</p:attrName>
                                          <p:attrName>ppt_y</p:attrName>
                                        </p:attrNameLst>
                                      </p:cBhvr>
                                      <p:rCtr x="1250" y="1667"/>
                                    </p:animMotion>
                                  </p:childTnLst>
                                </p:cTn>
                              </p:par>
                            </p:childTnLst>
                          </p:cTn>
                        </p:par>
                      </p:childTnLst>
                    </p:cTn>
                  </p:par>
                  <p:par>
                    <p:cTn id="37" fill="hold">
                      <p:stCondLst>
                        <p:cond delay="indefinite"/>
                      </p:stCondLst>
                      <p:childTnLst>
                        <p:par>
                          <p:cTn id="38" fill="hold">
                            <p:stCondLst>
                              <p:cond delay="0"/>
                            </p:stCondLst>
                            <p:childTnLst>
                              <p:par>
                                <p:cTn id="39" presetID="42" presetClass="exit" presetSubtype="0" fill="hold" grpId="0" nodeType="clickEffect">
                                  <p:stCondLst>
                                    <p:cond delay="0"/>
                                  </p:stCondLst>
                                  <p:childTnLst>
                                    <p:animEffect transition="out" filter="fade">
                                      <p:cBhvr>
                                        <p:cTn id="40" dur="500"/>
                                        <p:tgtEl>
                                          <p:spTgt spid="18"/>
                                        </p:tgtEl>
                                      </p:cBhvr>
                                    </p:animEffect>
                                    <p:anim calcmode="lin" valueType="num">
                                      <p:cBhvr>
                                        <p:cTn id="41" dur="500"/>
                                        <p:tgtEl>
                                          <p:spTgt spid="18"/>
                                        </p:tgtEl>
                                        <p:attrNameLst>
                                          <p:attrName>ppt_x</p:attrName>
                                        </p:attrNameLst>
                                      </p:cBhvr>
                                      <p:tavLst>
                                        <p:tav tm="0">
                                          <p:val>
                                            <p:strVal val="ppt_x"/>
                                          </p:val>
                                        </p:tav>
                                        <p:tav tm="100000">
                                          <p:val>
                                            <p:strVal val="ppt_x"/>
                                          </p:val>
                                        </p:tav>
                                      </p:tavLst>
                                    </p:anim>
                                    <p:anim calcmode="lin" valueType="num">
                                      <p:cBhvr>
                                        <p:cTn id="42" dur="500"/>
                                        <p:tgtEl>
                                          <p:spTgt spid="18"/>
                                        </p:tgtEl>
                                        <p:attrNameLst>
                                          <p:attrName>ppt_y</p:attrName>
                                        </p:attrNameLst>
                                      </p:cBhvr>
                                      <p:tavLst>
                                        <p:tav tm="0">
                                          <p:val>
                                            <p:strVal val="ppt_y"/>
                                          </p:val>
                                        </p:tav>
                                        <p:tav tm="100000">
                                          <p:val>
                                            <p:strVal val="ppt_y+.1"/>
                                          </p:val>
                                        </p:tav>
                                      </p:tavLst>
                                    </p:anim>
                                    <p:set>
                                      <p:cBhvr>
                                        <p:cTn id="43" dur="1" fill="hold">
                                          <p:stCondLst>
                                            <p:cond delay="499"/>
                                          </p:stCondLst>
                                        </p:cTn>
                                        <p:tgtEl>
                                          <p:spTgt spid="1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anim calcmode="lin" valueType="num">
                                      <p:cBhvr>
                                        <p:cTn id="49" dur="500" fill="hold"/>
                                        <p:tgtEl>
                                          <p:spTgt spid="42"/>
                                        </p:tgtEl>
                                        <p:attrNameLst>
                                          <p:attrName>ppt_x</p:attrName>
                                        </p:attrNameLst>
                                      </p:cBhvr>
                                      <p:tavLst>
                                        <p:tav tm="0">
                                          <p:val>
                                            <p:strVal val="#ppt_x"/>
                                          </p:val>
                                        </p:tav>
                                        <p:tav tm="100000">
                                          <p:val>
                                            <p:strVal val="#ppt_x"/>
                                          </p:val>
                                        </p:tav>
                                      </p:tavLst>
                                    </p:anim>
                                    <p:anim calcmode="lin" valueType="num">
                                      <p:cBhvr>
                                        <p:cTn id="50"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0.12118 0.32222 L -0.35451 0.34444 " pathEditMode="relative" rAng="0" ptsTypes="AA">
                                      <p:cBhvr>
                                        <p:cTn id="54" dur="500" fill="hold"/>
                                        <p:tgtEl>
                                          <p:spTgt spid="24"/>
                                        </p:tgtEl>
                                        <p:attrNameLst>
                                          <p:attrName>ppt_x</p:attrName>
                                          <p:attrName>ppt_y</p:attrName>
                                        </p:attrNameLst>
                                      </p:cBhvr>
                                      <p:rCtr x="-11667" y="1111"/>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14618 0.28889 L -0.35451 0.34444 " pathEditMode="relative" rAng="0" ptsTypes="AA">
                                      <p:cBhvr>
                                        <p:cTn id="58" dur="500" spd="-100000" fill="hold"/>
                                        <p:tgtEl>
                                          <p:spTgt spid="24"/>
                                        </p:tgtEl>
                                        <p:attrNameLst>
                                          <p:attrName>ppt_x</p:attrName>
                                          <p:attrName>ppt_y</p:attrName>
                                        </p:attrNameLst>
                                      </p:cBhvr>
                                      <p:rCtr x="-10417" y="2778"/>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14618 0.28889 L -0.12118 0.32222 " pathEditMode="relative" rAng="0" ptsTypes="AA">
                                      <p:cBhvr>
                                        <p:cTn id="62" dur="500" fill="hold"/>
                                        <p:tgtEl>
                                          <p:spTgt spid="24"/>
                                        </p:tgtEl>
                                        <p:attrNameLst>
                                          <p:attrName>ppt_x</p:attrName>
                                          <p:attrName>ppt_y</p:attrName>
                                        </p:attrNameLst>
                                      </p:cBhvr>
                                      <p:rCtr x="1250" y="1667"/>
                                    </p:animMotion>
                                  </p:childTnLst>
                                </p:cTn>
                              </p:par>
                            </p:childTnLst>
                          </p:cTn>
                        </p:par>
                      </p:childTnLst>
                    </p:cTn>
                  </p:par>
                  <p:par>
                    <p:cTn id="63" fill="hold">
                      <p:stCondLst>
                        <p:cond delay="indefinite"/>
                      </p:stCondLst>
                      <p:childTnLst>
                        <p:par>
                          <p:cTn id="64" fill="hold">
                            <p:stCondLst>
                              <p:cond delay="0"/>
                            </p:stCondLst>
                            <p:childTnLst>
                              <p:par>
                                <p:cTn id="65" presetID="42" presetClass="exit" presetSubtype="0" fill="hold" grpId="0" nodeType="clickEffect">
                                  <p:stCondLst>
                                    <p:cond delay="0"/>
                                  </p:stCondLst>
                                  <p:childTnLst>
                                    <p:animEffect transition="out" filter="fade">
                                      <p:cBhvr>
                                        <p:cTn id="66" dur="500"/>
                                        <p:tgtEl>
                                          <p:spTgt spid="17"/>
                                        </p:tgtEl>
                                      </p:cBhvr>
                                    </p:animEffect>
                                    <p:anim calcmode="lin" valueType="num">
                                      <p:cBhvr>
                                        <p:cTn id="67" dur="500"/>
                                        <p:tgtEl>
                                          <p:spTgt spid="17"/>
                                        </p:tgtEl>
                                        <p:attrNameLst>
                                          <p:attrName>ppt_x</p:attrName>
                                        </p:attrNameLst>
                                      </p:cBhvr>
                                      <p:tavLst>
                                        <p:tav tm="0">
                                          <p:val>
                                            <p:strVal val="ppt_x"/>
                                          </p:val>
                                        </p:tav>
                                        <p:tav tm="100000">
                                          <p:val>
                                            <p:strVal val="ppt_x"/>
                                          </p:val>
                                        </p:tav>
                                      </p:tavLst>
                                    </p:anim>
                                    <p:anim calcmode="lin" valueType="num">
                                      <p:cBhvr>
                                        <p:cTn id="68" dur="500"/>
                                        <p:tgtEl>
                                          <p:spTgt spid="17"/>
                                        </p:tgtEl>
                                        <p:attrNameLst>
                                          <p:attrName>ppt_y</p:attrName>
                                        </p:attrNameLst>
                                      </p:cBhvr>
                                      <p:tavLst>
                                        <p:tav tm="0">
                                          <p:val>
                                            <p:strVal val="ppt_y"/>
                                          </p:val>
                                        </p:tav>
                                        <p:tav tm="100000">
                                          <p:val>
                                            <p:strVal val="ppt_y+.1"/>
                                          </p:val>
                                        </p:tav>
                                      </p:tavLst>
                                    </p:anim>
                                    <p:set>
                                      <p:cBhvr>
                                        <p:cTn id="69" dur="1" fill="hold">
                                          <p:stCondLst>
                                            <p:cond delay="499"/>
                                          </p:stCondLst>
                                        </p:cTn>
                                        <p:tgtEl>
                                          <p:spTgt spid="1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anim calcmode="lin" valueType="num">
                                      <p:cBhvr>
                                        <p:cTn id="75" dur="500" fill="hold"/>
                                        <p:tgtEl>
                                          <p:spTgt spid="41"/>
                                        </p:tgtEl>
                                        <p:attrNameLst>
                                          <p:attrName>ppt_x</p:attrName>
                                        </p:attrNameLst>
                                      </p:cBhvr>
                                      <p:tavLst>
                                        <p:tav tm="0">
                                          <p:val>
                                            <p:strVal val="#ppt_x"/>
                                          </p:val>
                                        </p:tav>
                                        <p:tav tm="100000">
                                          <p:val>
                                            <p:strVal val="#ppt_x"/>
                                          </p:val>
                                        </p:tav>
                                      </p:tavLst>
                                    </p:anim>
                                    <p:anim calcmode="lin" valueType="num">
                                      <p:cBhvr>
                                        <p:cTn id="76"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0.12118 0.32222 L -0.35451 0.34444 " pathEditMode="relative" rAng="0" ptsTypes="AA">
                                      <p:cBhvr>
                                        <p:cTn id="80" dur="500" fill="hold"/>
                                        <p:tgtEl>
                                          <p:spTgt spid="24"/>
                                        </p:tgtEl>
                                        <p:attrNameLst>
                                          <p:attrName>ppt_x</p:attrName>
                                          <p:attrName>ppt_y</p:attrName>
                                        </p:attrNameLst>
                                      </p:cBhvr>
                                      <p:rCtr x="-11667" y="1111"/>
                                    </p:animMotion>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0.14618 0.28889 L -0.35451 0.34444 " pathEditMode="relative" rAng="0" ptsTypes="AA">
                                      <p:cBhvr>
                                        <p:cTn id="84" dur="500" spd="-100000" fill="hold"/>
                                        <p:tgtEl>
                                          <p:spTgt spid="24"/>
                                        </p:tgtEl>
                                        <p:attrNameLst>
                                          <p:attrName>ppt_x</p:attrName>
                                          <p:attrName>ppt_y</p:attrName>
                                        </p:attrNameLst>
                                      </p:cBhvr>
                                      <p:rCtr x="-10417" y="2778"/>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0.14618 0.28889 L -0.1151 0.4 " pathEditMode="relative" rAng="0" ptsTypes="AA">
                                      <p:cBhvr>
                                        <p:cTn id="88" dur="500" fill="hold"/>
                                        <p:tgtEl>
                                          <p:spTgt spid="24"/>
                                        </p:tgtEl>
                                        <p:attrNameLst>
                                          <p:attrName>ppt_x</p:attrName>
                                          <p:attrName>ppt_y</p:attrName>
                                        </p:attrNameLst>
                                      </p:cBhvr>
                                      <p:rCtr x="1545" y="5556"/>
                                    </p:animMotion>
                                  </p:childTnLst>
                                </p:cTn>
                              </p:par>
                              <p:par>
                                <p:cTn id="89" presetID="42" presetClass="path" presetSubtype="0" accel="50000" decel="50000" fill="hold" nodeType="withEffect">
                                  <p:stCondLst>
                                    <p:cond delay="0"/>
                                  </p:stCondLst>
                                  <p:childTnLst>
                                    <p:animMotion origin="layout" path="M 2.77778E-7 -1.11111E-6 L -0.16146 -0.00069 " pathEditMode="relative" rAng="0" ptsTypes="AA">
                                      <p:cBhvr>
                                        <p:cTn id="90" dur="500" fill="hold"/>
                                        <p:tgtEl>
                                          <p:spTgt spid="97"/>
                                        </p:tgtEl>
                                        <p:attrNameLst>
                                          <p:attrName>ppt_x</p:attrName>
                                          <p:attrName>ppt_y</p:attrName>
                                        </p:attrNameLst>
                                      </p:cBhvr>
                                      <p:rCtr x="-8073" y="-46"/>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nodeType="clickEffect">
                                  <p:stCondLst>
                                    <p:cond delay="0"/>
                                  </p:stCondLst>
                                  <p:childTnLst>
                                    <p:animMotion origin="layout" path="M -0.1151 0.4 L -0.12951 0.42222 " pathEditMode="relative" rAng="0" ptsTypes="AA">
                                      <p:cBhvr>
                                        <p:cTn id="94" dur="500" fill="hold"/>
                                        <p:tgtEl>
                                          <p:spTgt spid="24"/>
                                        </p:tgtEl>
                                        <p:attrNameLst>
                                          <p:attrName>ppt_x</p:attrName>
                                          <p:attrName>ppt_y</p:attrName>
                                        </p:attrNameLst>
                                      </p:cBhvr>
                                      <p:rCtr x="-729" y="1111"/>
                                    </p:animMotion>
                                  </p:childTnLst>
                                </p:cTn>
                              </p:par>
                            </p:childTnLst>
                          </p:cTn>
                        </p:par>
                      </p:childTnLst>
                    </p:cTn>
                  </p:par>
                  <p:par>
                    <p:cTn id="95" fill="hold">
                      <p:stCondLst>
                        <p:cond delay="indefinite"/>
                      </p:stCondLst>
                      <p:childTnLst>
                        <p:par>
                          <p:cTn id="96" fill="hold">
                            <p:stCondLst>
                              <p:cond delay="0"/>
                            </p:stCondLst>
                            <p:childTnLst>
                              <p:par>
                                <p:cTn id="97" presetID="47" presetClass="exit" presetSubtype="0" fill="hold" grpId="1" nodeType="clickEffect">
                                  <p:stCondLst>
                                    <p:cond delay="0"/>
                                  </p:stCondLst>
                                  <p:childTnLst>
                                    <p:animEffect transition="out" filter="fade">
                                      <p:cBhvr>
                                        <p:cTn id="98" dur="500"/>
                                        <p:tgtEl>
                                          <p:spTgt spid="41"/>
                                        </p:tgtEl>
                                      </p:cBhvr>
                                    </p:animEffect>
                                    <p:anim calcmode="lin" valueType="num">
                                      <p:cBhvr>
                                        <p:cTn id="99" dur="500"/>
                                        <p:tgtEl>
                                          <p:spTgt spid="41"/>
                                        </p:tgtEl>
                                        <p:attrNameLst>
                                          <p:attrName>ppt_x</p:attrName>
                                        </p:attrNameLst>
                                      </p:cBhvr>
                                      <p:tavLst>
                                        <p:tav tm="0">
                                          <p:val>
                                            <p:strVal val="ppt_x"/>
                                          </p:val>
                                        </p:tav>
                                        <p:tav tm="100000">
                                          <p:val>
                                            <p:strVal val="ppt_x"/>
                                          </p:val>
                                        </p:tav>
                                      </p:tavLst>
                                    </p:anim>
                                    <p:anim calcmode="lin" valueType="num">
                                      <p:cBhvr>
                                        <p:cTn id="100" dur="500"/>
                                        <p:tgtEl>
                                          <p:spTgt spid="41"/>
                                        </p:tgtEl>
                                        <p:attrNameLst>
                                          <p:attrName>ppt_y</p:attrName>
                                        </p:attrNameLst>
                                      </p:cBhvr>
                                      <p:tavLst>
                                        <p:tav tm="0">
                                          <p:val>
                                            <p:strVal val="ppt_y"/>
                                          </p:val>
                                        </p:tav>
                                        <p:tav tm="100000">
                                          <p:val>
                                            <p:strVal val="ppt_y-.1"/>
                                          </p:val>
                                        </p:tav>
                                      </p:tavLst>
                                    </p:anim>
                                    <p:set>
                                      <p:cBhvr>
                                        <p:cTn id="101" dur="1" fill="hold">
                                          <p:stCondLst>
                                            <p:cond delay="499"/>
                                          </p:stCondLst>
                                        </p:cTn>
                                        <p:tgtEl>
                                          <p:spTgt spid="41"/>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2" fill="hold" grpId="0" nodeType="clickEffect">
                                  <p:stCondLst>
                                    <p:cond delay="0"/>
                                  </p:stCondLst>
                                  <p:childTnLst>
                                    <p:set>
                                      <p:cBhvr>
                                        <p:cTn id="105" dur="1" fill="hold">
                                          <p:stCondLst>
                                            <p:cond delay="0"/>
                                          </p:stCondLst>
                                        </p:cTn>
                                        <p:tgtEl>
                                          <p:spTgt spid="172"/>
                                        </p:tgtEl>
                                        <p:attrNameLst>
                                          <p:attrName>style.visibility</p:attrName>
                                        </p:attrNameLst>
                                      </p:cBhvr>
                                      <p:to>
                                        <p:strVal val="visible"/>
                                      </p:to>
                                    </p:set>
                                    <p:anim calcmode="lin" valueType="num">
                                      <p:cBhvr additive="base">
                                        <p:cTn id="106" dur="500" fill="hold"/>
                                        <p:tgtEl>
                                          <p:spTgt spid="172"/>
                                        </p:tgtEl>
                                        <p:attrNameLst>
                                          <p:attrName>ppt_x</p:attrName>
                                        </p:attrNameLst>
                                      </p:cBhvr>
                                      <p:tavLst>
                                        <p:tav tm="0">
                                          <p:val>
                                            <p:strVal val="1+#ppt_w/2"/>
                                          </p:val>
                                        </p:tav>
                                        <p:tav tm="100000">
                                          <p:val>
                                            <p:strVal val="#ppt_x"/>
                                          </p:val>
                                        </p:tav>
                                      </p:tavLst>
                                    </p:anim>
                                    <p:anim calcmode="lin" valueType="num">
                                      <p:cBhvr additive="base">
                                        <p:cTn id="107" dur="500" fill="hold"/>
                                        <p:tgtEl>
                                          <p:spTgt spid="172"/>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path" presetSubtype="0" accel="50000" decel="50000" fill="hold" nodeType="clickEffect">
                                  <p:stCondLst>
                                    <p:cond delay="0"/>
                                  </p:stCondLst>
                                  <p:childTnLst>
                                    <p:animMotion origin="layout" path="M -0.12951 0.42222 L -0.34097 0.45555 " pathEditMode="relative" rAng="0" ptsTypes="AA">
                                      <p:cBhvr>
                                        <p:cTn id="111" dur="500" fill="hold"/>
                                        <p:tgtEl>
                                          <p:spTgt spid="24"/>
                                        </p:tgtEl>
                                        <p:attrNameLst>
                                          <p:attrName>ppt_x</p:attrName>
                                          <p:attrName>ppt_y</p:attrName>
                                        </p:attrNameLst>
                                      </p:cBhvr>
                                      <p:rCtr x="-10573" y="1667"/>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nodeType="clickEffect">
                                  <p:stCondLst>
                                    <p:cond delay="0"/>
                                  </p:stCondLst>
                                  <p:childTnLst>
                                    <p:animMotion origin="layout" path="M -0.1151 0.4 L -0.34097 0.45555 " pathEditMode="relative" rAng="0" ptsTypes="AA">
                                      <p:cBhvr>
                                        <p:cTn id="115" dur="500" spd="-100000" fill="hold"/>
                                        <p:tgtEl>
                                          <p:spTgt spid="24"/>
                                        </p:tgtEl>
                                        <p:attrNameLst>
                                          <p:attrName>ppt_x</p:attrName>
                                          <p:attrName>ppt_y</p:attrName>
                                        </p:attrNameLst>
                                      </p:cBhvr>
                                      <p:rCtr x="-11302" y="2778"/>
                                    </p:animMotion>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nodeType="clickEffect">
                                  <p:stCondLst>
                                    <p:cond delay="0"/>
                                  </p:stCondLst>
                                  <p:childTnLst>
                                    <p:animMotion origin="layout" path="M -0.1151 0.4 L -0.12951 0.42222 " pathEditMode="relative" rAng="0" ptsTypes="AA">
                                      <p:cBhvr>
                                        <p:cTn id="119" dur="500" fill="hold"/>
                                        <p:tgtEl>
                                          <p:spTgt spid="24"/>
                                        </p:tgtEl>
                                        <p:attrNameLst>
                                          <p:attrName>ppt_x</p:attrName>
                                          <p:attrName>ppt_y</p:attrName>
                                        </p:attrNameLst>
                                      </p:cBhvr>
                                      <p:rCtr x="-729" y="1111"/>
                                    </p:animMotion>
                                  </p:childTnLst>
                                </p:cTn>
                              </p:par>
                            </p:childTnLst>
                          </p:cTn>
                        </p:par>
                      </p:childTnLst>
                    </p:cTn>
                  </p:par>
                  <p:par>
                    <p:cTn id="120" fill="hold">
                      <p:stCondLst>
                        <p:cond delay="indefinite"/>
                      </p:stCondLst>
                      <p:childTnLst>
                        <p:par>
                          <p:cTn id="121" fill="hold">
                            <p:stCondLst>
                              <p:cond delay="0"/>
                            </p:stCondLst>
                            <p:childTnLst>
                              <p:par>
                                <p:cTn id="122" presetID="47" presetClass="exit" presetSubtype="0" fill="hold" grpId="1" nodeType="clickEffect">
                                  <p:stCondLst>
                                    <p:cond delay="0"/>
                                  </p:stCondLst>
                                  <p:childTnLst>
                                    <p:animEffect transition="out" filter="fade">
                                      <p:cBhvr>
                                        <p:cTn id="123" dur="500"/>
                                        <p:tgtEl>
                                          <p:spTgt spid="42"/>
                                        </p:tgtEl>
                                      </p:cBhvr>
                                    </p:animEffect>
                                    <p:anim calcmode="lin" valueType="num">
                                      <p:cBhvr>
                                        <p:cTn id="124" dur="500"/>
                                        <p:tgtEl>
                                          <p:spTgt spid="42"/>
                                        </p:tgtEl>
                                        <p:attrNameLst>
                                          <p:attrName>ppt_x</p:attrName>
                                        </p:attrNameLst>
                                      </p:cBhvr>
                                      <p:tavLst>
                                        <p:tav tm="0">
                                          <p:val>
                                            <p:strVal val="ppt_x"/>
                                          </p:val>
                                        </p:tav>
                                        <p:tav tm="100000">
                                          <p:val>
                                            <p:strVal val="ppt_x"/>
                                          </p:val>
                                        </p:tav>
                                      </p:tavLst>
                                    </p:anim>
                                    <p:anim calcmode="lin" valueType="num">
                                      <p:cBhvr>
                                        <p:cTn id="125" dur="500"/>
                                        <p:tgtEl>
                                          <p:spTgt spid="42"/>
                                        </p:tgtEl>
                                        <p:attrNameLst>
                                          <p:attrName>ppt_y</p:attrName>
                                        </p:attrNameLst>
                                      </p:cBhvr>
                                      <p:tavLst>
                                        <p:tav tm="0">
                                          <p:val>
                                            <p:strVal val="ppt_y"/>
                                          </p:val>
                                        </p:tav>
                                        <p:tav tm="100000">
                                          <p:val>
                                            <p:strVal val="ppt_y-.1"/>
                                          </p:val>
                                        </p:tav>
                                      </p:tavLst>
                                    </p:anim>
                                    <p:set>
                                      <p:cBhvr>
                                        <p:cTn id="126" dur="1" fill="hold">
                                          <p:stCondLst>
                                            <p:cond delay="499"/>
                                          </p:stCondLst>
                                        </p:cTn>
                                        <p:tgtEl>
                                          <p:spTgt spid="42"/>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 presetClass="entr" presetSubtype="2" fill="hold" grpId="0" nodeType="clickEffect">
                                  <p:stCondLst>
                                    <p:cond delay="0"/>
                                  </p:stCondLst>
                                  <p:childTnLst>
                                    <p:set>
                                      <p:cBhvr>
                                        <p:cTn id="130" dur="1" fill="hold">
                                          <p:stCondLst>
                                            <p:cond delay="0"/>
                                          </p:stCondLst>
                                        </p:cTn>
                                        <p:tgtEl>
                                          <p:spTgt spid="171"/>
                                        </p:tgtEl>
                                        <p:attrNameLst>
                                          <p:attrName>style.visibility</p:attrName>
                                        </p:attrNameLst>
                                      </p:cBhvr>
                                      <p:to>
                                        <p:strVal val="visible"/>
                                      </p:to>
                                    </p:set>
                                    <p:anim calcmode="lin" valueType="num">
                                      <p:cBhvr additive="base">
                                        <p:cTn id="131" dur="500" fill="hold"/>
                                        <p:tgtEl>
                                          <p:spTgt spid="171"/>
                                        </p:tgtEl>
                                        <p:attrNameLst>
                                          <p:attrName>ppt_x</p:attrName>
                                        </p:attrNameLst>
                                      </p:cBhvr>
                                      <p:tavLst>
                                        <p:tav tm="0">
                                          <p:val>
                                            <p:strVal val="1+#ppt_w/2"/>
                                          </p:val>
                                        </p:tav>
                                        <p:tav tm="100000">
                                          <p:val>
                                            <p:strVal val="#ppt_x"/>
                                          </p:val>
                                        </p:tav>
                                      </p:tavLst>
                                    </p:anim>
                                    <p:anim calcmode="lin" valueType="num">
                                      <p:cBhvr additive="base">
                                        <p:cTn id="132" dur="500" fill="hold"/>
                                        <p:tgtEl>
                                          <p:spTgt spid="171"/>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nodeType="clickEffect">
                                  <p:stCondLst>
                                    <p:cond delay="0"/>
                                  </p:stCondLst>
                                  <p:childTnLst>
                                    <p:animMotion origin="layout" path="M -0.12951 0.42222 L -0.34097 0.45555 " pathEditMode="relative" rAng="0" ptsTypes="AA">
                                      <p:cBhvr>
                                        <p:cTn id="136" dur="500" fill="hold"/>
                                        <p:tgtEl>
                                          <p:spTgt spid="24"/>
                                        </p:tgtEl>
                                        <p:attrNameLst>
                                          <p:attrName>ppt_x</p:attrName>
                                          <p:attrName>ppt_y</p:attrName>
                                        </p:attrNameLst>
                                      </p:cBhvr>
                                      <p:rCtr x="-10573" y="1667"/>
                                    </p:animMotion>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nodeType="clickEffect">
                                  <p:stCondLst>
                                    <p:cond delay="0"/>
                                  </p:stCondLst>
                                  <p:childTnLst>
                                    <p:animMotion origin="layout" path="M -0.1151 0.4 L -0.34097 0.45555 " pathEditMode="relative" rAng="0" ptsTypes="AA">
                                      <p:cBhvr>
                                        <p:cTn id="140" dur="500" spd="-100000" fill="hold"/>
                                        <p:tgtEl>
                                          <p:spTgt spid="24"/>
                                        </p:tgtEl>
                                        <p:attrNameLst>
                                          <p:attrName>ppt_x</p:attrName>
                                          <p:attrName>ppt_y</p:attrName>
                                        </p:attrNameLst>
                                      </p:cBhvr>
                                      <p:rCtr x="-11302" y="2778"/>
                                    </p:animMotion>
                                  </p:childTnLst>
                                </p:cTn>
                              </p:par>
                            </p:childTnLst>
                          </p:cTn>
                        </p:par>
                      </p:childTnLst>
                    </p:cTn>
                  </p:par>
                  <p:par>
                    <p:cTn id="141" fill="hold">
                      <p:stCondLst>
                        <p:cond delay="indefinite"/>
                      </p:stCondLst>
                      <p:childTnLst>
                        <p:par>
                          <p:cTn id="142" fill="hold">
                            <p:stCondLst>
                              <p:cond delay="0"/>
                            </p:stCondLst>
                            <p:childTnLst>
                              <p:par>
                                <p:cTn id="143" presetID="42" presetClass="path" presetSubtype="0" accel="50000" decel="50000" fill="hold" nodeType="clickEffect">
                                  <p:stCondLst>
                                    <p:cond delay="0"/>
                                  </p:stCondLst>
                                  <p:childTnLst>
                                    <p:animMotion origin="layout" path="M -0.1151 0.4 L -0.12951 0.42222 " pathEditMode="relative" rAng="0" ptsTypes="AA">
                                      <p:cBhvr>
                                        <p:cTn id="144" dur="500" fill="hold"/>
                                        <p:tgtEl>
                                          <p:spTgt spid="24"/>
                                        </p:tgtEl>
                                        <p:attrNameLst>
                                          <p:attrName>ppt_x</p:attrName>
                                          <p:attrName>ppt_y</p:attrName>
                                        </p:attrNameLst>
                                      </p:cBhvr>
                                      <p:rCtr x="-729" y="1111"/>
                                    </p:animMotion>
                                  </p:childTnLst>
                                </p:cTn>
                              </p:par>
                            </p:childTnLst>
                          </p:cTn>
                        </p:par>
                      </p:childTnLst>
                    </p:cTn>
                  </p:par>
                  <p:par>
                    <p:cTn id="145" fill="hold">
                      <p:stCondLst>
                        <p:cond delay="indefinite"/>
                      </p:stCondLst>
                      <p:childTnLst>
                        <p:par>
                          <p:cTn id="146" fill="hold">
                            <p:stCondLst>
                              <p:cond delay="0"/>
                            </p:stCondLst>
                            <p:childTnLst>
                              <p:par>
                                <p:cTn id="147" presetID="47" presetClass="exit" presetSubtype="0" fill="hold" grpId="1" nodeType="clickEffect">
                                  <p:stCondLst>
                                    <p:cond delay="0"/>
                                  </p:stCondLst>
                                  <p:childTnLst>
                                    <p:animEffect transition="out" filter="fade">
                                      <p:cBhvr>
                                        <p:cTn id="148" dur="500"/>
                                        <p:tgtEl>
                                          <p:spTgt spid="43"/>
                                        </p:tgtEl>
                                      </p:cBhvr>
                                    </p:animEffect>
                                    <p:anim calcmode="lin" valueType="num">
                                      <p:cBhvr>
                                        <p:cTn id="149" dur="500"/>
                                        <p:tgtEl>
                                          <p:spTgt spid="43"/>
                                        </p:tgtEl>
                                        <p:attrNameLst>
                                          <p:attrName>ppt_x</p:attrName>
                                        </p:attrNameLst>
                                      </p:cBhvr>
                                      <p:tavLst>
                                        <p:tav tm="0">
                                          <p:val>
                                            <p:strVal val="ppt_x"/>
                                          </p:val>
                                        </p:tav>
                                        <p:tav tm="100000">
                                          <p:val>
                                            <p:strVal val="ppt_x"/>
                                          </p:val>
                                        </p:tav>
                                      </p:tavLst>
                                    </p:anim>
                                    <p:anim calcmode="lin" valueType="num">
                                      <p:cBhvr>
                                        <p:cTn id="150" dur="500"/>
                                        <p:tgtEl>
                                          <p:spTgt spid="43"/>
                                        </p:tgtEl>
                                        <p:attrNameLst>
                                          <p:attrName>ppt_y</p:attrName>
                                        </p:attrNameLst>
                                      </p:cBhvr>
                                      <p:tavLst>
                                        <p:tav tm="0">
                                          <p:val>
                                            <p:strVal val="ppt_y"/>
                                          </p:val>
                                        </p:tav>
                                        <p:tav tm="100000">
                                          <p:val>
                                            <p:strVal val="ppt_y-.1"/>
                                          </p:val>
                                        </p:tav>
                                      </p:tavLst>
                                    </p:anim>
                                    <p:set>
                                      <p:cBhvr>
                                        <p:cTn id="151" dur="1" fill="hold">
                                          <p:stCondLst>
                                            <p:cond delay="499"/>
                                          </p:stCondLst>
                                        </p:cTn>
                                        <p:tgtEl>
                                          <p:spTgt spid="43"/>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2" presetClass="entr" presetSubtype="2" fill="hold" grpId="0" nodeType="clickEffect">
                                  <p:stCondLst>
                                    <p:cond delay="0"/>
                                  </p:stCondLst>
                                  <p:childTnLst>
                                    <p:set>
                                      <p:cBhvr>
                                        <p:cTn id="155" dur="1" fill="hold">
                                          <p:stCondLst>
                                            <p:cond delay="0"/>
                                          </p:stCondLst>
                                        </p:cTn>
                                        <p:tgtEl>
                                          <p:spTgt spid="170"/>
                                        </p:tgtEl>
                                        <p:attrNameLst>
                                          <p:attrName>style.visibility</p:attrName>
                                        </p:attrNameLst>
                                      </p:cBhvr>
                                      <p:to>
                                        <p:strVal val="visible"/>
                                      </p:to>
                                    </p:set>
                                    <p:anim calcmode="lin" valueType="num">
                                      <p:cBhvr additive="base">
                                        <p:cTn id="156" dur="500" fill="hold"/>
                                        <p:tgtEl>
                                          <p:spTgt spid="170"/>
                                        </p:tgtEl>
                                        <p:attrNameLst>
                                          <p:attrName>ppt_x</p:attrName>
                                        </p:attrNameLst>
                                      </p:cBhvr>
                                      <p:tavLst>
                                        <p:tav tm="0">
                                          <p:val>
                                            <p:strVal val="1+#ppt_w/2"/>
                                          </p:val>
                                        </p:tav>
                                        <p:tav tm="100000">
                                          <p:val>
                                            <p:strVal val="#ppt_x"/>
                                          </p:val>
                                        </p:tav>
                                      </p:tavLst>
                                    </p:anim>
                                    <p:anim calcmode="lin" valueType="num">
                                      <p:cBhvr additive="base">
                                        <p:cTn id="157" dur="500" fill="hold"/>
                                        <p:tgtEl>
                                          <p:spTgt spid="170"/>
                                        </p:tgtEl>
                                        <p:attrNameLst>
                                          <p:attrName>ppt_y</p:attrName>
                                        </p:attrNameLst>
                                      </p:cBhvr>
                                      <p:tavLst>
                                        <p:tav tm="0">
                                          <p:val>
                                            <p:strVal val="#ppt_y"/>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path" presetSubtype="0" accel="50000" decel="50000" fill="hold" nodeType="clickEffect">
                                  <p:stCondLst>
                                    <p:cond delay="0"/>
                                  </p:stCondLst>
                                  <p:childTnLst>
                                    <p:animMotion origin="layout" path="M -0.12951 0.42222 L -0.33785 0.45555 " pathEditMode="relative" rAng="0" ptsTypes="AA">
                                      <p:cBhvr>
                                        <p:cTn id="161" dur="500" fill="hold"/>
                                        <p:tgtEl>
                                          <p:spTgt spid="24"/>
                                        </p:tgtEl>
                                        <p:attrNameLst>
                                          <p:attrName>ppt_x</p:attrName>
                                          <p:attrName>ppt_y</p:attrName>
                                        </p:attrNameLst>
                                      </p:cBhvr>
                                      <p:rCtr x="-10417" y="1667"/>
                                    </p:animMotion>
                                  </p:childTnLst>
                                </p:cTn>
                              </p:par>
                            </p:childTnLst>
                          </p:cTn>
                        </p:par>
                      </p:childTnLst>
                    </p:cTn>
                  </p:par>
                  <p:par>
                    <p:cTn id="162" fill="hold">
                      <p:stCondLst>
                        <p:cond delay="indefinite"/>
                      </p:stCondLst>
                      <p:childTnLst>
                        <p:par>
                          <p:cTn id="163" fill="hold">
                            <p:stCondLst>
                              <p:cond delay="0"/>
                            </p:stCondLst>
                            <p:childTnLst>
                              <p:par>
                                <p:cTn id="164" presetID="42" presetClass="path" presetSubtype="0" accel="50000" decel="50000" fill="hold" nodeType="clickEffect">
                                  <p:stCondLst>
                                    <p:cond delay="0"/>
                                  </p:stCondLst>
                                  <p:childTnLst>
                                    <p:animMotion origin="layout" path="M -0.1151 0.4 L -0.33785 0.45555 " pathEditMode="relative" rAng="0" ptsTypes="AA">
                                      <p:cBhvr>
                                        <p:cTn id="165" dur="500" spd="-100000" fill="hold"/>
                                        <p:tgtEl>
                                          <p:spTgt spid="24"/>
                                        </p:tgtEl>
                                        <p:attrNameLst>
                                          <p:attrName>ppt_x</p:attrName>
                                          <p:attrName>ppt_y</p:attrName>
                                        </p:attrNameLst>
                                      </p:cBhvr>
                                      <p:rCtr x="-11146" y="2778"/>
                                    </p:animMotion>
                                  </p:childTnLst>
                                </p:cTn>
                              </p:par>
                            </p:childTnLst>
                          </p:cTn>
                        </p:par>
                      </p:childTnLst>
                    </p:cTn>
                  </p:par>
                  <p:par>
                    <p:cTn id="166" fill="hold">
                      <p:stCondLst>
                        <p:cond delay="indefinite"/>
                      </p:stCondLst>
                      <p:childTnLst>
                        <p:par>
                          <p:cTn id="167" fill="hold">
                            <p:stCondLst>
                              <p:cond delay="0"/>
                            </p:stCondLst>
                            <p:childTnLst>
                              <p:par>
                                <p:cTn id="168" presetID="42" presetClass="path" presetSubtype="0" accel="50000" decel="50000" fill="hold" nodeType="clickEffect">
                                  <p:stCondLst>
                                    <p:cond delay="0"/>
                                  </p:stCondLst>
                                  <p:childTnLst>
                                    <p:animMotion origin="layout" path="M -0.1151 0.4 L -0.20816 0.47778 " pathEditMode="relative" rAng="0" ptsTypes="AA">
                                      <p:cBhvr>
                                        <p:cTn id="169" dur="500" fill="hold"/>
                                        <p:tgtEl>
                                          <p:spTgt spid="24"/>
                                        </p:tgtEl>
                                        <p:attrNameLst>
                                          <p:attrName>ppt_x</p:attrName>
                                          <p:attrName>ppt_y</p:attrName>
                                        </p:attrNameLst>
                                      </p:cBhvr>
                                      <p:rCtr x="-4653" y="3889"/>
                                    </p:animMotion>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77"/>
                                        </p:tgtEl>
                                        <p:attrNameLst>
                                          <p:attrName>style.visibility</p:attrName>
                                        </p:attrNameLst>
                                      </p:cBhvr>
                                      <p:to>
                                        <p:strVal val="visible"/>
                                      </p:to>
                                    </p:set>
                                    <p:animEffect transition="in" filter="fade">
                                      <p:cBhvr>
                                        <p:cTn id="174"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41" grpId="0" animBg="1"/>
      <p:bldP spid="41" grpId="1" animBg="1"/>
      <p:bldP spid="42" grpId="0" animBg="1"/>
      <p:bldP spid="42" grpId="1" animBg="1"/>
      <p:bldP spid="43" grpId="0" animBg="1"/>
      <p:bldP spid="43" grpId="1" animBg="1"/>
      <p:bldP spid="170" grpId="0" animBg="1"/>
      <p:bldP spid="171" grpId="0" animBg="1"/>
      <p:bldP spid="172" grpId="0" animBg="1"/>
      <p:bldP spid="1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60BAC187-F364-40C4-947D-738FBB0B707B}"/>
              </a:ext>
            </a:extLst>
          </p:cNvPr>
          <p:cNvSpPr/>
          <p:nvPr/>
        </p:nvSpPr>
        <p:spPr>
          <a:xfrm>
            <a:off x="-17417" y="609599"/>
            <a:ext cx="9161417" cy="6019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3D2615E6-5DEB-4234-9A3C-EFCE05ED4F36}"/>
              </a:ext>
            </a:extLst>
          </p:cNvPr>
          <p:cNvSpPr>
            <a:spLocks noGrp="1"/>
          </p:cNvSpPr>
          <p:nvPr>
            <p:ph type="title"/>
          </p:nvPr>
        </p:nvSpPr>
        <p:spPr/>
        <p:txBody>
          <a:bodyPr/>
          <a:lstStyle/>
          <a:p>
            <a:r>
              <a:rPr lang="en-SG" dirty="0"/>
              <a:t>Question 2</a:t>
            </a:r>
          </a:p>
        </p:txBody>
      </p:sp>
      <p:sp>
        <p:nvSpPr>
          <p:cNvPr id="4" name="Rectangle 15">
            <a:extLst>
              <a:ext uri="{FF2B5EF4-FFF2-40B4-BE49-F238E27FC236}">
                <a16:creationId xmlns:a16="http://schemas.microsoft.com/office/drawing/2014/main" id="{3A4E06E6-A9BE-49AB-8169-26951FD66AAB}"/>
              </a:ext>
            </a:extLst>
          </p:cNvPr>
          <p:cNvSpPr/>
          <p:nvPr/>
        </p:nvSpPr>
        <p:spPr>
          <a:xfrm>
            <a:off x="6862415" y="256381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5" name="Rectangle 16">
            <a:extLst>
              <a:ext uri="{FF2B5EF4-FFF2-40B4-BE49-F238E27FC236}">
                <a16:creationId xmlns:a16="http://schemas.microsoft.com/office/drawing/2014/main" id="{02F27D01-805B-4755-9ACB-EB68806E3007}"/>
              </a:ext>
            </a:extLst>
          </p:cNvPr>
          <p:cNvSpPr/>
          <p:nvPr/>
        </p:nvSpPr>
        <p:spPr>
          <a:xfrm>
            <a:off x="6370607" y="256381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5</a:t>
            </a:r>
          </a:p>
        </p:txBody>
      </p:sp>
      <p:sp>
        <p:nvSpPr>
          <p:cNvPr id="6" name="Rectangle 17">
            <a:extLst>
              <a:ext uri="{FF2B5EF4-FFF2-40B4-BE49-F238E27FC236}">
                <a16:creationId xmlns:a16="http://schemas.microsoft.com/office/drawing/2014/main" id="{A9E9A4BF-DB77-4E5C-BE4C-4B7D437F5D61}"/>
              </a:ext>
            </a:extLst>
          </p:cNvPr>
          <p:cNvSpPr/>
          <p:nvPr/>
        </p:nvSpPr>
        <p:spPr>
          <a:xfrm>
            <a:off x="5878482" y="256381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cxnSp>
        <p:nvCxnSpPr>
          <p:cNvPr id="7" name="Straight Connector 20">
            <a:extLst>
              <a:ext uri="{FF2B5EF4-FFF2-40B4-BE49-F238E27FC236}">
                <a16:creationId xmlns:a16="http://schemas.microsoft.com/office/drawing/2014/main" id="{7211BB38-DAE9-4655-838B-D6E86D236023}"/>
              </a:ext>
            </a:extLst>
          </p:cNvPr>
          <p:cNvCxnSpPr/>
          <p:nvPr/>
        </p:nvCxnSpPr>
        <p:spPr>
          <a:xfrm>
            <a:off x="5665121" y="2438400"/>
            <a:ext cx="2827144"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8" name="Straight Connector 44">
            <a:extLst>
              <a:ext uri="{FF2B5EF4-FFF2-40B4-BE49-F238E27FC236}">
                <a16:creationId xmlns:a16="http://schemas.microsoft.com/office/drawing/2014/main" id="{B8515A52-A4EE-4CE8-92E4-6F07B494EF1A}"/>
              </a:ext>
            </a:extLst>
          </p:cNvPr>
          <p:cNvCxnSpPr/>
          <p:nvPr/>
        </p:nvCxnSpPr>
        <p:spPr>
          <a:xfrm>
            <a:off x="5685061" y="2895600"/>
            <a:ext cx="2827144"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9" name="TextBox 2">
            <a:extLst>
              <a:ext uri="{FF2B5EF4-FFF2-40B4-BE49-F238E27FC236}">
                <a16:creationId xmlns:a16="http://schemas.microsoft.com/office/drawing/2014/main" id="{9F449FC0-8C95-427D-A3CB-91131D847C4A}"/>
              </a:ext>
            </a:extLst>
          </p:cNvPr>
          <p:cNvSpPr txBox="1">
            <a:spLocks noChangeArrowheads="1"/>
          </p:cNvSpPr>
          <p:nvPr/>
        </p:nvSpPr>
        <p:spPr bwMode="auto">
          <a:xfrm>
            <a:off x="6655721" y="2057400"/>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sp>
        <p:nvSpPr>
          <p:cNvPr id="11" name="Rectangle 14">
            <a:extLst>
              <a:ext uri="{FF2B5EF4-FFF2-40B4-BE49-F238E27FC236}">
                <a16:creationId xmlns:a16="http://schemas.microsoft.com/office/drawing/2014/main" id="{4F3DFDD9-7A1A-49DF-B4CB-D14C85804CFF}"/>
              </a:ext>
            </a:extLst>
          </p:cNvPr>
          <p:cNvSpPr/>
          <p:nvPr/>
        </p:nvSpPr>
        <p:spPr>
          <a:xfrm>
            <a:off x="7356250" y="2565772"/>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grpSp>
        <p:nvGrpSpPr>
          <p:cNvPr id="16" name="Group 15">
            <a:extLst>
              <a:ext uri="{FF2B5EF4-FFF2-40B4-BE49-F238E27FC236}">
                <a16:creationId xmlns:a16="http://schemas.microsoft.com/office/drawing/2014/main" id="{1FF2E650-7E9F-48FB-ADDC-B3076C5A8A9B}"/>
              </a:ext>
            </a:extLst>
          </p:cNvPr>
          <p:cNvGrpSpPr/>
          <p:nvPr/>
        </p:nvGrpSpPr>
        <p:grpSpPr>
          <a:xfrm>
            <a:off x="6858000" y="2562818"/>
            <a:ext cx="1476058" cy="250825"/>
            <a:chOff x="6862537" y="1697931"/>
            <a:chExt cx="1476058" cy="250825"/>
          </a:xfrm>
        </p:grpSpPr>
        <p:sp>
          <p:nvSpPr>
            <p:cNvPr id="13" name="Rectangle 15">
              <a:extLst>
                <a:ext uri="{FF2B5EF4-FFF2-40B4-BE49-F238E27FC236}">
                  <a16:creationId xmlns:a16="http://schemas.microsoft.com/office/drawing/2014/main" id="{3ACFB7EC-BAB9-4A0A-9150-6D1562BE8BBF}"/>
                </a:ext>
              </a:extLst>
            </p:cNvPr>
            <p:cNvSpPr/>
            <p:nvPr/>
          </p:nvSpPr>
          <p:spPr>
            <a:xfrm>
              <a:off x="7846470"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sp>
          <p:nvSpPr>
            <p:cNvPr id="14" name="Rectangle 16">
              <a:extLst>
                <a:ext uri="{FF2B5EF4-FFF2-40B4-BE49-F238E27FC236}">
                  <a16:creationId xmlns:a16="http://schemas.microsoft.com/office/drawing/2014/main" id="{E5011E8A-04A4-4503-9102-6DE2D6E47F3D}"/>
                </a:ext>
              </a:extLst>
            </p:cNvPr>
            <p:cNvSpPr/>
            <p:nvPr/>
          </p:nvSpPr>
          <p:spPr>
            <a:xfrm>
              <a:off x="7354662"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15" name="Rectangle 17">
              <a:extLst>
                <a:ext uri="{FF2B5EF4-FFF2-40B4-BE49-F238E27FC236}">
                  <a16:creationId xmlns:a16="http://schemas.microsoft.com/office/drawing/2014/main" id="{C56BDB52-CC6F-4E70-8D79-6AFC2CB56C79}"/>
                </a:ext>
              </a:extLst>
            </p:cNvPr>
            <p:cNvSpPr/>
            <p:nvPr/>
          </p:nvSpPr>
          <p:spPr>
            <a:xfrm>
              <a:off x="6862537"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grpSp>
      <p:sp>
        <p:nvSpPr>
          <p:cNvPr id="17" name="Rectangle 16">
            <a:extLst>
              <a:ext uri="{FF2B5EF4-FFF2-40B4-BE49-F238E27FC236}">
                <a16:creationId xmlns:a16="http://schemas.microsoft.com/office/drawing/2014/main" id="{FA0346EB-8497-463C-9B5E-B025F135093C}"/>
              </a:ext>
            </a:extLst>
          </p:cNvPr>
          <p:cNvSpPr/>
          <p:nvPr/>
        </p:nvSpPr>
        <p:spPr>
          <a:xfrm>
            <a:off x="5876772" y="2562818"/>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5</a:t>
            </a:r>
          </a:p>
        </p:txBody>
      </p:sp>
      <p:grpSp>
        <p:nvGrpSpPr>
          <p:cNvPr id="18" name="Group 17">
            <a:extLst>
              <a:ext uri="{FF2B5EF4-FFF2-40B4-BE49-F238E27FC236}">
                <a16:creationId xmlns:a16="http://schemas.microsoft.com/office/drawing/2014/main" id="{48735C71-FA9B-4861-8736-1E9495E66FA6}"/>
              </a:ext>
            </a:extLst>
          </p:cNvPr>
          <p:cNvGrpSpPr/>
          <p:nvPr/>
        </p:nvGrpSpPr>
        <p:grpSpPr>
          <a:xfrm>
            <a:off x="6371985" y="2562818"/>
            <a:ext cx="1476058" cy="250825"/>
            <a:chOff x="6862537" y="1697931"/>
            <a:chExt cx="1476058" cy="250825"/>
          </a:xfrm>
        </p:grpSpPr>
        <p:sp>
          <p:nvSpPr>
            <p:cNvPr id="19" name="Rectangle 15">
              <a:extLst>
                <a:ext uri="{FF2B5EF4-FFF2-40B4-BE49-F238E27FC236}">
                  <a16:creationId xmlns:a16="http://schemas.microsoft.com/office/drawing/2014/main" id="{7558C92F-930D-45B0-9F21-824E456DB6D0}"/>
                </a:ext>
              </a:extLst>
            </p:cNvPr>
            <p:cNvSpPr/>
            <p:nvPr/>
          </p:nvSpPr>
          <p:spPr>
            <a:xfrm>
              <a:off x="7846470"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sp>
          <p:nvSpPr>
            <p:cNvPr id="20" name="Rectangle 16">
              <a:extLst>
                <a:ext uri="{FF2B5EF4-FFF2-40B4-BE49-F238E27FC236}">
                  <a16:creationId xmlns:a16="http://schemas.microsoft.com/office/drawing/2014/main" id="{1D8FBCA9-4835-4D0F-AD91-AB87EB5E87CE}"/>
                </a:ext>
              </a:extLst>
            </p:cNvPr>
            <p:cNvSpPr/>
            <p:nvPr/>
          </p:nvSpPr>
          <p:spPr>
            <a:xfrm>
              <a:off x="7354662"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21" name="Rectangle 17">
              <a:extLst>
                <a:ext uri="{FF2B5EF4-FFF2-40B4-BE49-F238E27FC236}">
                  <a16:creationId xmlns:a16="http://schemas.microsoft.com/office/drawing/2014/main" id="{A7D8B573-EB17-46C7-B688-7024173E6A8E}"/>
                </a:ext>
              </a:extLst>
            </p:cNvPr>
            <p:cNvSpPr/>
            <p:nvPr/>
          </p:nvSpPr>
          <p:spPr>
            <a:xfrm>
              <a:off x="6862537"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grpSp>
      <p:sp>
        <p:nvSpPr>
          <p:cNvPr id="22" name="Rectangle 21">
            <a:extLst>
              <a:ext uri="{FF2B5EF4-FFF2-40B4-BE49-F238E27FC236}">
                <a16:creationId xmlns:a16="http://schemas.microsoft.com/office/drawing/2014/main" id="{F700D47A-5EBC-4CE7-BB03-0A32CB3D24D6}"/>
              </a:ext>
            </a:extLst>
          </p:cNvPr>
          <p:cNvSpPr/>
          <p:nvPr/>
        </p:nvSpPr>
        <p:spPr>
          <a:xfrm>
            <a:off x="7849421" y="2562818"/>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grpSp>
        <p:nvGrpSpPr>
          <p:cNvPr id="28" name="Group 27">
            <a:extLst>
              <a:ext uri="{FF2B5EF4-FFF2-40B4-BE49-F238E27FC236}">
                <a16:creationId xmlns:a16="http://schemas.microsoft.com/office/drawing/2014/main" id="{B30243F8-4FD6-498A-B0B0-DE1A625E2110}"/>
              </a:ext>
            </a:extLst>
          </p:cNvPr>
          <p:cNvGrpSpPr/>
          <p:nvPr/>
        </p:nvGrpSpPr>
        <p:grpSpPr>
          <a:xfrm>
            <a:off x="5876772" y="2563315"/>
            <a:ext cx="1476058" cy="250825"/>
            <a:chOff x="6862537" y="1697931"/>
            <a:chExt cx="1476058" cy="250825"/>
          </a:xfrm>
        </p:grpSpPr>
        <p:sp>
          <p:nvSpPr>
            <p:cNvPr id="29" name="Rectangle 15">
              <a:extLst>
                <a:ext uri="{FF2B5EF4-FFF2-40B4-BE49-F238E27FC236}">
                  <a16:creationId xmlns:a16="http://schemas.microsoft.com/office/drawing/2014/main" id="{DB241793-2E5A-498A-A8A5-749860792A43}"/>
                </a:ext>
              </a:extLst>
            </p:cNvPr>
            <p:cNvSpPr/>
            <p:nvPr/>
          </p:nvSpPr>
          <p:spPr>
            <a:xfrm>
              <a:off x="7846470"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sp>
          <p:nvSpPr>
            <p:cNvPr id="30" name="Rectangle 16">
              <a:extLst>
                <a:ext uri="{FF2B5EF4-FFF2-40B4-BE49-F238E27FC236}">
                  <a16:creationId xmlns:a16="http://schemas.microsoft.com/office/drawing/2014/main" id="{D1D71A1C-E2C0-4B8D-9DDD-7263A3DF87A0}"/>
                </a:ext>
              </a:extLst>
            </p:cNvPr>
            <p:cNvSpPr/>
            <p:nvPr/>
          </p:nvSpPr>
          <p:spPr>
            <a:xfrm>
              <a:off x="7354662"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31" name="Rectangle 17">
              <a:extLst>
                <a:ext uri="{FF2B5EF4-FFF2-40B4-BE49-F238E27FC236}">
                  <a16:creationId xmlns:a16="http://schemas.microsoft.com/office/drawing/2014/main" id="{C0AF1463-661B-4FB5-AC6C-B6FCBAADDFD4}"/>
                </a:ext>
              </a:extLst>
            </p:cNvPr>
            <p:cNvSpPr/>
            <p:nvPr/>
          </p:nvSpPr>
          <p:spPr>
            <a:xfrm>
              <a:off x="6862537" y="1697931"/>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grpSp>
      <p:sp>
        <p:nvSpPr>
          <p:cNvPr id="32" name="Rectangle 31">
            <a:extLst>
              <a:ext uri="{FF2B5EF4-FFF2-40B4-BE49-F238E27FC236}">
                <a16:creationId xmlns:a16="http://schemas.microsoft.com/office/drawing/2014/main" id="{0A12CFF7-BA21-4D81-B283-8F16D81224AA}"/>
              </a:ext>
            </a:extLst>
          </p:cNvPr>
          <p:cNvSpPr/>
          <p:nvPr/>
        </p:nvSpPr>
        <p:spPr>
          <a:xfrm>
            <a:off x="7354208" y="2563315"/>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33" name="Rectangle 32">
            <a:extLst>
              <a:ext uri="{FF2B5EF4-FFF2-40B4-BE49-F238E27FC236}">
                <a16:creationId xmlns:a16="http://schemas.microsoft.com/office/drawing/2014/main" id="{A8E16F25-42E0-4631-A937-FF54E7306BF9}"/>
              </a:ext>
            </a:extLst>
          </p:cNvPr>
          <p:cNvSpPr/>
          <p:nvPr/>
        </p:nvSpPr>
        <p:spPr>
          <a:xfrm>
            <a:off x="7852542" y="2562818"/>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5</a:t>
            </a:r>
          </a:p>
        </p:txBody>
      </p:sp>
      <p:grpSp>
        <p:nvGrpSpPr>
          <p:cNvPr id="34" name="Group 33">
            <a:extLst>
              <a:ext uri="{FF2B5EF4-FFF2-40B4-BE49-F238E27FC236}">
                <a16:creationId xmlns:a16="http://schemas.microsoft.com/office/drawing/2014/main" id="{C5B3D2BD-4C88-42B0-890D-E62F10DB2D46}"/>
              </a:ext>
            </a:extLst>
          </p:cNvPr>
          <p:cNvGrpSpPr/>
          <p:nvPr/>
        </p:nvGrpSpPr>
        <p:grpSpPr>
          <a:xfrm>
            <a:off x="228600" y="1112898"/>
            <a:ext cx="4800600" cy="4525902"/>
            <a:chOff x="152400" y="762000"/>
            <a:chExt cx="4800600" cy="4525902"/>
          </a:xfrm>
        </p:grpSpPr>
        <p:sp>
          <p:nvSpPr>
            <p:cNvPr id="35" name="Rectangle 34">
              <a:extLst>
                <a:ext uri="{FF2B5EF4-FFF2-40B4-BE49-F238E27FC236}">
                  <a16:creationId xmlns:a16="http://schemas.microsoft.com/office/drawing/2014/main" id="{C4BFF83E-03DA-48E6-9470-D9AD8771170E}"/>
                </a:ext>
              </a:extLst>
            </p:cNvPr>
            <p:cNvSpPr/>
            <p:nvPr/>
          </p:nvSpPr>
          <p:spPr>
            <a:xfrm>
              <a:off x="152400" y="762000"/>
              <a:ext cx="4800600" cy="4524315"/>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TextBox 16">
              <a:extLst>
                <a:ext uri="{FF2B5EF4-FFF2-40B4-BE49-F238E27FC236}">
                  <a16:creationId xmlns:a16="http://schemas.microsoft.com/office/drawing/2014/main" id="{7EAEB14B-B8DD-4A01-B233-136360C6EDEF}"/>
                </a:ext>
              </a:extLst>
            </p:cNvPr>
            <p:cNvSpPr txBox="1">
              <a:spLocks noChangeArrowheads="1"/>
            </p:cNvSpPr>
            <p:nvPr/>
          </p:nvSpPr>
          <p:spPr bwMode="auto">
            <a:xfrm>
              <a:off x="609600" y="763587"/>
              <a:ext cx="4114800" cy="452431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void </a:t>
              </a:r>
              <a:r>
                <a:rPr lang="en-US" altLang="en-US" sz="1200" b="1" dirty="0" err="1">
                  <a:latin typeface="Courier New" panose="02070309020205020404" pitchFamily="49" charset="0"/>
                  <a:cs typeface="Courier New" panose="02070309020205020404" pitchFamily="49" charset="0"/>
                </a:rPr>
                <a:t>reverseFirstKItems</a:t>
              </a:r>
              <a:r>
                <a:rPr lang="en-US" altLang="en-US" sz="1200" dirty="0">
                  <a:latin typeface="Courier New" panose="02070309020205020404" pitchFamily="49" charset="0"/>
                  <a:cs typeface="Courier New" panose="02070309020205020404" pitchFamily="49" charset="0"/>
                </a:rPr>
                <a:t>(Queue *q, int k){</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Stack 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int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 j;</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if(k &lt;= 0)</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a:t>
              </a:r>
              <a:r>
                <a:rPr lang="en-US" altLang="en-US" sz="1200" dirty="0" err="1">
                  <a:latin typeface="Courier New" panose="02070309020205020404" pitchFamily="49" charset="0"/>
                  <a:cs typeface="Courier New" panose="02070309020205020404" pitchFamily="49" charset="0"/>
                </a:rPr>
                <a:t>isEmptyQueue</a:t>
              </a:r>
              <a:r>
                <a:rPr lang="en-US" altLang="en-US" sz="1200" dirty="0">
                  <a:latin typeface="Courier New" panose="02070309020205020404" pitchFamily="49" charset="0"/>
                  <a:cs typeface="Courier New" panose="02070309020205020404" pitchFamily="49" charset="0"/>
                </a:rPr>
                <a:t>(q) || k &gt; q-&gt;</a:t>
              </a:r>
              <a:r>
                <a:rPr lang="en-US" altLang="en-US" sz="1200" dirty="0" err="1">
                  <a:latin typeface="Courier New" panose="02070309020205020404" pitchFamily="49" charset="0"/>
                  <a:cs typeface="Courier New" panose="02070309020205020404" pitchFamily="49" charset="0"/>
                </a:rPr>
                <a:t>ll.size</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s.ll.head</a:t>
              </a:r>
              <a:r>
                <a:rPr lang="en-US" altLang="en-US" sz="12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s.ll.tail</a:t>
              </a:r>
              <a:r>
                <a:rPr lang="en-US" altLang="en-US" sz="12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s.ll.size</a:t>
              </a:r>
              <a:r>
                <a:rPr lang="en-US" altLang="en-US" sz="1200" dirty="0">
                  <a:latin typeface="Courier New" panose="02070309020205020404" pitchFamily="49" charset="0"/>
                  <a:cs typeface="Courier New" panose="02070309020205020404" pitchFamily="49" charset="0"/>
                </a:rPr>
                <a:t> = 0;</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for(</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=0;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 &lt; k;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push(&amp;</a:t>
              </a:r>
              <a:r>
                <a:rPr lang="en-US" altLang="en-US" sz="1200" dirty="0" err="1">
                  <a:latin typeface="Courier New" panose="02070309020205020404" pitchFamily="49" charset="0"/>
                  <a:cs typeface="Courier New" panose="02070309020205020404" pitchFamily="49" charset="0"/>
                </a:rPr>
                <a:t>s,dequeue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while(!</a:t>
              </a:r>
              <a:r>
                <a:rPr lang="en-US" altLang="en-US" sz="1200" dirty="0" err="1">
                  <a:latin typeface="Courier New" panose="02070309020205020404" pitchFamily="49" charset="0"/>
                  <a:cs typeface="Courier New" panose="02070309020205020404" pitchFamily="49" charset="0"/>
                </a:rPr>
                <a:t>isEmptyStack</a:t>
              </a:r>
              <a:r>
                <a:rPr lang="en-US" altLang="en-US" sz="12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enqueue(</a:t>
              </a:r>
              <a:r>
                <a:rPr lang="en-US" altLang="en-US" sz="1200" dirty="0" err="1">
                  <a:latin typeface="Courier New" panose="02070309020205020404" pitchFamily="49" charset="0"/>
                  <a:cs typeface="Courier New" panose="02070309020205020404" pitchFamily="49" charset="0"/>
                </a:rPr>
                <a:t>q,pop</a:t>
              </a:r>
              <a:r>
                <a:rPr lang="en-US" altLang="en-US" sz="12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j = q-&gt;</a:t>
              </a:r>
              <a:r>
                <a:rPr lang="en-US" altLang="en-US" sz="1200" dirty="0" err="1">
                  <a:latin typeface="Courier New" panose="02070309020205020404" pitchFamily="49" charset="0"/>
                  <a:cs typeface="Courier New" panose="02070309020205020404" pitchFamily="49" charset="0"/>
                </a:rPr>
                <a:t>ll.size</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for(</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=0; </a:t>
              </a:r>
              <a:r>
                <a:rPr lang="en-US" altLang="en-US" sz="1200" dirty="0" err="1">
                  <a:latin typeface="Courier New" panose="02070309020205020404" pitchFamily="49" charset="0"/>
                  <a:cs typeface="Courier New" panose="02070309020205020404" pitchFamily="49" charset="0"/>
                </a:rPr>
                <a:t>i</a:t>
              </a:r>
              <a:r>
                <a:rPr lang="en-US" altLang="en-US" sz="1200" dirty="0">
                  <a:latin typeface="Courier New" panose="02070309020205020404" pitchFamily="49" charset="0"/>
                  <a:cs typeface="Courier New" panose="02070309020205020404" pitchFamily="49" charset="0"/>
                </a:rPr>
                <a:t>&lt; </a:t>
              </a:r>
              <a:r>
                <a:rPr lang="en-US" altLang="en-US" sz="1200" dirty="0" err="1">
                  <a:latin typeface="Courier New" panose="02070309020205020404" pitchFamily="49" charset="0"/>
                  <a:cs typeface="Courier New" panose="02070309020205020404" pitchFamily="49" charset="0"/>
                </a:rPr>
                <a:t>j-k;i</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enqueue(</a:t>
              </a:r>
              <a:r>
                <a:rPr lang="en-US" altLang="en-US" sz="1200" dirty="0" err="1">
                  <a:latin typeface="Courier New" panose="02070309020205020404" pitchFamily="49" charset="0"/>
                  <a:cs typeface="Courier New" panose="02070309020205020404" pitchFamily="49" charset="0"/>
                </a:rPr>
                <a:t>q,dequeue</a:t>
              </a:r>
              <a:r>
                <a:rPr lang="en-US" altLang="en-US" sz="1200" dirty="0">
                  <a:latin typeface="Courier New" panose="02070309020205020404" pitchFamily="49" charset="0"/>
                  <a:cs typeface="Courier New" panose="02070309020205020404" pitchFamily="49" charset="0"/>
                </a:rPr>
                <a:t>(q));</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a:t>
              </a:r>
            </a:p>
          </p:txBody>
        </p:sp>
        <p:sp>
          <p:nvSpPr>
            <p:cNvPr id="37" name="TextBox 17">
              <a:extLst>
                <a:ext uri="{FF2B5EF4-FFF2-40B4-BE49-F238E27FC236}">
                  <a16:creationId xmlns:a16="http://schemas.microsoft.com/office/drawing/2014/main" id="{2EB716AD-5F27-465B-9364-F42C5D686FA7}"/>
                </a:ext>
              </a:extLst>
            </p:cNvPr>
            <p:cNvSpPr txBox="1">
              <a:spLocks noChangeArrowheads="1"/>
            </p:cNvSpPr>
            <p:nvPr/>
          </p:nvSpPr>
          <p:spPr bwMode="auto">
            <a:xfrm>
              <a:off x="152400" y="762000"/>
              <a:ext cx="457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24</a:t>
              </a:r>
            </a:p>
          </p:txBody>
        </p:sp>
      </p:grpSp>
      <p:cxnSp>
        <p:nvCxnSpPr>
          <p:cNvPr id="38" name="Straight Arrow Connector 37">
            <a:extLst>
              <a:ext uri="{FF2B5EF4-FFF2-40B4-BE49-F238E27FC236}">
                <a16:creationId xmlns:a16="http://schemas.microsoft.com/office/drawing/2014/main" id="{349179CA-A493-4726-82A2-EC8D06C3C74D}"/>
              </a:ext>
            </a:extLst>
          </p:cNvPr>
          <p:cNvCxnSpPr/>
          <p:nvPr/>
        </p:nvCxnSpPr>
        <p:spPr>
          <a:xfrm flipH="1">
            <a:off x="2667000" y="4541898"/>
            <a:ext cx="6927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B498E27F-0097-4A06-B5B5-0B017AEBB335}"/>
              </a:ext>
            </a:extLst>
          </p:cNvPr>
          <p:cNvGrpSpPr/>
          <p:nvPr/>
        </p:nvGrpSpPr>
        <p:grpSpPr>
          <a:xfrm>
            <a:off x="7427675" y="4572000"/>
            <a:ext cx="1142999" cy="1576316"/>
            <a:chOff x="1143000" y="2667000"/>
            <a:chExt cx="1295400" cy="3124200"/>
          </a:xfrm>
        </p:grpSpPr>
        <p:cxnSp>
          <p:nvCxnSpPr>
            <p:cNvPr id="40" name="Straight Connector 39">
              <a:extLst>
                <a:ext uri="{FF2B5EF4-FFF2-40B4-BE49-F238E27FC236}">
                  <a16:creationId xmlns:a16="http://schemas.microsoft.com/office/drawing/2014/main" id="{3EAE319C-D6B3-4AAC-8BBB-9F55D0F4320C}"/>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10674A-4081-4AF4-8255-053FA329B65C}"/>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4B8DA43-34DF-4CA2-B95E-5BCAFAF0A24C}"/>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9351B35A-08CF-405E-9A50-95AD000BDE3D}"/>
              </a:ext>
            </a:extLst>
          </p:cNvPr>
          <p:cNvGrpSpPr/>
          <p:nvPr/>
        </p:nvGrpSpPr>
        <p:grpSpPr>
          <a:xfrm>
            <a:off x="5530377" y="4325150"/>
            <a:ext cx="1896664" cy="1820746"/>
            <a:chOff x="2141936" y="452855"/>
            <a:chExt cx="1896664" cy="1820746"/>
          </a:xfrm>
        </p:grpSpPr>
        <p:sp>
          <p:nvSpPr>
            <p:cNvPr id="44" name="Rectangle 24">
              <a:extLst>
                <a:ext uri="{FF2B5EF4-FFF2-40B4-BE49-F238E27FC236}">
                  <a16:creationId xmlns:a16="http://schemas.microsoft.com/office/drawing/2014/main" id="{0C909829-D81B-4D6C-B9FF-9AC5DD9D3870}"/>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45" name="Rectangle 25">
              <a:extLst>
                <a:ext uri="{FF2B5EF4-FFF2-40B4-BE49-F238E27FC236}">
                  <a16:creationId xmlns:a16="http://schemas.microsoft.com/office/drawing/2014/main" id="{4E4A93FA-28C9-4699-A89B-C02F23BA4A26}"/>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46" name="Group 45">
              <a:extLst>
                <a:ext uri="{FF2B5EF4-FFF2-40B4-BE49-F238E27FC236}">
                  <a16:creationId xmlns:a16="http://schemas.microsoft.com/office/drawing/2014/main" id="{52559857-11C0-4F58-BC3D-DDACE3DE89A1}"/>
                </a:ext>
              </a:extLst>
            </p:cNvPr>
            <p:cNvGrpSpPr/>
            <p:nvPr/>
          </p:nvGrpSpPr>
          <p:grpSpPr>
            <a:xfrm>
              <a:off x="2440808" y="1535674"/>
              <a:ext cx="790769" cy="587947"/>
              <a:chOff x="2492401" y="1537024"/>
              <a:chExt cx="790769" cy="587947"/>
            </a:xfrm>
          </p:grpSpPr>
          <p:sp>
            <p:nvSpPr>
              <p:cNvPr id="51" name="Rectangle 26">
                <a:extLst>
                  <a:ext uri="{FF2B5EF4-FFF2-40B4-BE49-F238E27FC236}">
                    <a16:creationId xmlns:a16="http://schemas.microsoft.com/office/drawing/2014/main" id="{75F61D79-BF25-4095-9388-D4642475376C}"/>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52" name="Rectangle 30">
                <a:extLst>
                  <a:ext uri="{FF2B5EF4-FFF2-40B4-BE49-F238E27FC236}">
                    <a16:creationId xmlns:a16="http://schemas.microsoft.com/office/drawing/2014/main" id="{F13EEC2E-9DC9-4A5B-A57D-13A561497D03}"/>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p:txBody>
          </p:sp>
        </p:grpSp>
        <p:cxnSp>
          <p:nvCxnSpPr>
            <p:cNvPr id="47" name="Straight Arrow Connector 39">
              <a:extLst>
                <a:ext uri="{FF2B5EF4-FFF2-40B4-BE49-F238E27FC236}">
                  <a16:creationId xmlns:a16="http://schemas.microsoft.com/office/drawing/2014/main" id="{F54F195E-29B5-4374-AD09-7E3C98163D7D}"/>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TextBox 41">
              <a:extLst>
                <a:ext uri="{FF2B5EF4-FFF2-40B4-BE49-F238E27FC236}">
                  <a16:creationId xmlns:a16="http://schemas.microsoft.com/office/drawing/2014/main" id="{9D821A09-7D38-4373-A311-ACA977068D49}"/>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49" name="Rectangle 61">
              <a:extLst>
                <a:ext uri="{FF2B5EF4-FFF2-40B4-BE49-F238E27FC236}">
                  <a16:creationId xmlns:a16="http://schemas.microsoft.com/office/drawing/2014/main" id="{549247DF-D6E9-431A-A7EF-293F6309AA9D}"/>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50" name="Straight Arrow Connector 62">
              <a:extLst>
                <a:ext uri="{FF2B5EF4-FFF2-40B4-BE49-F238E27FC236}">
                  <a16:creationId xmlns:a16="http://schemas.microsoft.com/office/drawing/2014/main" id="{57883E56-093D-4458-A19D-ADEB111496CA}"/>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56" name="TextBox 55">
            <a:extLst>
              <a:ext uri="{FF2B5EF4-FFF2-40B4-BE49-F238E27FC236}">
                <a16:creationId xmlns:a16="http://schemas.microsoft.com/office/drawing/2014/main" id="{469B5038-467F-4900-8CBE-CFF1BDBD25EF}"/>
              </a:ext>
            </a:extLst>
          </p:cNvPr>
          <p:cNvSpPr txBox="1"/>
          <p:nvPr/>
        </p:nvSpPr>
        <p:spPr>
          <a:xfrm>
            <a:off x="5605215" y="1000332"/>
            <a:ext cx="1252785" cy="369332"/>
          </a:xfrm>
          <a:prstGeom prst="rect">
            <a:avLst/>
          </a:prstGeom>
          <a:no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k</a:t>
            </a:r>
            <a:r>
              <a:rPr lang="en-US" altLang="en-US" sz="1800" b="1" dirty="0">
                <a:solidFill>
                  <a:srgbClr val="FF0000"/>
                </a:solidFill>
                <a:latin typeface="Courier New" panose="02070309020205020404" pitchFamily="49" charset="0"/>
                <a:cs typeface="Courier New" panose="02070309020205020404" pitchFamily="49" charset="0"/>
              </a:rPr>
              <a:t> = 3</a:t>
            </a:r>
            <a:endParaRPr lang="en-SG" b="1" dirty="0">
              <a:solidFill>
                <a:srgbClr val="FF0000"/>
              </a:solidFill>
            </a:endParaRPr>
          </a:p>
        </p:txBody>
      </p:sp>
      <p:sp>
        <p:nvSpPr>
          <p:cNvPr id="57" name="TextBox 56">
            <a:extLst>
              <a:ext uri="{FF2B5EF4-FFF2-40B4-BE49-F238E27FC236}">
                <a16:creationId xmlns:a16="http://schemas.microsoft.com/office/drawing/2014/main" id="{AE52AA5E-159B-4CF8-8BCC-BBA30B722115}"/>
              </a:ext>
            </a:extLst>
          </p:cNvPr>
          <p:cNvSpPr txBox="1"/>
          <p:nvPr/>
        </p:nvSpPr>
        <p:spPr>
          <a:xfrm>
            <a:off x="5622553" y="1328302"/>
            <a:ext cx="1252785" cy="369332"/>
          </a:xfrm>
          <a:prstGeom prst="rect">
            <a:avLst/>
          </a:prstGeom>
          <a:noFill/>
        </p:spPr>
        <p:txBody>
          <a:bodyPr wrap="square">
            <a:spAutoFit/>
          </a:bodyPr>
          <a:lstStyle/>
          <a:p>
            <a:r>
              <a:rPr lang="en-US" altLang="en-US" sz="1800" b="1" dirty="0">
                <a:solidFill>
                  <a:srgbClr val="FF0000"/>
                </a:solidFill>
                <a:latin typeface="Courier New" panose="02070309020205020404" pitchFamily="49" charset="0"/>
                <a:cs typeface="Courier New" panose="02070309020205020404" pitchFamily="49" charset="0"/>
              </a:rPr>
              <a:t>j = 5</a:t>
            </a:r>
            <a:endParaRPr lang="en-SG" b="1" dirty="0">
              <a:solidFill>
                <a:srgbClr val="FF0000"/>
              </a:solidFill>
            </a:endParaRPr>
          </a:p>
        </p:txBody>
      </p:sp>
    </p:spTree>
    <p:extLst>
      <p:ext uri="{BB962C8B-B14F-4D97-AF65-F5344CB8AC3E}">
        <p14:creationId xmlns:p14="http://schemas.microsoft.com/office/powerpoint/2010/main" val="3261343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88889E-6 1.48148E-6 L 0.05643 0.05555 " pathEditMode="relative" rAng="0" ptsTypes="AA">
                                      <p:cBhvr>
                                        <p:cTn id="6" dur="500" fill="hold"/>
                                        <p:tgtEl>
                                          <p:spTgt spid="38"/>
                                        </p:tgtEl>
                                        <p:attrNameLst>
                                          <p:attrName>ppt_x</p:attrName>
                                          <p:attrName>ppt_y</p:attrName>
                                        </p:attrNameLst>
                                      </p:cBhvr>
                                      <p:rCtr x="2812" y="2778"/>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5643 0.05555 L 0.10382 0.0831 " pathEditMode="relative" rAng="0" ptsTypes="AA">
                                      <p:cBhvr>
                                        <p:cTn id="10" dur="500" fill="hold"/>
                                        <p:tgtEl>
                                          <p:spTgt spid="38"/>
                                        </p:tgtEl>
                                        <p:attrNameLst>
                                          <p:attrName>ppt_x</p:attrName>
                                          <p:attrName>ppt_y</p:attrName>
                                        </p:attrNameLst>
                                      </p:cBhvr>
                                      <p:rCtr x="2361" y="1366"/>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xit" presetSubtype="0" fill="hold" nodeType="withEffect">
                                  <p:stCondLst>
                                    <p:cond delay="0"/>
                                  </p:stCondLst>
                                  <p:childTnLst>
                                    <p:animEffect transition="out" filter="fade">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1+#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10382 0.0831 L -0.13784 0.10856 " pathEditMode="relative" rAng="0" ptsTypes="AA">
                                      <p:cBhvr>
                                        <p:cTn id="36" dur="500" fill="hold"/>
                                        <p:tgtEl>
                                          <p:spTgt spid="38"/>
                                        </p:tgtEl>
                                        <p:attrNameLst>
                                          <p:attrName>ppt_x</p:attrName>
                                          <p:attrName>ppt_y</p:attrName>
                                        </p:attrNameLst>
                                      </p:cBhvr>
                                      <p:rCtr x="-12083" y="1273"/>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05643 0.05555 L -0.13784 0.10856 " pathEditMode="relative" rAng="0" ptsTypes="AA">
                                      <p:cBhvr>
                                        <p:cTn id="40" dur="500" spd="-100000" fill="hold"/>
                                        <p:tgtEl>
                                          <p:spTgt spid="38"/>
                                        </p:tgtEl>
                                        <p:attrNameLst>
                                          <p:attrName>ppt_x</p:attrName>
                                          <p:attrName>ppt_y</p:attrName>
                                        </p:attrNameLst>
                                      </p:cBhvr>
                                      <p:rCtr x="-9722" y="2639"/>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05643 0.05555 L 0.10382 0.0831 " pathEditMode="relative" rAng="0" ptsTypes="AA">
                                      <p:cBhvr>
                                        <p:cTn id="44" dur="500" fill="hold"/>
                                        <p:tgtEl>
                                          <p:spTgt spid="38"/>
                                        </p:tgtEl>
                                        <p:attrNameLst>
                                          <p:attrName>ppt_x</p:attrName>
                                          <p:attrName>ppt_y</p:attrName>
                                        </p:attrNameLst>
                                      </p:cBhvr>
                                      <p:rCtr x="2361" y="1366"/>
                                    </p:animMotion>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8"/>
                                        </p:tgtEl>
                                      </p:cBhvr>
                                    </p:animEffect>
                                    <p:set>
                                      <p:cBhvr>
                                        <p:cTn id="54" dur="1" fill="hold">
                                          <p:stCondLst>
                                            <p:cond delay="499"/>
                                          </p:stCondLst>
                                        </p:cTn>
                                        <p:tgtEl>
                                          <p:spTgt spid="1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2"/>
                                        </p:tgtEl>
                                      </p:cBhvr>
                                    </p:animEffect>
                                    <p:set>
                                      <p:cBhvr>
                                        <p:cTn id="57" dur="1" fill="hold">
                                          <p:stCondLst>
                                            <p:cond delay="499"/>
                                          </p:stCondLst>
                                        </p:cTn>
                                        <p:tgtEl>
                                          <p:spTgt spid="22"/>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fill="hold"/>
                                        <p:tgtEl>
                                          <p:spTgt spid="33"/>
                                        </p:tgtEl>
                                        <p:attrNameLst>
                                          <p:attrName>ppt_x</p:attrName>
                                        </p:attrNameLst>
                                      </p:cBhvr>
                                      <p:tavLst>
                                        <p:tav tm="0">
                                          <p:val>
                                            <p:strVal val="1+#ppt_w/2"/>
                                          </p:val>
                                        </p:tav>
                                        <p:tav tm="100000">
                                          <p:val>
                                            <p:strVal val="#ppt_x"/>
                                          </p:val>
                                        </p:tav>
                                      </p:tavLst>
                                    </p:anim>
                                    <p:anim calcmode="lin" valueType="num">
                                      <p:cBhvr additive="base">
                                        <p:cTn id="69"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0.10382 0.0831 L -0.13784 0.10856 " pathEditMode="relative" rAng="0" ptsTypes="AA">
                                      <p:cBhvr>
                                        <p:cTn id="73" dur="500" fill="hold"/>
                                        <p:tgtEl>
                                          <p:spTgt spid="38"/>
                                        </p:tgtEl>
                                        <p:attrNameLst>
                                          <p:attrName>ppt_x</p:attrName>
                                          <p:attrName>ppt_y</p:attrName>
                                        </p:attrNameLst>
                                      </p:cBhvr>
                                      <p:rCtr x="-12083" y="1273"/>
                                    </p:animMotion>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0.05643 0.05555 L -0.13819 0.10856 " pathEditMode="relative" rAng="0" ptsTypes="AA">
                                      <p:cBhvr>
                                        <p:cTn id="77" dur="500" spd="-100000" fill="hold"/>
                                        <p:tgtEl>
                                          <p:spTgt spid="38"/>
                                        </p:tgtEl>
                                        <p:attrNameLst>
                                          <p:attrName>ppt_x</p:attrName>
                                          <p:attrName>ppt_y</p:attrName>
                                        </p:attrNameLst>
                                      </p:cBhvr>
                                      <p:rCtr x="-9740" y="2639"/>
                                    </p:animMotion>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nodeType="clickEffect">
                                  <p:stCondLst>
                                    <p:cond delay="0"/>
                                  </p:stCondLst>
                                  <p:childTnLst>
                                    <p:animMotion origin="layout" path="M 0.05643 0.05555 L -0.18593 0.13333 " pathEditMode="relative" rAng="0" ptsTypes="AA">
                                      <p:cBhvr>
                                        <p:cTn id="81" dur="500" fill="hold"/>
                                        <p:tgtEl>
                                          <p:spTgt spid="38"/>
                                        </p:tgtEl>
                                        <p:attrNameLst>
                                          <p:attrName>ppt_x</p:attrName>
                                          <p:attrName>ppt_y</p:attrName>
                                        </p:attrNameLst>
                                      </p:cBhvr>
                                      <p:rCtr x="-12118" y="3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7" grpId="1" animBg="1"/>
      <p:bldP spid="22" grpId="0" animBg="1"/>
      <p:bldP spid="22" grpId="1" animBg="1"/>
      <p:bldP spid="32" grpId="0"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F56A-8AB4-4DAB-85F7-9FC12A19561A}"/>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89EE892B-3184-4400-B842-78CB7333A329}"/>
              </a:ext>
            </a:extLst>
          </p:cNvPr>
          <p:cNvSpPr>
            <a:spLocks noGrp="1"/>
          </p:cNvSpPr>
          <p:nvPr>
            <p:ph idx="1"/>
          </p:nvPr>
        </p:nvSpPr>
        <p:spPr/>
        <p:txBody>
          <a:bodyPr>
            <a:normAutofit/>
          </a:bodyPr>
          <a:lstStyle/>
          <a:p>
            <a:pPr marL="0" indent="0" algn="just">
              <a:lnSpc>
                <a:spcPct val="100000"/>
              </a:lnSpc>
              <a:buNone/>
            </a:pPr>
            <a:r>
              <a:rPr lang="en-US" dirty="0">
                <a:latin typeface="Arial" panose="020B0604020202020204" pitchFamily="34" charset="0"/>
                <a:cs typeface="Arial" panose="020B0604020202020204" pitchFamily="34" charset="0"/>
              </a:rPr>
              <a:t>Write a c function </a:t>
            </a:r>
            <a:r>
              <a:rPr lang="en-US" b="1" dirty="0" err="1">
                <a:latin typeface="Arial" panose="020B0604020202020204" pitchFamily="34" charset="0"/>
                <a:cs typeface="Arial" panose="020B0604020202020204" pitchFamily="34" charset="0"/>
              </a:rPr>
              <a:t>sortStack</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that </a:t>
            </a:r>
            <a:r>
              <a:rPr lang="en-US" dirty="0">
                <a:solidFill>
                  <a:srgbClr val="FF0000"/>
                </a:solidFill>
                <a:latin typeface="Arial" panose="020B0604020202020204" pitchFamily="34" charset="0"/>
                <a:cs typeface="Arial" panose="020B0604020202020204" pitchFamily="34" charset="0"/>
              </a:rPr>
              <a:t>sorts a given stack in ascending order using another temporary stack</a:t>
            </a:r>
            <a:r>
              <a:rPr lang="en-US" dirty="0">
                <a:latin typeface="Arial" panose="020B0604020202020204" pitchFamily="34" charset="0"/>
                <a:cs typeface="Arial" panose="020B0604020202020204" pitchFamily="34" charset="0"/>
              </a:rPr>
              <a:t>. </a:t>
            </a:r>
          </a:p>
          <a:p>
            <a:pPr marL="0" indent="0" algn="just">
              <a:lnSpc>
                <a:spcPct val="100000"/>
              </a:lnSpc>
              <a:buNone/>
            </a:pPr>
            <a:r>
              <a:rPr lang="en-US" dirty="0">
                <a:latin typeface="Arial" panose="020B0604020202020204" pitchFamily="34" charset="0"/>
                <a:cs typeface="Arial" panose="020B0604020202020204" pitchFamily="34" charset="0"/>
              </a:rPr>
              <a:t>Note that the </a:t>
            </a:r>
            <a:r>
              <a:rPr lang="en-US" b="1" dirty="0" err="1">
                <a:latin typeface="Arial" panose="020B0604020202020204" pitchFamily="34" charset="0"/>
                <a:cs typeface="Arial" panose="020B0604020202020204" pitchFamily="34" charset="0"/>
              </a:rPr>
              <a:t>sortStack</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function only uses </a:t>
            </a:r>
            <a:r>
              <a:rPr lang="en-US" b="1" dirty="0">
                <a:latin typeface="Arial" panose="020B0604020202020204" pitchFamily="34" charset="0"/>
                <a:cs typeface="Arial" panose="020B0604020202020204" pitchFamily="34" charset="0"/>
              </a:rPr>
              <a:t>push()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pop() </a:t>
            </a:r>
            <a:r>
              <a:rPr lang="en-US" dirty="0">
                <a:latin typeface="Arial" panose="020B0604020202020204" pitchFamily="34" charset="0"/>
                <a:cs typeface="Arial" panose="020B0604020202020204" pitchFamily="34" charset="0"/>
              </a:rPr>
              <a:t>when adding or removing integers from the stack.</a:t>
            </a:r>
          </a:p>
          <a:p>
            <a:pPr marL="0" indent="0" algn="ctr">
              <a:lnSpc>
                <a:spcPct val="100000"/>
              </a:lnSpc>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sortStack</a:t>
            </a:r>
            <a:r>
              <a:rPr lang="en-US" dirty="0">
                <a:latin typeface="Courier New" panose="02070309020205020404" pitchFamily="49" charset="0"/>
                <a:cs typeface="Courier New" panose="02070309020205020404" pitchFamily="49" charset="0"/>
              </a:rPr>
              <a:t>(Stack *s);</a:t>
            </a:r>
          </a:p>
          <a:p>
            <a:pPr marL="0" indent="0" algn="just">
              <a:lnSpc>
                <a:spcPct val="100000"/>
              </a:lnSpc>
              <a:buNone/>
            </a:pPr>
            <a:endParaRPr lang="en-US" dirty="0">
              <a:latin typeface="Arial" panose="020B0604020202020204" pitchFamily="34" charset="0"/>
              <a:cs typeface="Arial" panose="020B0604020202020204" pitchFamily="34" charset="0"/>
            </a:endParaRPr>
          </a:p>
          <a:p>
            <a:pPr marL="0" indent="0" algn="just">
              <a:lnSpc>
                <a:spcPct val="100000"/>
              </a:lnSpc>
              <a:buNone/>
            </a:pPr>
            <a:r>
              <a:rPr lang="en-US" dirty="0">
                <a:latin typeface="Arial" panose="020B0604020202020204" pitchFamily="34" charset="0"/>
                <a:cs typeface="Arial" panose="020B0604020202020204" pitchFamily="34" charset="0"/>
              </a:rPr>
              <a:t>For example, if the stack is </a:t>
            </a:r>
            <a:r>
              <a:rPr lang="en-US" dirty="0">
                <a:latin typeface="Courier New" panose="02070309020205020404" pitchFamily="49" charset="0"/>
                <a:cs typeface="Courier New" panose="02070309020205020404" pitchFamily="49" charset="0"/>
              </a:rPr>
              <a:t>&lt;6, 5, 4, 3, 2, 1&gt;,</a:t>
            </a:r>
            <a:r>
              <a:rPr lang="en-US" dirty="0">
                <a:latin typeface="Arial" panose="020B0604020202020204" pitchFamily="34" charset="0"/>
                <a:cs typeface="Arial" panose="020B0604020202020204" pitchFamily="34" charset="0"/>
              </a:rPr>
              <a:t> the resulting stack will be </a:t>
            </a:r>
            <a:r>
              <a:rPr lang="en-US" dirty="0">
                <a:latin typeface="Courier New" panose="02070309020205020404" pitchFamily="49" charset="0"/>
                <a:cs typeface="Courier New" panose="02070309020205020404" pitchFamily="49" charset="0"/>
              </a:rPr>
              <a:t>&lt;1, 2, 3, 4, 5, 6&gt;</a:t>
            </a:r>
          </a:p>
        </p:txBody>
      </p:sp>
    </p:spTree>
    <p:extLst>
      <p:ext uri="{BB962C8B-B14F-4D97-AF65-F5344CB8AC3E}">
        <p14:creationId xmlns:p14="http://schemas.microsoft.com/office/powerpoint/2010/main" val="273130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F719C1-E7D0-4005-B95E-244932C2711C}"/>
              </a:ext>
            </a:extLst>
          </p:cNvPr>
          <p:cNvSpPr/>
          <p:nvPr/>
        </p:nvSpPr>
        <p:spPr>
          <a:xfrm>
            <a:off x="-17417" y="569167"/>
            <a:ext cx="9161417"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45641CDC-E0E3-479B-93FB-D88B5481F213}"/>
              </a:ext>
            </a:extLst>
          </p:cNvPr>
          <p:cNvSpPr>
            <a:spLocks noGrp="1"/>
          </p:cNvSpPr>
          <p:nvPr>
            <p:ph type="title"/>
          </p:nvPr>
        </p:nvSpPr>
        <p:spPr/>
        <p:txBody>
          <a:bodyPr/>
          <a:lstStyle/>
          <a:p>
            <a:r>
              <a:rPr lang="en-SG" dirty="0"/>
              <a:t>Question 3 – example</a:t>
            </a:r>
          </a:p>
        </p:txBody>
      </p:sp>
      <p:sp>
        <p:nvSpPr>
          <p:cNvPr id="3" name="Content Placeholder 2">
            <a:extLst>
              <a:ext uri="{FF2B5EF4-FFF2-40B4-BE49-F238E27FC236}">
                <a16:creationId xmlns:a16="http://schemas.microsoft.com/office/drawing/2014/main" id="{F95ADBF8-F152-4F45-8688-376E2CE8E094}"/>
              </a:ext>
            </a:extLst>
          </p:cNvPr>
          <p:cNvSpPr>
            <a:spLocks noGrp="1"/>
          </p:cNvSpPr>
          <p:nvPr>
            <p:ph idx="1"/>
          </p:nvPr>
        </p:nvSpPr>
        <p:spPr>
          <a:xfrm>
            <a:off x="76200" y="685800"/>
            <a:ext cx="7315200" cy="5943600"/>
          </a:xfrm>
        </p:spPr>
        <p:txBody>
          <a:bodyPr>
            <a:normAutofit/>
          </a:bodyPr>
          <a:lstStyle/>
          <a:p>
            <a:pPr marL="0" indent="0">
              <a:buNone/>
            </a:pPr>
            <a:r>
              <a:rPr lang="en-US" sz="1100" dirty="0">
                <a:latin typeface="Courier New" panose="02070309020205020404" pitchFamily="49" charset="0"/>
                <a:cs typeface="Courier New" panose="02070309020205020404" pitchFamily="49" charset="0"/>
              </a:rPr>
              <a:t>1: Insert an integer into the stack;</a:t>
            </a:r>
          </a:p>
          <a:p>
            <a:pPr marL="0" indent="0">
              <a:buNone/>
            </a:pPr>
            <a:r>
              <a:rPr lang="en-US" sz="1100" dirty="0">
                <a:latin typeface="Courier New" panose="02070309020205020404" pitchFamily="49" charset="0"/>
                <a:cs typeface="Courier New" panose="02070309020205020404" pitchFamily="49" charset="0"/>
              </a:rPr>
              <a:t>2: Sort the stack in ascending order ;</a:t>
            </a:r>
          </a:p>
          <a:p>
            <a:pPr marL="0" indent="0">
              <a:buNone/>
            </a:pPr>
            <a:r>
              <a:rPr lang="en-US" sz="1100" dirty="0">
                <a:latin typeface="Courier New" panose="02070309020205020404" pitchFamily="49" charset="0"/>
                <a:cs typeface="Courier New" panose="02070309020205020404" pitchFamily="49" charset="0"/>
              </a:rPr>
              <a:t>0: Quit;</a:t>
            </a:r>
          </a:p>
          <a:p>
            <a:pPr marL="0" indent="0">
              <a:buNone/>
            </a:pPr>
            <a:r>
              <a:rPr lang="en-US" sz="1100" b="1" dirty="0">
                <a:latin typeface="Courier New" panose="02070309020205020404" pitchFamily="49" charset="0"/>
                <a:cs typeface="Courier New" panose="02070309020205020404" pitchFamily="49" charset="0"/>
              </a:rPr>
              <a:t>Please input your choice(1/2/0): 1</a:t>
            </a:r>
          </a:p>
          <a:p>
            <a:pPr marL="0" indent="0">
              <a:buNone/>
            </a:pPr>
            <a:r>
              <a:rPr lang="en-US" sz="1100" dirty="0">
                <a:latin typeface="Courier New" panose="02070309020205020404" pitchFamily="49" charset="0"/>
                <a:cs typeface="Courier New" panose="02070309020205020404" pitchFamily="49" charset="0"/>
              </a:rPr>
              <a:t>Input an integer that you want to insert into the stack: 1</a:t>
            </a:r>
          </a:p>
          <a:p>
            <a:pPr marL="0" indent="0">
              <a:buNone/>
            </a:pPr>
            <a:r>
              <a:rPr lang="en-US" sz="1100" dirty="0">
                <a:latin typeface="Courier New" panose="02070309020205020404" pitchFamily="49" charset="0"/>
                <a:cs typeface="Courier New" panose="02070309020205020404" pitchFamily="49" charset="0"/>
              </a:rPr>
              <a:t>The resulting stack is: 1</a:t>
            </a:r>
          </a:p>
          <a:p>
            <a:pPr marL="0" indent="0">
              <a:buNone/>
            </a:pPr>
            <a:r>
              <a:rPr lang="en-US" sz="1100" b="1" dirty="0">
                <a:latin typeface="Courier New" panose="02070309020205020404" pitchFamily="49" charset="0"/>
                <a:cs typeface="Courier New" panose="02070309020205020404" pitchFamily="49" charset="0"/>
              </a:rPr>
              <a:t>Please input your choice(1/2/0): 1</a:t>
            </a:r>
          </a:p>
          <a:p>
            <a:pPr marL="0" indent="0">
              <a:buNone/>
            </a:pPr>
            <a:r>
              <a:rPr lang="en-US" sz="1100" dirty="0">
                <a:latin typeface="Courier New" panose="02070309020205020404" pitchFamily="49" charset="0"/>
                <a:cs typeface="Courier New" panose="02070309020205020404" pitchFamily="49" charset="0"/>
              </a:rPr>
              <a:t>Input an integer that you want to insert into the stack: 2</a:t>
            </a:r>
          </a:p>
          <a:p>
            <a:pPr marL="0" indent="0">
              <a:buNone/>
            </a:pPr>
            <a:r>
              <a:rPr lang="en-US" sz="1100" dirty="0">
                <a:latin typeface="Courier New" panose="02070309020205020404" pitchFamily="49" charset="0"/>
                <a:cs typeface="Courier New" panose="02070309020205020404" pitchFamily="49" charset="0"/>
              </a:rPr>
              <a:t>The resulting stack is: 2 1</a:t>
            </a:r>
          </a:p>
          <a:p>
            <a:pPr marL="0" indent="0">
              <a:buNone/>
            </a:pPr>
            <a:r>
              <a:rPr lang="en-US" sz="1100" b="1" dirty="0">
                <a:latin typeface="Courier New" panose="02070309020205020404" pitchFamily="49" charset="0"/>
                <a:cs typeface="Courier New" panose="02070309020205020404" pitchFamily="49" charset="0"/>
              </a:rPr>
              <a:t>Please input your choice(1/2/0): 1</a:t>
            </a:r>
          </a:p>
          <a:p>
            <a:pPr marL="0" indent="0">
              <a:buNone/>
            </a:pPr>
            <a:r>
              <a:rPr lang="en-US" sz="1100" dirty="0">
                <a:latin typeface="Courier New" panose="02070309020205020404" pitchFamily="49" charset="0"/>
                <a:cs typeface="Courier New" panose="02070309020205020404" pitchFamily="49" charset="0"/>
              </a:rPr>
              <a:t>Input an integer that you want to insert into the stack: 3</a:t>
            </a:r>
          </a:p>
          <a:p>
            <a:pPr marL="0" indent="0">
              <a:buNone/>
            </a:pPr>
            <a:r>
              <a:rPr lang="en-US" sz="1100" dirty="0">
                <a:latin typeface="Courier New" panose="02070309020205020404" pitchFamily="49" charset="0"/>
                <a:cs typeface="Courier New" panose="02070309020205020404" pitchFamily="49" charset="0"/>
              </a:rPr>
              <a:t>The resulting stack is: 3 2 1</a:t>
            </a:r>
          </a:p>
          <a:p>
            <a:pPr marL="0" indent="0">
              <a:buNone/>
            </a:pPr>
            <a:r>
              <a:rPr lang="en-US" sz="1100" b="1" dirty="0">
                <a:latin typeface="Courier New" panose="02070309020205020404" pitchFamily="49" charset="0"/>
                <a:cs typeface="Courier New" panose="02070309020205020404" pitchFamily="49" charset="0"/>
              </a:rPr>
              <a:t>Please input your choice(1/2/0): 1</a:t>
            </a:r>
          </a:p>
          <a:p>
            <a:pPr marL="0" indent="0">
              <a:buNone/>
            </a:pPr>
            <a:r>
              <a:rPr lang="en-US" sz="1100" dirty="0">
                <a:latin typeface="Courier New" panose="02070309020205020404" pitchFamily="49" charset="0"/>
                <a:cs typeface="Courier New" panose="02070309020205020404" pitchFamily="49" charset="0"/>
              </a:rPr>
              <a:t>Input an integer that you want to insert into the stack: 4</a:t>
            </a:r>
          </a:p>
          <a:p>
            <a:pPr marL="0" indent="0">
              <a:buNone/>
            </a:pPr>
            <a:r>
              <a:rPr lang="en-US" sz="1100" dirty="0">
                <a:latin typeface="Courier New" panose="02070309020205020404" pitchFamily="49" charset="0"/>
                <a:cs typeface="Courier New" panose="02070309020205020404" pitchFamily="49" charset="0"/>
              </a:rPr>
              <a:t>The resulting stack is: 4 3 2 1</a:t>
            </a:r>
          </a:p>
          <a:p>
            <a:pPr marL="0" indent="0">
              <a:buNone/>
            </a:pPr>
            <a:r>
              <a:rPr lang="en-US" sz="1100" b="1" dirty="0">
                <a:latin typeface="Courier New" panose="02070309020205020404" pitchFamily="49" charset="0"/>
                <a:cs typeface="Courier New" panose="02070309020205020404" pitchFamily="49" charset="0"/>
              </a:rPr>
              <a:t>Please input your choice(1/2/0): 1</a:t>
            </a:r>
          </a:p>
          <a:p>
            <a:pPr marL="0" indent="0">
              <a:buNone/>
            </a:pPr>
            <a:r>
              <a:rPr lang="en-US" sz="1100" dirty="0">
                <a:latin typeface="Courier New" panose="02070309020205020404" pitchFamily="49" charset="0"/>
                <a:cs typeface="Courier New" panose="02070309020205020404" pitchFamily="49" charset="0"/>
              </a:rPr>
              <a:t>Input an integer that you want to insert into the stack: 5</a:t>
            </a:r>
          </a:p>
          <a:p>
            <a:pPr marL="0" indent="0">
              <a:buNone/>
            </a:pPr>
            <a:r>
              <a:rPr lang="en-US" sz="1100" dirty="0">
                <a:latin typeface="Courier New" panose="02070309020205020404" pitchFamily="49" charset="0"/>
                <a:cs typeface="Courier New" panose="02070309020205020404" pitchFamily="49" charset="0"/>
              </a:rPr>
              <a:t>The resulting stack is: 5 4 3 2 1</a:t>
            </a:r>
          </a:p>
          <a:p>
            <a:pPr marL="0" indent="0">
              <a:buNone/>
            </a:pPr>
            <a:r>
              <a:rPr lang="en-US" sz="1100" b="1" dirty="0">
                <a:latin typeface="Courier New" panose="02070309020205020404" pitchFamily="49" charset="0"/>
                <a:cs typeface="Courier New" panose="02070309020205020404" pitchFamily="49" charset="0"/>
              </a:rPr>
              <a:t>input your choice(1/2/0): 2</a:t>
            </a:r>
          </a:p>
          <a:p>
            <a:pPr marL="0" indent="0">
              <a:buNone/>
            </a:pPr>
            <a:r>
              <a:rPr lang="en-US" sz="1100" dirty="0">
                <a:latin typeface="Courier New" panose="02070309020205020404" pitchFamily="49" charset="0"/>
                <a:cs typeface="Courier New" panose="02070309020205020404" pitchFamily="49" charset="0"/>
              </a:rPr>
              <a:t>The resulting stack after sorting it in ascending order is: 1 2 3 4 5</a:t>
            </a:r>
          </a:p>
          <a:p>
            <a:pPr marL="0" indent="0">
              <a:buNone/>
            </a:pPr>
            <a:r>
              <a:rPr lang="en-US" sz="1100" b="1" dirty="0">
                <a:latin typeface="Courier New" panose="02070309020205020404" pitchFamily="49" charset="0"/>
                <a:cs typeface="Courier New" panose="02070309020205020404" pitchFamily="49" charset="0"/>
              </a:rPr>
              <a:t>Please input your choice(1/2/0): 0</a:t>
            </a:r>
            <a:endParaRPr lang="en-SG" sz="1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130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ED20-19F8-4D2A-9F83-4A3087AF918C}"/>
              </a:ext>
            </a:extLst>
          </p:cNvPr>
          <p:cNvSpPr>
            <a:spLocks noGrp="1"/>
          </p:cNvSpPr>
          <p:nvPr>
            <p:ph type="title"/>
          </p:nvPr>
        </p:nvSpPr>
        <p:spPr/>
        <p:txBody>
          <a:bodyPr/>
          <a:lstStyle/>
          <a:p>
            <a:r>
              <a:rPr lang="en-SG" dirty="0"/>
              <a:t>Question 3 - solution</a:t>
            </a:r>
          </a:p>
        </p:txBody>
      </p:sp>
      <p:grpSp>
        <p:nvGrpSpPr>
          <p:cNvPr id="4" name="Group 3">
            <a:extLst>
              <a:ext uri="{FF2B5EF4-FFF2-40B4-BE49-F238E27FC236}">
                <a16:creationId xmlns:a16="http://schemas.microsoft.com/office/drawing/2014/main" id="{AB18AE42-6EB6-4CB3-94E1-19C5F46CFF78}"/>
              </a:ext>
            </a:extLst>
          </p:cNvPr>
          <p:cNvGrpSpPr/>
          <p:nvPr/>
        </p:nvGrpSpPr>
        <p:grpSpPr>
          <a:xfrm>
            <a:off x="1066800" y="1295400"/>
            <a:ext cx="7086600" cy="4772187"/>
            <a:chOff x="1143000" y="1446213"/>
            <a:chExt cx="7086600" cy="4589594"/>
          </a:xfrm>
        </p:grpSpPr>
        <p:sp>
          <p:nvSpPr>
            <p:cNvPr id="5" name="TextBox 16">
              <a:extLst>
                <a:ext uri="{FF2B5EF4-FFF2-40B4-BE49-F238E27FC236}">
                  <a16:creationId xmlns:a16="http://schemas.microsoft.com/office/drawing/2014/main" id="{8563D140-28E5-45D5-91C9-2A834D73F9B0}"/>
                </a:ext>
              </a:extLst>
            </p:cNvPr>
            <p:cNvSpPr txBox="1">
              <a:spLocks noChangeArrowheads="1"/>
            </p:cNvSpPr>
            <p:nvPr/>
          </p:nvSpPr>
          <p:spPr bwMode="auto">
            <a:xfrm>
              <a:off x="1600200" y="1447800"/>
              <a:ext cx="6629400" cy="4588007"/>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void </a:t>
              </a:r>
              <a:r>
                <a:rPr lang="en-US" altLang="en-US" sz="1600" b="1" dirty="0" err="1">
                  <a:latin typeface="Courier New" panose="02070309020205020404" pitchFamily="49" charset="0"/>
                  <a:cs typeface="Courier New" panose="02070309020205020404" pitchFamily="49" charset="0"/>
                </a:rPr>
                <a:t>sortStack</a:t>
              </a:r>
              <a:r>
                <a:rPr lang="en-US" altLang="en-US" sz="1600" dirty="0">
                  <a:latin typeface="Courier New" panose="02070309020205020404" pitchFamily="49" charset="0"/>
                  <a:cs typeface="Courier New" panose="02070309020205020404" pitchFamily="49" charset="0"/>
                </a:rPr>
                <a:t>(Stack *s){</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int temp;</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Stack </a:t>
              </a:r>
              <a:r>
                <a:rPr lang="en-US" altLang="en-US" sz="1600" dirty="0" err="1">
                  <a:latin typeface="Courier New" panose="02070309020205020404" pitchFamily="49" charset="0"/>
                  <a:cs typeface="Courier New" panose="02070309020205020404" pitchFamily="49" charset="0"/>
                </a:rPr>
                <a:t>ts</a:t>
              </a:r>
              <a:r>
                <a:rPr lang="en-US" altLang="en-US" sz="16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ts.ll.head</a:t>
              </a:r>
              <a:r>
                <a:rPr lang="en-US" altLang="en-US" sz="16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ts.ll.tail</a:t>
              </a:r>
              <a:r>
                <a:rPr lang="en-US" altLang="en-US" sz="16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ts.ll.size</a:t>
              </a:r>
              <a:r>
                <a:rPr lang="en-US" altLang="en-US" sz="1600" dirty="0">
                  <a:latin typeface="Courier New" panose="02070309020205020404" pitchFamily="49" charset="0"/>
                  <a:cs typeface="Courier New" panose="02070309020205020404" pitchFamily="49" charset="0"/>
                </a:rPr>
                <a:t> = 0;</a:t>
              </a:r>
            </a:p>
            <a:p>
              <a:pPr>
                <a:lnSpc>
                  <a:spcPct val="100000"/>
                </a:lnSpc>
                <a:spcBef>
                  <a:spcPct val="0"/>
                </a:spcBef>
                <a:buFontTx/>
                <a:buNone/>
                <a:defRPr/>
              </a:pPr>
              <a:endParaRPr lang="en-US" altLang="en-US" sz="16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while(!</a:t>
              </a:r>
              <a:r>
                <a:rPr lang="en-US" altLang="en-US" sz="1600" dirty="0" err="1">
                  <a:latin typeface="Courier New" panose="02070309020205020404" pitchFamily="49" charset="0"/>
                  <a:cs typeface="Courier New" panose="02070309020205020404" pitchFamily="49" charset="0"/>
                </a:rPr>
                <a:t>isEmptyStack</a:t>
              </a:r>
              <a:r>
                <a:rPr lang="en-US" altLang="en-US" sz="1600" dirty="0">
                  <a:latin typeface="Courier New" panose="02070309020205020404" pitchFamily="49" charset="0"/>
                  <a:cs typeface="Courier New" panose="02070309020205020404" pitchFamily="49" charset="0"/>
                </a:rPr>
                <a:t>(s)){</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push(&amp;</a:t>
              </a:r>
              <a:r>
                <a:rPr lang="en-US" altLang="en-US" sz="1600" dirty="0" err="1">
                  <a:latin typeface="Courier New" panose="02070309020205020404" pitchFamily="49" charset="0"/>
                  <a:cs typeface="Courier New" panose="02070309020205020404" pitchFamily="49" charset="0"/>
                </a:rPr>
                <a:t>ts</a:t>
              </a:r>
              <a:r>
                <a:rPr lang="en-US" altLang="en-US" sz="1600" dirty="0">
                  <a:latin typeface="Courier New" panose="02070309020205020404" pitchFamily="49" charset="0"/>
                  <a:cs typeface="Courier New" panose="02070309020205020404" pitchFamily="49" charset="0"/>
                </a:rPr>
                <a:t>, pop(s));</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while(!</a:t>
              </a:r>
              <a:r>
                <a:rPr lang="en-US" altLang="en-US" sz="1600" dirty="0" err="1">
                  <a:latin typeface="Courier New" panose="02070309020205020404" pitchFamily="49" charset="0"/>
                  <a:cs typeface="Courier New" panose="02070309020205020404" pitchFamily="49" charset="0"/>
                </a:rPr>
                <a:t>isEmptyStack</a:t>
              </a:r>
              <a:r>
                <a:rPr lang="en-US" altLang="en-US" sz="1600" dirty="0">
                  <a:latin typeface="Courier New" panose="02070309020205020404" pitchFamily="49" charset="0"/>
                  <a:cs typeface="Courier New" panose="02070309020205020404" pitchFamily="49" charset="0"/>
                </a:rPr>
                <a:t>(&amp;</a:t>
              </a:r>
              <a:r>
                <a:rPr lang="en-US" altLang="en-US" sz="1600" dirty="0" err="1">
                  <a:latin typeface="Courier New" panose="02070309020205020404" pitchFamily="49" charset="0"/>
                  <a:cs typeface="Courier New" panose="02070309020205020404" pitchFamily="49" charset="0"/>
                </a:rPr>
                <a:t>ts</a:t>
              </a:r>
              <a:r>
                <a:rPr lang="en-US" altLang="en-US" sz="16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temp = pop(&amp;</a:t>
              </a:r>
              <a:r>
                <a:rPr lang="en-US" altLang="en-US" sz="1600" dirty="0" err="1">
                  <a:latin typeface="Courier New" panose="02070309020205020404" pitchFamily="49" charset="0"/>
                  <a:cs typeface="Courier New" panose="02070309020205020404" pitchFamily="49" charset="0"/>
                </a:rPr>
                <a:t>ts</a:t>
              </a:r>
              <a:r>
                <a:rPr lang="en-US" altLang="en-US" sz="1600" dirty="0">
                  <a:latin typeface="Courier New" panose="02070309020205020404" pitchFamily="49" charset="0"/>
                  <a:cs typeface="Courier New" panose="02070309020205020404" pitchFamily="49" charset="0"/>
                </a:rPr>
                <a:t>);</a:t>
              </a:r>
            </a:p>
            <a:p>
              <a:pPr>
                <a:lnSpc>
                  <a:spcPct val="100000"/>
                </a:lnSpc>
                <a:spcBef>
                  <a:spcPct val="0"/>
                </a:spcBef>
                <a:buFontTx/>
                <a:buNone/>
                <a:defRPr/>
              </a:pPr>
              <a:endParaRPr lang="en-US" altLang="en-US" sz="16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while(!</a:t>
              </a:r>
              <a:r>
                <a:rPr lang="en-US" altLang="en-US" sz="1600" dirty="0" err="1">
                  <a:latin typeface="Courier New" panose="02070309020205020404" pitchFamily="49" charset="0"/>
                  <a:cs typeface="Courier New" panose="02070309020205020404" pitchFamily="49" charset="0"/>
                </a:rPr>
                <a:t>isEmptyStack</a:t>
              </a:r>
              <a:r>
                <a:rPr lang="en-US" altLang="en-US" sz="1600" dirty="0">
                  <a:latin typeface="Courier New" panose="02070309020205020404" pitchFamily="49" charset="0"/>
                  <a:cs typeface="Courier New" panose="02070309020205020404" pitchFamily="49" charset="0"/>
                </a:rPr>
                <a:t>(s) &amp;&amp; peek(s) &lt; temp){</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push(&amp;</a:t>
              </a:r>
              <a:r>
                <a:rPr lang="en-US" altLang="en-US" sz="1600" dirty="0" err="1">
                  <a:latin typeface="Courier New" panose="02070309020205020404" pitchFamily="49" charset="0"/>
                  <a:cs typeface="Courier New" panose="02070309020205020404" pitchFamily="49" charset="0"/>
                </a:rPr>
                <a:t>ts</a:t>
              </a:r>
              <a:r>
                <a:rPr lang="en-US" altLang="en-US" sz="1600" dirty="0">
                  <a:latin typeface="Courier New" panose="02070309020205020404" pitchFamily="49" charset="0"/>
                  <a:cs typeface="Courier New" panose="02070309020205020404" pitchFamily="49" charset="0"/>
                </a:rPr>
                <a:t>, pop(s));</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push(</a:t>
              </a:r>
              <a:r>
                <a:rPr lang="en-US" altLang="en-US" sz="1600" dirty="0" err="1">
                  <a:latin typeface="Courier New" panose="02070309020205020404" pitchFamily="49" charset="0"/>
                  <a:cs typeface="Courier New" panose="02070309020205020404" pitchFamily="49" charset="0"/>
                </a:rPr>
                <a:t>s,temp</a:t>
              </a:r>
              <a:r>
                <a:rPr lang="en-US" altLang="en-US" sz="16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600" dirty="0">
                  <a:latin typeface="Courier New" panose="02070309020205020404" pitchFamily="49" charset="0"/>
                  <a:cs typeface="Courier New" panose="02070309020205020404" pitchFamily="49" charset="0"/>
                </a:rPr>
                <a:t>}</a:t>
              </a:r>
            </a:p>
          </p:txBody>
        </p:sp>
        <p:sp>
          <p:nvSpPr>
            <p:cNvPr id="6" name="TextBox 17">
              <a:extLst>
                <a:ext uri="{FF2B5EF4-FFF2-40B4-BE49-F238E27FC236}">
                  <a16:creationId xmlns:a16="http://schemas.microsoft.com/office/drawing/2014/main" id="{4B85615B-BFA8-42B9-A4F5-CA6E8FBF1EBD}"/>
                </a:ext>
              </a:extLst>
            </p:cNvPr>
            <p:cNvSpPr txBox="1">
              <a:spLocks noChangeArrowheads="1"/>
            </p:cNvSpPr>
            <p:nvPr/>
          </p:nvSpPr>
          <p:spPr bwMode="auto">
            <a:xfrm>
              <a:off x="1143000" y="1446213"/>
              <a:ext cx="457200" cy="4588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600" dirty="0">
                  <a:latin typeface="Courier New" panose="02070309020205020404" pitchFamily="49" charset="0"/>
                  <a:cs typeface="Courier New" panose="02070309020205020404" pitchFamily="49" charset="0"/>
                </a:rPr>
                <a:t>19</a:t>
              </a:r>
            </a:p>
          </p:txBody>
        </p:sp>
      </p:grpSp>
    </p:spTree>
    <p:extLst>
      <p:ext uri="{BB962C8B-B14F-4D97-AF65-F5344CB8AC3E}">
        <p14:creationId xmlns:p14="http://schemas.microsoft.com/office/powerpoint/2010/main" val="257199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F7543F2F-76AA-4908-AF05-1F7E20FD0D35}"/>
              </a:ext>
            </a:extLst>
          </p:cNvPr>
          <p:cNvSpPr/>
          <p:nvPr/>
        </p:nvSpPr>
        <p:spPr>
          <a:xfrm>
            <a:off x="893763" y="12541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latin typeface="+mj-lt"/>
            </a:endParaRPr>
          </a:p>
        </p:txBody>
      </p:sp>
      <p:sp>
        <p:nvSpPr>
          <p:cNvPr id="40965" name="Rectangle 4">
            <a:extLst>
              <a:ext uri="{FF2B5EF4-FFF2-40B4-BE49-F238E27FC236}">
                <a16:creationId xmlns:a16="http://schemas.microsoft.com/office/drawing/2014/main" id="{592E4A44-FE10-4C3F-AE88-9E678EB50DAE}"/>
              </a:ext>
            </a:extLst>
          </p:cNvPr>
          <p:cNvSpPr>
            <a:spLocks noChangeArrowheads="1"/>
          </p:cNvSpPr>
          <p:nvPr/>
        </p:nvSpPr>
        <p:spPr bwMode="auto">
          <a:xfrm>
            <a:off x="0" y="1079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b="1">
                <a:solidFill>
                  <a:schemeClr val="bg1"/>
                </a:solidFill>
                <a:latin typeface="+mj-lt"/>
                <a:cs typeface="Times New Roman" panose="02020603050405020304" pitchFamily="18" charset="0"/>
              </a:rPr>
              <a:t>STACK IMPLEMENTATION USING LINKED LISTS</a:t>
            </a:r>
            <a:endParaRPr lang="en-US" altLang="en-US" sz="2000" b="1" dirty="0">
              <a:solidFill>
                <a:schemeClr val="bg1"/>
              </a:solidFill>
              <a:latin typeface="+mj-lt"/>
              <a:cs typeface="Times New Roman" panose="02020603050405020304" pitchFamily="18" charset="0"/>
            </a:endParaRPr>
          </a:p>
        </p:txBody>
      </p:sp>
      <p:sp>
        <p:nvSpPr>
          <p:cNvPr id="31748" name="Rectangle 8">
            <a:extLst>
              <a:ext uri="{FF2B5EF4-FFF2-40B4-BE49-F238E27FC236}">
                <a16:creationId xmlns:a16="http://schemas.microsoft.com/office/drawing/2014/main" id="{E6B129E5-936E-4279-841E-B95BC7A2EBA2}"/>
              </a:ext>
            </a:extLst>
          </p:cNvPr>
          <p:cNvSpPr>
            <a:spLocks noChangeArrowheads="1"/>
          </p:cNvSpPr>
          <p:nvPr/>
        </p:nvSpPr>
        <p:spPr bwMode="auto">
          <a:xfrm>
            <a:off x="2366963"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eaLnBrk="1" hangingPunct="1">
              <a:lnSpc>
                <a:spcPct val="100000"/>
              </a:lnSpc>
              <a:spcBef>
                <a:spcPct val="0"/>
              </a:spcBef>
              <a:buFontTx/>
              <a:buNone/>
            </a:pPr>
            <a:endParaRPr lang="en-US" altLang="en-US" sz="2400">
              <a:latin typeface="Times New Roman" panose="02020603050405020304" pitchFamily="18" charset="0"/>
            </a:endParaRPr>
          </a:p>
        </p:txBody>
      </p:sp>
      <p:sp>
        <p:nvSpPr>
          <p:cNvPr id="9" name="Rectangle 8">
            <a:extLst>
              <a:ext uri="{FF2B5EF4-FFF2-40B4-BE49-F238E27FC236}">
                <a16:creationId xmlns:a16="http://schemas.microsoft.com/office/drawing/2014/main" id="{7DA8CDAD-EB01-457C-90F9-CA533C58F9B1}"/>
              </a:ext>
            </a:extLst>
          </p:cNvPr>
          <p:cNvSpPr/>
          <p:nvPr/>
        </p:nvSpPr>
        <p:spPr>
          <a:xfrm>
            <a:off x="2084388" y="2025650"/>
            <a:ext cx="1463675" cy="2159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8" name="Content Placeholder 1">
            <a:extLst>
              <a:ext uri="{FF2B5EF4-FFF2-40B4-BE49-F238E27FC236}">
                <a16:creationId xmlns:a16="http://schemas.microsoft.com/office/drawing/2014/main" id="{DAF08BCB-0D20-4FA6-BE8B-3CF674F6352E}"/>
              </a:ext>
            </a:extLst>
          </p:cNvPr>
          <p:cNvSpPr txBox="1">
            <a:spLocks/>
          </p:cNvSpPr>
          <p:nvPr/>
        </p:nvSpPr>
        <p:spPr>
          <a:xfrm>
            <a:off x="1096963" y="1431925"/>
            <a:ext cx="6959600" cy="42703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defRPr/>
            </a:pPr>
            <a:r>
              <a:rPr lang="en-US" sz="1400" b="1" dirty="0">
                <a:solidFill>
                  <a:srgbClr val="FF0000"/>
                </a:solidFill>
                <a:ea typeface="Cambria Math" panose="02040503050406030204" pitchFamily="18" charset="0"/>
                <a:cs typeface="Times New Roman" pitchFamily="18" charset="0"/>
              </a:rPr>
              <a:t>Stack</a:t>
            </a:r>
            <a:r>
              <a:rPr lang="en-US" sz="1400" dirty="0">
                <a:ea typeface="Cambria Math" panose="02040503050406030204" pitchFamily="18" charset="0"/>
                <a:cs typeface="Times New Roman" pitchFamily="18" charset="0"/>
              </a:rPr>
              <a:t> structure</a:t>
            </a:r>
          </a:p>
          <a:p>
            <a:pPr marL="457200" lvl="1" indent="0">
              <a:lnSpc>
                <a:spcPct val="100000"/>
              </a:lnSpc>
              <a:buFont typeface="Arial" panose="020B0604020202020204" pitchFamily="34" charset="0"/>
              <a:buNone/>
              <a:defRPr/>
            </a:pPr>
            <a:r>
              <a:rPr lang="en-US" sz="1400" dirty="0" err="1">
                <a:latin typeface="Courier New" charset="0"/>
                <a:ea typeface="Courier New" charset="0"/>
                <a:cs typeface="Courier New" charset="0"/>
              </a:rPr>
              <a:t>typedef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struct</a:t>
            </a:r>
            <a:r>
              <a:rPr lang="en-US" sz="1400" dirty="0">
                <a:latin typeface="Courier New" charset="0"/>
                <a:ea typeface="Courier New" charset="0"/>
                <a:cs typeface="Courier New" charset="0"/>
              </a:rPr>
              <a:t> _stack{</a:t>
            </a:r>
          </a:p>
          <a:p>
            <a:pPr marL="457200" lvl="1" indent="0">
              <a:lnSpc>
                <a:spcPct val="100000"/>
              </a:lnSpc>
              <a:buFont typeface="Arial" panose="020B0604020202020204" pitchFamily="34" charset="0"/>
              <a:buNone/>
              <a:defRPr/>
            </a:pP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LinkedList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ll</a:t>
            </a:r>
            <a:r>
              <a:rPr lang="en-US" sz="1400" dirty="0">
                <a:latin typeface="Courier New" charset="0"/>
                <a:ea typeface="Courier New" charset="0"/>
                <a:cs typeface="Courier New" charset="0"/>
              </a:rPr>
              <a:t>;</a:t>
            </a:r>
          </a:p>
          <a:p>
            <a:pPr marL="457200" lvl="1" indent="0">
              <a:lnSpc>
                <a:spcPct val="100000"/>
              </a:lnSpc>
              <a:buFont typeface="Arial" panose="020B0604020202020204" pitchFamily="34" charset="0"/>
              <a:buNone/>
              <a:defRPr/>
            </a:pPr>
            <a:r>
              <a:rPr lang="en-US" sz="1400" dirty="0">
                <a:latin typeface="Courier New" charset="0"/>
                <a:ea typeface="Courier New" charset="0"/>
                <a:cs typeface="Courier New" charset="0"/>
              </a:rPr>
              <a:t>} Stack;</a:t>
            </a:r>
          </a:p>
          <a:p>
            <a:pPr algn="just">
              <a:lnSpc>
                <a:spcPct val="100000"/>
              </a:lnSpc>
              <a:defRPr/>
            </a:pPr>
            <a:endParaRPr lang="en-US" sz="300" dirty="0">
              <a:ea typeface="Cambria Math" panose="02040503050406030204" pitchFamily="18" charset="0"/>
              <a:cs typeface="Times New Roman" pitchFamily="18" charset="0"/>
            </a:endParaRPr>
          </a:p>
          <a:p>
            <a:pPr algn="just">
              <a:lnSpc>
                <a:spcPct val="100000"/>
              </a:lnSpc>
              <a:defRPr/>
            </a:pPr>
            <a:r>
              <a:rPr lang="en-US" sz="1400" dirty="0">
                <a:ea typeface="Cambria Math" panose="02040503050406030204" pitchFamily="18" charset="0"/>
                <a:cs typeface="Times New Roman" pitchFamily="18" charset="0"/>
              </a:rPr>
              <a:t>Basically wrap up a linked list and use it for the actual data storage</a:t>
            </a:r>
          </a:p>
          <a:p>
            <a:pPr algn="just">
              <a:lnSpc>
                <a:spcPct val="100000"/>
              </a:lnSpc>
              <a:defRPr/>
            </a:pPr>
            <a:r>
              <a:rPr lang="en-US" sz="1400" dirty="0">
                <a:ea typeface="Cambria Math" panose="02040503050406030204" pitchFamily="18" charset="0"/>
                <a:cs typeface="Times New Roman" pitchFamily="18" charset="0"/>
              </a:rPr>
              <a:t>Just need to ensure we control where elements are added/removed</a:t>
            </a:r>
          </a:p>
          <a:p>
            <a:pPr algn="just">
              <a:lnSpc>
                <a:spcPct val="100000"/>
              </a:lnSpc>
              <a:defRPr/>
            </a:pPr>
            <a:r>
              <a:rPr lang="en-US" sz="1400" dirty="0">
                <a:ea typeface="Cambria Math" panose="02040503050406030204" pitchFamily="18" charset="0"/>
                <a:cs typeface="Times New Roman" pitchFamily="18" charset="0"/>
              </a:rPr>
              <a:t>Notice that the </a:t>
            </a:r>
            <a:r>
              <a:rPr lang="en-US" sz="1400" dirty="0" err="1">
                <a:ea typeface="Cambria Math" panose="02040503050406030204" pitchFamily="18" charset="0"/>
                <a:cs typeface="Times New Roman" pitchFamily="18" charset="0"/>
              </a:rPr>
              <a:t>LinkedList</a:t>
            </a:r>
            <a:r>
              <a:rPr lang="en-US" sz="1400" dirty="0">
                <a:ea typeface="Cambria Math" panose="02040503050406030204" pitchFamily="18" charset="0"/>
                <a:cs typeface="Times New Roman" pitchFamily="18" charset="0"/>
              </a:rPr>
              <a:t> already takes care of little things like keeping track of number of nodes, etc.</a:t>
            </a:r>
          </a:p>
          <a:p>
            <a:pPr lvl="1">
              <a:lnSpc>
                <a:spcPct val="100000"/>
              </a:lnSpc>
              <a:defRPr/>
            </a:pPr>
            <a:endParaRPr lang="en-US" sz="1800" dirty="0">
              <a:ea typeface="Cambria Math" panose="02040503050406030204" pitchFamily="18" charset="0"/>
              <a:cs typeface="Times New Roman" pitchFamily="18" charset="0"/>
            </a:endParaRPr>
          </a:p>
        </p:txBody>
      </p:sp>
      <p:sp>
        <p:nvSpPr>
          <p:cNvPr id="31751" name="TextBox 1">
            <a:extLst>
              <a:ext uri="{FF2B5EF4-FFF2-40B4-BE49-F238E27FC236}">
                <a16:creationId xmlns:a16="http://schemas.microsoft.com/office/drawing/2014/main" id="{03FFF228-DF26-4EEF-950D-FD2FABA0BD26}"/>
              </a:ext>
            </a:extLst>
          </p:cNvPr>
          <p:cNvSpPr txBox="1">
            <a:spLocks noChangeArrowheads="1"/>
          </p:cNvSpPr>
          <p:nvPr/>
        </p:nvSpPr>
        <p:spPr bwMode="auto">
          <a:xfrm>
            <a:off x="3852863" y="2071688"/>
            <a:ext cx="42037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alibri" panose="020F0502020204030204" pitchFamily="34" charset="0"/>
              </a:rPr>
              <a:t>Notice this is a LinkedList, not a LinkedList *</a:t>
            </a:r>
          </a:p>
        </p:txBody>
      </p:sp>
      <p:cxnSp>
        <p:nvCxnSpPr>
          <p:cNvPr id="4" name="Straight Arrow Connector 3">
            <a:extLst>
              <a:ext uri="{FF2B5EF4-FFF2-40B4-BE49-F238E27FC236}">
                <a16:creationId xmlns:a16="http://schemas.microsoft.com/office/drawing/2014/main" id="{A4FF8664-BBB9-4ADD-A53F-A36CAC8D4C87}"/>
              </a:ext>
            </a:extLst>
          </p:cNvPr>
          <p:cNvCxnSpPr>
            <a:stCxn id="31751" idx="1"/>
          </p:cNvCxnSpPr>
          <p:nvPr/>
        </p:nvCxnSpPr>
        <p:spPr>
          <a:xfrm flipH="1" flipV="1">
            <a:off x="3548063" y="2182813"/>
            <a:ext cx="304800" cy="4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753" name="Group 12">
            <a:extLst>
              <a:ext uri="{FF2B5EF4-FFF2-40B4-BE49-F238E27FC236}">
                <a16:creationId xmlns:a16="http://schemas.microsoft.com/office/drawing/2014/main" id="{AB4D2AAF-558E-4354-862B-043327E95541}"/>
              </a:ext>
            </a:extLst>
          </p:cNvPr>
          <p:cNvGrpSpPr>
            <a:grpSpLocks/>
          </p:cNvGrpSpPr>
          <p:nvPr/>
        </p:nvGrpSpPr>
        <p:grpSpPr bwMode="auto">
          <a:xfrm>
            <a:off x="1574800" y="4175125"/>
            <a:ext cx="1171575" cy="1797050"/>
            <a:chOff x="6862623" y="403302"/>
            <a:chExt cx="2196556" cy="4920122"/>
          </a:xfrm>
        </p:grpSpPr>
        <p:sp>
          <p:nvSpPr>
            <p:cNvPr id="14" name="Rectangle 13">
              <a:extLst>
                <a:ext uri="{FF2B5EF4-FFF2-40B4-BE49-F238E27FC236}">
                  <a16:creationId xmlns:a16="http://schemas.microsoft.com/office/drawing/2014/main" id="{3B566536-8924-4AD2-8C5C-961E23594DFE}"/>
                </a:ext>
              </a:extLst>
            </p:cNvPr>
            <p:cNvSpPr/>
            <p:nvPr/>
          </p:nvSpPr>
          <p:spPr>
            <a:xfrm>
              <a:off x="8136506" y="403302"/>
              <a:ext cx="922673"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1CF9B5FA-4AF3-4FD0-BAE0-16AAF5221B10}"/>
                </a:ext>
              </a:extLst>
            </p:cNvPr>
            <p:cNvSpPr/>
            <p:nvPr/>
          </p:nvSpPr>
          <p:spPr>
            <a:xfrm>
              <a:off x="7514447" y="2167939"/>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D27ED137-D193-447C-8982-65270385E59E}"/>
                </a:ext>
              </a:extLst>
            </p:cNvPr>
            <p:cNvSpPr/>
            <p:nvPr/>
          </p:nvSpPr>
          <p:spPr>
            <a:xfrm>
              <a:off x="7514447" y="2854670"/>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230131E6-6D78-4EF6-8C41-650961B8C2FA}"/>
                </a:ext>
              </a:extLst>
            </p:cNvPr>
            <p:cNvSpPr/>
            <p:nvPr/>
          </p:nvSpPr>
          <p:spPr>
            <a:xfrm>
              <a:off x="7514447" y="3541401"/>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146960BC-DDED-4200-ABFF-17C07784F276}"/>
                </a:ext>
              </a:extLst>
            </p:cNvPr>
            <p:cNvSpPr/>
            <p:nvPr/>
          </p:nvSpPr>
          <p:spPr>
            <a:xfrm>
              <a:off x="7514447" y="4228132"/>
              <a:ext cx="919695"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19" name="Straight Connector 18">
              <a:extLst>
                <a:ext uri="{FF2B5EF4-FFF2-40B4-BE49-F238E27FC236}">
                  <a16:creationId xmlns:a16="http://schemas.microsoft.com/office/drawing/2014/main" id="{2505F2F8-261C-4918-B550-DA1F68C9DFC7}"/>
                </a:ext>
              </a:extLst>
            </p:cNvPr>
            <p:cNvCxnSpPr/>
            <p:nvPr/>
          </p:nvCxnSpPr>
          <p:spPr>
            <a:xfrm>
              <a:off x="7270386" y="1398628"/>
              <a:ext cx="0" cy="3924796"/>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3AEDFF27-9306-4A34-A634-3AA1DBE64B66}"/>
                </a:ext>
              </a:extLst>
            </p:cNvPr>
            <p:cNvCxnSpPr/>
            <p:nvPr/>
          </p:nvCxnSpPr>
          <p:spPr>
            <a:xfrm>
              <a:off x="8663324" y="1416014"/>
              <a:ext cx="0" cy="3898717"/>
            </a:xfrm>
            <a:prstGeom prst="line">
              <a:avLst/>
            </a:prstGeom>
            <a:effectLst>
              <a:outerShdw blurRad="50800" dist="25400" dir="492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6E0FF32F-8F54-418B-A2FC-BB57FCF81FC5}"/>
                </a:ext>
              </a:extLst>
            </p:cNvPr>
            <p:cNvCxnSpPr/>
            <p:nvPr/>
          </p:nvCxnSpPr>
          <p:spPr>
            <a:xfrm>
              <a:off x="7252528" y="5310386"/>
              <a:ext cx="1416749"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B63D6F5A-CA76-410A-BC72-8EFBB475F604}"/>
                </a:ext>
              </a:extLst>
            </p:cNvPr>
            <p:cNvSpPr/>
            <p:nvPr/>
          </p:nvSpPr>
          <p:spPr>
            <a:xfrm>
              <a:off x="6862623" y="403302"/>
              <a:ext cx="922673" cy="686731"/>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3" name="Straight Arrow Connector 22">
              <a:extLst>
                <a:ext uri="{FF2B5EF4-FFF2-40B4-BE49-F238E27FC236}">
                  <a16:creationId xmlns:a16="http://schemas.microsoft.com/office/drawing/2014/main" id="{00989A9D-14B1-4D07-B99E-8F065B2BAB84}"/>
                </a:ext>
              </a:extLst>
            </p:cNvPr>
            <p:cNvCxnSpPr>
              <a:endCxn id="17" idx="0"/>
            </p:cNvCxnSpPr>
            <p:nvPr/>
          </p:nvCxnSpPr>
          <p:spPr>
            <a:xfrm flipH="1">
              <a:off x="7975783" y="1090033"/>
              <a:ext cx="580392" cy="1077907"/>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82958A99-26B5-425E-910E-20749775A81B}"/>
                </a:ext>
              </a:extLst>
            </p:cNvPr>
            <p:cNvCxnSpPr/>
            <p:nvPr/>
          </p:nvCxnSpPr>
          <p:spPr>
            <a:xfrm flipH="1" flipV="1">
              <a:off x="7362652" y="1090033"/>
              <a:ext cx="541698" cy="1064869"/>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grpSp>
      <p:sp>
        <p:nvSpPr>
          <p:cNvPr id="25" name="Rectangle 24">
            <a:extLst>
              <a:ext uri="{FF2B5EF4-FFF2-40B4-BE49-F238E27FC236}">
                <a16:creationId xmlns:a16="http://schemas.microsoft.com/office/drawing/2014/main" id="{AB84CDDB-95E2-4733-9174-D75BE83E8AE1}"/>
              </a:ext>
            </a:extLst>
          </p:cNvPr>
          <p:cNvSpPr/>
          <p:nvPr/>
        </p:nvSpPr>
        <p:spPr>
          <a:xfrm>
            <a:off x="3367088" y="4308475"/>
            <a:ext cx="1755775" cy="167640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6" name="Rectangle 25">
            <a:extLst>
              <a:ext uri="{FF2B5EF4-FFF2-40B4-BE49-F238E27FC236}">
                <a16:creationId xmlns:a16="http://schemas.microsoft.com/office/drawing/2014/main" id="{75342AA1-5E6A-40D1-9662-7ECD2D1C66CC}"/>
              </a:ext>
            </a:extLst>
          </p:cNvPr>
          <p:cNvSpPr/>
          <p:nvPr/>
        </p:nvSpPr>
        <p:spPr>
          <a:xfrm>
            <a:off x="3686175" y="4618038"/>
            <a:ext cx="1154113" cy="108585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7" name="Rectangle 26">
            <a:extLst>
              <a:ext uri="{FF2B5EF4-FFF2-40B4-BE49-F238E27FC236}">
                <a16:creationId xmlns:a16="http://schemas.microsoft.com/office/drawing/2014/main" id="{E04BD52A-0501-460C-8173-460BF8ECB8A0}"/>
              </a:ext>
            </a:extLst>
          </p:cNvPr>
          <p:cNvSpPr/>
          <p:nvPr/>
        </p:nvSpPr>
        <p:spPr>
          <a:xfrm>
            <a:off x="4014788" y="4892675"/>
            <a:ext cx="512762"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 name="Group 27">
            <a:extLst>
              <a:ext uri="{FF2B5EF4-FFF2-40B4-BE49-F238E27FC236}">
                <a16:creationId xmlns:a16="http://schemas.microsoft.com/office/drawing/2014/main" id="{92A54AFB-D92F-4EB4-B081-242CB6A4DD7C}"/>
              </a:ext>
            </a:extLst>
          </p:cNvPr>
          <p:cNvGrpSpPr/>
          <p:nvPr/>
        </p:nvGrpSpPr>
        <p:grpSpPr>
          <a:xfrm>
            <a:off x="5346053" y="5208848"/>
            <a:ext cx="816439" cy="307844"/>
            <a:chOff x="5706739" y="4189386"/>
            <a:chExt cx="816439" cy="307844"/>
          </a:xfrm>
          <a:solidFill>
            <a:srgbClr val="9BBC59"/>
          </a:solidFill>
        </p:grpSpPr>
        <p:sp>
          <p:nvSpPr>
            <p:cNvPr id="29" name="Rectangle 28">
              <a:extLst>
                <a:ext uri="{FF2B5EF4-FFF2-40B4-BE49-F238E27FC236}">
                  <a16:creationId xmlns:a16="http://schemas.microsoft.com/office/drawing/2014/main" id="{0C5C91E4-12AB-408E-81A5-76909EA58881}"/>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69EAA4F6-55A9-4B9B-B4FF-DA6F18DA677B}"/>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31" name="Rectangle 30">
            <a:extLst>
              <a:ext uri="{FF2B5EF4-FFF2-40B4-BE49-F238E27FC236}">
                <a16:creationId xmlns:a16="http://schemas.microsoft.com/office/drawing/2014/main" id="{7AA027B0-2ED7-42F6-A5FC-FF2527BDAFE6}"/>
              </a:ext>
            </a:extLst>
          </p:cNvPr>
          <p:cNvSpPr/>
          <p:nvPr/>
        </p:nvSpPr>
        <p:spPr>
          <a:xfrm>
            <a:off x="4014788" y="5170488"/>
            <a:ext cx="512762"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2" name="Group 31">
            <a:extLst>
              <a:ext uri="{FF2B5EF4-FFF2-40B4-BE49-F238E27FC236}">
                <a16:creationId xmlns:a16="http://schemas.microsoft.com/office/drawing/2014/main" id="{6B1BCA81-35D8-46E5-9852-8D1186FBB61A}"/>
              </a:ext>
            </a:extLst>
          </p:cNvPr>
          <p:cNvGrpSpPr/>
          <p:nvPr/>
        </p:nvGrpSpPr>
        <p:grpSpPr>
          <a:xfrm>
            <a:off x="6283144" y="5205804"/>
            <a:ext cx="816439" cy="307844"/>
            <a:chOff x="5706739" y="4189386"/>
            <a:chExt cx="816439" cy="307844"/>
          </a:xfrm>
          <a:solidFill>
            <a:srgbClr val="9BBC59"/>
          </a:solidFill>
        </p:grpSpPr>
        <p:sp>
          <p:nvSpPr>
            <p:cNvPr id="33" name="Rectangle 32">
              <a:extLst>
                <a:ext uri="{FF2B5EF4-FFF2-40B4-BE49-F238E27FC236}">
                  <a16:creationId xmlns:a16="http://schemas.microsoft.com/office/drawing/2014/main" id="{72BF014D-9D98-4962-B68F-0FCCF81D01C7}"/>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4" name="Rectangle 33">
              <a:extLst>
                <a:ext uri="{FF2B5EF4-FFF2-40B4-BE49-F238E27FC236}">
                  <a16:creationId xmlns:a16="http://schemas.microsoft.com/office/drawing/2014/main" id="{2F208024-21BD-4C9F-AD9C-0BBEA094EC7F}"/>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grpSp>
        <p:nvGrpSpPr>
          <p:cNvPr id="35" name="Group 34">
            <a:extLst>
              <a:ext uri="{FF2B5EF4-FFF2-40B4-BE49-F238E27FC236}">
                <a16:creationId xmlns:a16="http://schemas.microsoft.com/office/drawing/2014/main" id="{958AFD42-C5C2-4D2D-81A7-3D795BE9EDB9}"/>
              </a:ext>
            </a:extLst>
          </p:cNvPr>
          <p:cNvGrpSpPr/>
          <p:nvPr/>
        </p:nvGrpSpPr>
        <p:grpSpPr>
          <a:xfrm>
            <a:off x="7220235" y="5205804"/>
            <a:ext cx="816439" cy="307844"/>
            <a:chOff x="5706739" y="4189386"/>
            <a:chExt cx="816439" cy="307844"/>
          </a:xfrm>
          <a:solidFill>
            <a:srgbClr val="9BBC59"/>
          </a:solidFill>
        </p:grpSpPr>
        <p:sp>
          <p:nvSpPr>
            <p:cNvPr id="36" name="Rectangle 35">
              <a:extLst>
                <a:ext uri="{FF2B5EF4-FFF2-40B4-BE49-F238E27FC236}">
                  <a16:creationId xmlns:a16="http://schemas.microsoft.com/office/drawing/2014/main" id="{4F62D50D-C852-4FD2-BC72-41D4B898C748}"/>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7" name="Rectangle 36">
              <a:extLst>
                <a:ext uri="{FF2B5EF4-FFF2-40B4-BE49-F238E27FC236}">
                  <a16:creationId xmlns:a16="http://schemas.microsoft.com/office/drawing/2014/main" id="{648D7DEA-CCCE-4AFC-BE06-B1FF6D72DA5F}"/>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8" name="Straight Arrow Connector 37">
            <a:extLst>
              <a:ext uri="{FF2B5EF4-FFF2-40B4-BE49-F238E27FC236}">
                <a16:creationId xmlns:a16="http://schemas.microsoft.com/office/drawing/2014/main" id="{6881C162-F1C3-4942-AAE9-8A1E4512C242}"/>
              </a:ext>
            </a:extLst>
          </p:cNvPr>
          <p:cNvCxnSpPr>
            <a:endCxn id="33" idx="1"/>
          </p:cNvCxnSpPr>
          <p:nvPr/>
        </p:nvCxnSpPr>
        <p:spPr>
          <a:xfrm flipV="1">
            <a:off x="6038850" y="5360988"/>
            <a:ext cx="244475" cy="4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8D8A379D-60DE-4EFE-8473-E924EEADD04B}"/>
              </a:ext>
            </a:extLst>
          </p:cNvPr>
          <p:cNvCxnSpPr>
            <a:endCxn id="29" idx="1"/>
          </p:cNvCxnSpPr>
          <p:nvPr/>
        </p:nvCxnSpPr>
        <p:spPr>
          <a:xfrm>
            <a:off x="4308475" y="5040313"/>
            <a:ext cx="1038225" cy="3222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763" name="TextBox 40">
            <a:extLst>
              <a:ext uri="{FF2B5EF4-FFF2-40B4-BE49-F238E27FC236}">
                <a16:creationId xmlns:a16="http://schemas.microsoft.com/office/drawing/2014/main" id="{932F9C4B-6765-4497-9909-F9E769A434BA}"/>
              </a:ext>
            </a:extLst>
          </p:cNvPr>
          <p:cNvSpPr txBox="1">
            <a:spLocks noChangeArrowheads="1"/>
          </p:cNvSpPr>
          <p:nvPr/>
        </p:nvSpPr>
        <p:spPr bwMode="auto">
          <a:xfrm>
            <a:off x="3302000" y="4030663"/>
            <a:ext cx="7953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Stack s</a:t>
            </a:r>
          </a:p>
        </p:txBody>
      </p:sp>
      <p:sp>
        <p:nvSpPr>
          <p:cNvPr id="31764" name="TextBox 41">
            <a:extLst>
              <a:ext uri="{FF2B5EF4-FFF2-40B4-BE49-F238E27FC236}">
                <a16:creationId xmlns:a16="http://schemas.microsoft.com/office/drawing/2014/main" id="{8BF33A2C-2A34-46AB-BF33-D4BE7DDBCF0D}"/>
              </a:ext>
            </a:extLst>
          </p:cNvPr>
          <p:cNvSpPr txBox="1">
            <a:spLocks noChangeArrowheads="1"/>
          </p:cNvSpPr>
          <p:nvPr/>
        </p:nvSpPr>
        <p:spPr bwMode="auto">
          <a:xfrm>
            <a:off x="3676650" y="4352925"/>
            <a:ext cx="11747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LinkedList ll</a:t>
            </a:r>
          </a:p>
        </p:txBody>
      </p:sp>
      <p:sp>
        <p:nvSpPr>
          <p:cNvPr id="31765" name="TextBox 42">
            <a:extLst>
              <a:ext uri="{FF2B5EF4-FFF2-40B4-BE49-F238E27FC236}">
                <a16:creationId xmlns:a16="http://schemas.microsoft.com/office/drawing/2014/main" id="{A31578B4-4E2E-4567-925C-264B5975E23F}"/>
              </a:ext>
            </a:extLst>
          </p:cNvPr>
          <p:cNvSpPr txBox="1">
            <a:spLocks noChangeArrowheads="1"/>
          </p:cNvSpPr>
          <p:nvPr/>
        </p:nvSpPr>
        <p:spPr bwMode="auto">
          <a:xfrm>
            <a:off x="3649663" y="4629150"/>
            <a:ext cx="13271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a:latin typeface="Calibri" panose="020F0502020204030204" pitchFamily="34" charset="0"/>
              </a:rPr>
              <a:t>ListNode *head</a:t>
            </a:r>
          </a:p>
        </p:txBody>
      </p:sp>
      <p:sp>
        <p:nvSpPr>
          <p:cNvPr id="31766" name="TextBox 43">
            <a:extLst>
              <a:ext uri="{FF2B5EF4-FFF2-40B4-BE49-F238E27FC236}">
                <a16:creationId xmlns:a16="http://schemas.microsoft.com/office/drawing/2014/main" id="{C4C6026B-8041-44AB-BB8D-40AEBD90F795}"/>
              </a:ext>
            </a:extLst>
          </p:cNvPr>
          <p:cNvSpPr txBox="1">
            <a:spLocks noChangeArrowheads="1"/>
          </p:cNvSpPr>
          <p:nvPr/>
        </p:nvSpPr>
        <p:spPr bwMode="auto">
          <a:xfrm>
            <a:off x="3911600" y="5421313"/>
            <a:ext cx="731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a:latin typeface="Calibri" panose="020F0502020204030204" pitchFamily="34" charset="0"/>
              </a:rPr>
              <a:t>int size</a:t>
            </a:r>
          </a:p>
        </p:txBody>
      </p:sp>
      <p:cxnSp>
        <p:nvCxnSpPr>
          <p:cNvPr id="51" name="Straight Arrow Connector 50">
            <a:extLst>
              <a:ext uri="{FF2B5EF4-FFF2-40B4-BE49-F238E27FC236}">
                <a16:creationId xmlns:a16="http://schemas.microsoft.com/office/drawing/2014/main" id="{9A4573B7-BA39-4D9D-8AF1-8C8459BE4A9F}"/>
              </a:ext>
            </a:extLst>
          </p:cNvPr>
          <p:cNvCxnSpPr/>
          <p:nvPr/>
        </p:nvCxnSpPr>
        <p:spPr>
          <a:xfrm flipV="1">
            <a:off x="6985000" y="5357813"/>
            <a:ext cx="244475" cy="47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C52E79BA-F22E-41FA-9EE6-2DC0C275034A}"/>
              </a:ext>
            </a:extLst>
          </p:cNvPr>
          <p:cNvSpPr/>
          <p:nvPr/>
        </p:nvSpPr>
        <p:spPr>
          <a:xfrm>
            <a:off x="-17417" y="-1"/>
            <a:ext cx="9161417" cy="66294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4" name="Group 13">
            <a:extLst>
              <a:ext uri="{FF2B5EF4-FFF2-40B4-BE49-F238E27FC236}">
                <a16:creationId xmlns:a16="http://schemas.microsoft.com/office/drawing/2014/main" id="{00C0F7AB-13FB-41FB-A024-7691B055735B}"/>
              </a:ext>
            </a:extLst>
          </p:cNvPr>
          <p:cNvGrpSpPr/>
          <p:nvPr/>
        </p:nvGrpSpPr>
        <p:grpSpPr>
          <a:xfrm>
            <a:off x="152400" y="144347"/>
            <a:ext cx="6324600" cy="4199053"/>
            <a:chOff x="152400" y="762000"/>
            <a:chExt cx="6324600" cy="4199053"/>
          </a:xfrm>
        </p:grpSpPr>
        <p:sp>
          <p:nvSpPr>
            <p:cNvPr id="11" name="Rectangle 10">
              <a:extLst>
                <a:ext uri="{FF2B5EF4-FFF2-40B4-BE49-F238E27FC236}">
                  <a16:creationId xmlns:a16="http://schemas.microsoft.com/office/drawing/2014/main" id="{87B3EC06-23B4-4DA7-8476-76A364DB2D12}"/>
                </a:ext>
              </a:extLst>
            </p:cNvPr>
            <p:cNvSpPr/>
            <p:nvPr/>
          </p:nvSpPr>
          <p:spPr>
            <a:xfrm>
              <a:off x="152400" y="762001"/>
              <a:ext cx="6324600" cy="4199052"/>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6">
              <a:extLst>
                <a:ext uri="{FF2B5EF4-FFF2-40B4-BE49-F238E27FC236}">
                  <a16:creationId xmlns:a16="http://schemas.microsoft.com/office/drawing/2014/main" id="{FD0BC311-11C3-4BD9-B5F2-6B7603D0A302}"/>
                </a:ext>
              </a:extLst>
            </p:cNvPr>
            <p:cNvSpPr txBox="1">
              <a:spLocks noChangeArrowheads="1"/>
            </p:cNvSpPr>
            <p:nvPr/>
          </p:nvSpPr>
          <p:spPr bwMode="auto">
            <a:xfrm>
              <a:off x="609599" y="763587"/>
              <a:ext cx="5625349" cy="4185761"/>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b="1" dirty="0" err="1">
                  <a:latin typeface="Courier New" panose="02070309020205020404" pitchFamily="49" charset="0"/>
                  <a:cs typeface="Courier New" panose="02070309020205020404" pitchFamily="49" charset="0"/>
                </a:rPr>
                <a:t>sortStack</a:t>
              </a:r>
              <a:r>
                <a:rPr lang="en-US" altLang="en-US" sz="1400" dirty="0">
                  <a:latin typeface="Courier New" panose="02070309020205020404" pitchFamily="49" charset="0"/>
                  <a:cs typeface="Courier New" panose="02070309020205020404" pitchFamily="49" charset="0"/>
                </a:rPr>
                <a:t>(Stack *s){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int temp;</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Stack </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ts.ll.head</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ts.ll.tail</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ts.ll.size</a:t>
              </a:r>
              <a:r>
                <a:rPr lang="en-US" altLang="en-US" sz="1400" dirty="0">
                  <a:latin typeface="Courier New" panose="02070309020205020404" pitchFamily="49" charset="0"/>
                  <a:cs typeface="Courier New" panose="02070309020205020404" pitchFamily="49" charset="0"/>
                </a:rPr>
                <a:t> = 0;</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 pop(s));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temp = pop(&amp;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 &amp;&amp; peek(s) &lt; temp){</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 pop(s));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t>
              </a:r>
              <a:r>
                <a:rPr lang="en-US" altLang="en-US" sz="1400" dirty="0" err="1">
                  <a:latin typeface="Courier New" panose="02070309020205020404" pitchFamily="49" charset="0"/>
                  <a:cs typeface="Courier New" panose="02070309020205020404" pitchFamily="49" charset="0"/>
                </a:rPr>
                <a:t>s,temp</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a:t>
              </a:r>
            </a:p>
          </p:txBody>
        </p:sp>
        <p:sp>
          <p:nvSpPr>
            <p:cNvPr id="13" name="TextBox 17">
              <a:extLst>
                <a:ext uri="{FF2B5EF4-FFF2-40B4-BE49-F238E27FC236}">
                  <a16:creationId xmlns:a16="http://schemas.microsoft.com/office/drawing/2014/main" id="{7A5078D3-60AA-40BA-AC2F-B6A9BF1B5300}"/>
                </a:ext>
              </a:extLst>
            </p:cNvPr>
            <p:cNvSpPr txBox="1">
              <a:spLocks noChangeArrowheads="1"/>
            </p:cNvSpPr>
            <p:nvPr/>
          </p:nvSpPr>
          <p:spPr bwMode="auto">
            <a:xfrm>
              <a:off x="152400" y="762000"/>
              <a:ext cx="457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19</a:t>
              </a:r>
            </a:p>
          </p:txBody>
        </p:sp>
      </p:grpSp>
      <p:cxnSp>
        <p:nvCxnSpPr>
          <p:cNvPr id="24" name="Straight Arrow Connector 23">
            <a:extLst>
              <a:ext uri="{FF2B5EF4-FFF2-40B4-BE49-F238E27FC236}">
                <a16:creationId xmlns:a16="http://schemas.microsoft.com/office/drawing/2014/main" id="{B04A59CA-7EE7-4419-8800-8291881CF727}"/>
              </a:ext>
            </a:extLst>
          </p:cNvPr>
          <p:cNvCxnSpPr/>
          <p:nvPr/>
        </p:nvCxnSpPr>
        <p:spPr>
          <a:xfrm flipH="1">
            <a:off x="3657600" y="279939"/>
            <a:ext cx="6927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5BAEF7DD-9B92-44CB-BF8F-32331C49A215}"/>
              </a:ext>
            </a:extLst>
          </p:cNvPr>
          <p:cNvGrpSpPr/>
          <p:nvPr/>
        </p:nvGrpSpPr>
        <p:grpSpPr>
          <a:xfrm>
            <a:off x="2659298" y="4824484"/>
            <a:ext cx="1142999" cy="1576316"/>
            <a:chOff x="1143000" y="2667000"/>
            <a:chExt cx="1295400" cy="3124200"/>
          </a:xfrm>
        </p:grpSpPr>
        <p:cxnSp>
          <p:nvCxnSpPr>
            <p:cNvPr id="44" name="Straight Connector 43">
              <a:extLst>
                <a:ext uri="{FF2B5EF4-FFF2-40B4-BE49-F238E27FC236}">
                  <a16:creationId xmlns:a16="http://schemas.microsoft.com/office/drawing/2014/main" id="{DC8E849F-399A-4F2A-AAED-B7D03EAF3AE7}"/>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E16117-1117-4498-8BB2-D2A74DD842FA}"/>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CC9960-9331-4962-9C58-C86FE497A605}"/>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46EA6C5C-9E9D-4F8B-9552-BA900F7BDC53}"/>
              </a:ext>
            </a:extLst>
          </p:cNvPr>
          <p:cNvGrpSpPr/>
          <p:nvPr/>
        </p:nvGrpSpPr>
        <p:grpSpPr>
          <a:xfrm>
            <a:off x="762000" y="4577634"/>
            <a:ext cx="1896664" cy="1820746"/>
            <a:chOff x="2141936" y="452855"/>
            <a:chExt cx="1896664" cy="1820746"/>
          </a:xfrm>
        </p:grpSpPr>
        <p:sp>
          <p:nvSpPr>
            <p:cNvPr id="49" name="Rectangle 24">
              <a:extLst>
                <a:ext uri="{FF2B5EF4-FFF2-40B4-BE49-F238E27FC236}">
                  <a16:creationId xmlns:a16="http://schemas.microsoft.com/office/drawing/2014/main" id="{D7C6E71A-AE11-450D-AB0E-0420CE41672B}"/>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50" name="Rectangle 25">
              <a:extLst>
                <a:ext uri="{FF2B5EF4-FFF2-40B4-BE49-F238E27FC236}">
                  <a16:creationId xmlns:a16="http://schemas.microsoft.com/office/drawing/2014/main" id="{A0B28E03-8803-4521-A8E4-D18A5D975E5A}"/>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51" name="Group 50">
              <a:extLst>
                <a:ext uri="{FF2B5EF4-FFF2-40B4-BE49-F238E27FC236}">
                  <a16:creationId xmlns:a16="http://schemas.microsoft.com/office/drawing/2014/main" id="{501F9E17-E63F-4940-AEB6-DA1A9F2B9210}"/>
                </a:ext>
              </a:extLst>
            </p:cNvPr>
            <p:cNvGrpSpPr/>
            <p:nvPr/>
          </p:nvGrpSpPr>
          <p:grpSpPr>
            <a:xfrm>
              <a:off x="2440808" y="1535674"/>
              <a:ext cx="790769" cy="587947"/>
              <a:chOff x="2492401" y="1537024"/>
              <a:chExt cx="790769" cy="587947"/>
            </a:xfrm>
          </p:grpSpPr>
          <p:sp>
            <p:nvSpPr>
              <p:cNvPr id="56" name="Rectangle 26">
                <a:extLst>
                  <a:ext uri="{FF2B5EF4-FFF2-40B4-BE49-F238E27FC236}">
                    <a16:creationId xmlns:a16="http://schemas.microsoft.com/office/drawing/2014/main" id="{ED25031F-B26F-45D0-B000-72B625B36881}"/>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57" name="Rectangle 30">
                <a:extLst>
                  <a:ext uri="{FF2B5EF4-FFF2-40B4-BE49-F238E27FC236}">
                    <a16:creationId xmlns:a16="http://schemas.microsoft.com/office/drawing/2014/main" id="{7D7322E0-4245-4879-808C-2CFCB4F6D035}"/>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a:p>
                <a:pPr algn="ctr">
                  <a:defRPr/>
                </a:pPr>
                <a:r>
                  <a:rPr lang="en-US" sz="900" b="1" dirty="0"/>
                  <a:t>5</a:t>
                </a:r>
              </a:p>
            </p:txBody>
          </p:sp>
        </p:grpSp>
        <p:cxnSp>
          <p:nvCxnSpPr>
            <p:cNvPr id="52" name="Straight Arrow Connector 39">
              <a:extLst>
                <a:ext uri="{FF2B5EF4-FFF2-40B4-BE49-F238E27FC236}">
                  <a16:creationId xmlns:a16="http://schemas.microsoft.com/office/drawing/2014/main" id="{9B0DC47C-58F4-4055-A998-C8616C72633A}"/>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TextBox 41">
              <a:extLst>
                <a:ext uri="{FF2B5EF4-FFF2-40B4-BE49-F238E27FC236}">
                  <a16:creationId xmlns:a16="http://schemas.microsoft.com/office/drawing/2014/main" id="{F36E1A66-E177-4C0A-8918-4AF5F25211C4}"/>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54" name="Rectangle 61">
              <a:extLst>
                <a:ext uri="{FF2B5EF4-FFF2-40B4-BE49-F238E27FC236}">
                  <a16:creationId xmlns:a16="http://schemas.microsoft.com/office/drawing/2014/main" id="{724B472E-0D72-43CF-8AD8-43D2AE450E94}"/>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55" name="Straight Arrow Connector 62">
              <a:extLst>
                <a:ext uri="{FF2B5EF4-FFF2-40B4-BE49-F238E27FC236}">
                  <a16:creationId xmlns:a16="http://schemas.microsoft.com/office/drawing/2014/main" id="{C8611A0C-60D4-4B93-8FAB-EBAEA5EBC73C}"/>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58" name="Rectangle 57">
            <a:extLst>
              <a:ext uri="{FF2B5EF4-FFF2-40B4-BE49-F238E27FC236}">
                <a16:creationId xmlns:a16="http://schemas.microsoft.com/office/drawing/2014/main" id="{2951B125-9E1E-4814-B5C5-E4851363EE9F}"/>
              </a:ext>
            </a:extLst>
          </p:cNvPr>
          <p:cNvSpPr/>
          <p:nvPr/>
        </p:nvSpPr>
        <p:spPr>
          <a:xfrm>
            <a:off x="2851524" y="4946597"/>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59" name="Rectangle 58">
            <a:extLst>
              <a:ext uri="{FF2B5EF4-FFF2-40B4-BE49-F238E27FC236}">
                <a16:creationId xmlns:a16="http://schemas.microsoft.com/office/drawing/2014/main" id="{94C2CACA-D847-4523-B677-E4D9533DD123}"/>
              </a:ext>
            </a:extLst>
          </p:cNvPr>
          <p:cNvSpPr/>
          <p:nvPr/>
        </p:nvSpPr>
        <p:spPr>
          <a:xfrm>
            <a:off x="2851524" y="521011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60" name="Rectangle 59">
            <a:extLst>
              <a:ext uri="{FF2B5EF4-FFF2-40B4-BE49-F238E27FC236}">
                <a16:creationId xmlns:a16="http://schemas.microsoft.com/office/drawing/2014/main" id="{BBDA78D6-93B4-49C6-8CEB-3F973896EE02}"/>
              </a:ext>
            </a:extLst>
          </p:cNvPr>
          <p:cNvSpPr/>
          <p:nvPr/>
        </p:nvSpPr>
        <p:spPr>
          <a:xfrm>
            <a:off x="2851524" y="547362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61" name="Rectangle 60">
            <a:extLst>
              <a:ext uri="{FF2B5EF4-FFF2-40B4-BE49-F238E27FC236}">
                <a16:creationId xmlns:a16="http://schemas.microsoft.com/office/drawing/2014/main" id="{3E86F22C-CB44-4DF5-8DCE-06DB195A9661}"/>
              </a:ext>
            </a:extLst>
          </p:cNvPr>
          <p:cNvSpPr/>
          <p:nvPr/>
        </p:nvSpPr>
        <p:spPr>
          <a:xfrm>
            <a:off x="2851524" y="573713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62" name="Rectangle 61">
            <a:extLst>
              <a:ext uri="{FF2B5EF4-FFF2-40B4-BE49-F238E27FC236}">
                <a16:creationId xmlns:a16="http://schemas.microsoft.com/office/drawing/2014/main" id="{1D98AC22-00D7-47A4-BF5F-AECE8CCD5B35}"/>
              </a:ext>
            </a:extLst>
          </p:cNvPr>
          <p:cNvSpPr/>
          <p:nvPr/>
        </p:nvSpPr>
        <p:spPr>
          <a:xfrm>
            <a:off x="2851524" y="600065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grpSp>
        <p:nvGrpSpPr>
          <p:cNvPr id="63" name="Group 62">
            <a:extLst>
              <a:ext uri="{FF2B5EF4-FFF2-40B4-BE49-F238E27FC236}">
                <a16:creationId xmlns:a16="http://schemas.microsoft.com/office/drawing/2014/main" id="{BAFE658E-E5F6-4359-820F-A3946E7403D6}"/>
              </a:ext>
            </a:extLst>
          </p:cNvPr>
          <p:cNvGrpSpPr/>
          <p:nvPr/>
        </p:nvGrpSpPr>
        <p:grpSpPr>
          <a:xfrm>
            <a:off x="7315201" y="4817328"/>
            <a:ext cx="1142999" cy="1576316"/>
            <a:chOff x="1143000" y="2667000"/>
            <a:chExt cx="1295400" cy="3124200"/>
          </a:xfrm>
        </p:grpSpPr>
        <p:cxnSp>
          <p:nvCxnSpPr>
            <p:cNvPr id="64" name="Straight Connector 63">
              <a:extLst>
                <a:ext uri="{FF2B5EF4-FFF2-40B4-BE49-F238E27FC236}">
                  <a16:creationId xmlns:a16="http://schemas.microsoft.com/office/drawing/2014/main" id="{BED0410F-4DD7-4D38-BCA2-63ABA1F95DA4}"/>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17F777F-B3E7-4F5F-B550-5B1DBD89CF0F}"/>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6597444-702F-4903-8035-9E93F7DF1F7F}"/>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FDAFB861-A3DE-48ED-BB1A-AD42B7188F50}"/>
              </a:ext>
            </a:extLst>
          </p:cNvPr>
          <p:cNvGrpSpPr/>
          <p:nvPr/>
        </p:nvGrpSpPr>
        <p:grpSpPr>
          <a:xfrm>
            <a:off x="5417903" y="4570478"/>
            <a:ext cx="1896664" cy="1820746"/>
            <a:chOff x="2141936" y="452855"/>
            <a:chExt cx="1896664" cy="1820746"/>
          </a:xfrm>
        </p:grpSpPr>
        <p:sp>
          <p:nvSpPr>
            <p:cNvPr id="68" name="Rectangle 24">
              <a:extLst>
                <a:ext uri="{FF2B5EF4-FFF2-40B4-BE49-F238E27FC236}">
                  <a16:creationId xmlns:a16="http://schemas.microsoft.com/office/drawing/2014/main" id="{0BA5DF31-4042-4CF1-8DAB-6F9C23B9A7BF}"/>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69" name="Rectangle 25">
              <a:extLst>
                <a:ext uri="{FF2B5EF4-FFF2-40B4-BE49-F238E27FC236}">
                  <a16:creationId xmlns:a16="http://schemas.microsoft.com/office/drawing/2014/main" id="{2C4CD0CF-FEB8-4091-A368-F50F590D93FE}"/>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70" name="Group 69">
              <a:extLst>
                <a:ext uri="{FF2B5EF4-FFF2-40B4-BE49-F238E27FC236}">
                  <a16:creationId xmlns:a16="http://schemas.microsoft.com/office/drawing/2014/main" id="{A362E6A5-8B2C-4C60-A0AD-F60DC7E6BF9A}"/>
                </a:ext>
              </a:extLst>
            </p:cNvPr>
            <p:cNvGrpSpPr/>
            <p:nvPr/>
          </p:nvGrpSpPr>
          <p:grpSpPr>
            <a:xfrm>
              <a:off x="2440808" y="1535674"/>
              <a:ext cx="790769" cy="587947"/>
              <a:chOff x="2492401" y="1537024"/>
              <a:chExt cx="790769" cy="587947"/>
            </a:xfrm>
          </p:grpSpPr>
          <p:sp>
            <p:nvSpPr>
              <p:cNvPr id="75" name="Rectangle 26">
                <a:extLst>
                  <a:ext uri="{FF2B5EF4-FFF2-40B4-BE49-F238E27FC236}">
                    <a16:creationId xmlns:a16="http://schemas.microsoft.com/office/drawing/2014/main" id="{792036E8-B272-4680-93C9-C7471D1179F8}"/>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76" name="Rectangle 30">
                <a:extLst>
                  <a:ext uri="{FF2B5EF4-FFF2-40B4-BE49-F238E27FC236}">
                    <a16:creationId xmlns:a16="http://schemas.microsoft.com/office/drawing/2014/main" id="{FC648DA8-6640-4C2C-8A3C-35AEC42F9F5C}"/>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a:p>
                <a:pPr algn="ctr">
                  <a:defRPr/>
                </a:pPr>
                <a:r>
                  <a:rPr lang="en-US" sz="900" b="1" dirty="0"/>
                  <a:t>5</a:t>
                </a:r>
              </a:p>
            </p:txBody>
          </p:sp>
        </p:grpSp>
        <p:cxnSp>
          <p:nvCxnSpPr>
            <p:cNvPr id="71" name="Straight Arrow Connector 39">
              <a:extLst>
                <a:ext uri="{FF2B5EF4-FFF2-40B4-BE49-F238E27FC236}">
                  <a16:creationId xmlns:a16="http://schemas.microsoft.com/office/drawing/2014/main" id="{C20ED877-815F-4247-9397-8A5CBE9C7C8D}"/>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2" name="TextBox 41">
              <a:extLst>
                <a:ext uri="{FF2B5EF4-FFF2-40B4-BE49-F238E27FC236}">
                  <a16:creationId xmlns:a16="http://schemas.microsoft.com/office/drawing/2014/main" id="{93171B3F-4ACA-402C-BA07-D6FA06EE26C6}"/>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73" name="Rectangle 61">
              <a:extLst>
                <a:ext uri="{FF2B5EF4-FFF2-40B4-BE49-F238E27FC236}">
                  <a16:creationId xmlns:a16="http://schemas.microsoft.com/office/drawing/2014/main" id="{8BBD09A2-E2BD-451C-A4D9-F518D280436B}"/>
                </a:ext>
              </a:extLst>
            </p:cNvPr>
            <p:cNvSpPr/>
            <p:nvPr/>
          </p:nvSpPr>
          <p:spPr>
            <a:xfrm>
              <a:off x="2586037" y="452855"/>
              <a:ext cx="92202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a:t>
              </a:r>
              <a:r>
                <a:rPr lang="en-US" sz="1100" dirty="0" err="1"/>
                <a:t>ts</a:t>
              </a:r>
              <a:endParaRPr lang="en-US" sz="1100" dirty="0"/>
            </a:p>
          </p:txBody>
        </p:sp>
        <p:cxnSp>
          <p:nvCxnSpPr>
            <p:cNvPr id="74" name="Straight Arrow Connector 62">
              <a:extLst>
                <a:ext uri="{FF2B5EF4-FFF2-40B4-BE49-F238E27FC236}">
                  <a16:creationId xmlns:a16="http://schemas.microsoft.com/office/drawing/2014/main" id="{73BE78CB-A08C-4D16-B273-5796E57932E6}"/>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77" name="Rectangle 76">
            <a:extLst>
              <a:ext uri="{FF2B5EF4-FFF2-40B4-BE49-F238E27FC236}">
                <a16:creationId xmlns:a16="http://schemas.microsoft.com/office/drawing/2014/main" id="{503F94BE-56B2-4BB2-9AB2-A3FD258AE2FF}"/>
              </a:ext>
            </a:extLst>
          </p:cNvPr>
          <p:cNvSpPr/>
          <p:nvPr/>
        </p:nvSpPr>
        <p:spPr>
          <a:xfrm>
            <a:off x="7507427" y="493944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sp>
        <p:nvSpPr>
          <p:cNvPr id="78" name="Rectangle 77">
            <a:extLst>
              <a:ext uri="{FF2B5EF4-FFF2-40B4-BE49-F238E27FC236}">
                <a16:creationId xmlns:a16="http://schemas.microsoft.com/office/drawing/2014/main" id="{0F4A1057-B3AC-4EE8-A0B6-2DCBE6704755}"/>
              </a:ext>
            </a:extLst>
          </p:cNvPr>
          <p:cNvSpPr/>
          <p:nvPr/>
        </p:nvSpPr>
        <p:spPr>
          <a:xfrm>
            <a:off x="7507427" y="520295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79" name="Rectangle 78">
            <a:extLst>
              <a:ext uri="{FF2B5EF4-FFF2-40B4-BE49-F238E27FC236}">
                <a16:creationId xmlns:a16="http://schemas.microsoft.com/office/drawing/2014/main" id="{50B7B432-74BE-40C0-94BC-DDA8A2AD16E8}"/>
              </a:ext>
            </a:extLst>
          </p:cNvPr>
          <p:cNvSpPr/>
          <p:nvPr/>
        </p:nvSpPr>
        <p:spPr>
          <a:xfrm>
            <a:off x="7507427" y="546646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80" name="Rectangle 79">
            <a:extLst>
              <a:ext uri="{FF2B5EF4-FFF2-40B4-BE49-F238E27FC236}">
                <a16:creationId xmlns:a16="http://schemas.microsoft.com/office/drawing/2014/main" id="{02D10FF5-9165-42EC-9EC2-F57EBBD8D5ED}"/>
              </a:ext>
            </a:extLst>
          </p:cNvPr>
          <p:cNvSpPr/>
          <p:nvPr/>
        </p:nvSpPr>
        <p:spPr>
          <a:xfrm>
            <a:off x="7507427" y="572998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81" name="Rectangle 80">
            <a:extLst>
              <a:ext uri="{FF2B5EF4-FFF2-40B4-BE49-F238E27FC236}">
                <a16:creationId xmlns:a16="http://schemas.microsoft.com/office/drawing/2014/main" id="{16804F1A-25F0-4C82-91B2-58574A3790B6}"/>
              </a:ext>
            </a:extLst>
          </p:cNvPr>
          <p:cNvSpPr/>
          <p:nvPr/>
        </p:nvSpPr>
        <p:spPr>
          <a:xfrm>
            <a:off x="7507427" y="5993497"/>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Tree>
    <p:extLst>
      <p:ext uri="{BB962C8B-B14F-4D97-AF65-F5344CB8AC3E}">
        <p14:creationId xmlns:p14="http://schemas.microsoft.com/office/powerpoint/2010/main" val="2454618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7.40741E-7 L 0.01215 0.21482 " pathEditMode="relative" rAng="0" ptsTypes="AA">
                                      <p:cBhvr>
                                        <p:cTn id="6" dur="500" fill="hold"/>
                                        <p:tgtEl>
                                          <p:spTgt spid="24"/>
                                        </p:tgtEl>
                                        <p:attrNameLst>
                                          <p:attrName>ppt_x</p:attrName>
                                          <p:attrName>ppt_y</p:attrName>
                                        </p:attrNameLst>
                                      </p:cBhvr>
                                      <p:rCtr x="608" y="1074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1215 0.21482 L 0.01215 0.24815 " pathEditMode="relative" rAng="0" ptsTypes="AA">
                                      <p:cBhvr>
                                        <p:cTn id="10" dur="500" fill="hold"/>
                                        <p:tgtEl>
                                          <p:spTgt spid="24"/>
                                        </p:tgtEl>
                                        <p:attrNameLst>
                                          <p:attrName>ppt_x</p:attrName>
                                          <p:attrName>ppt_y</p:attrName>
                                        </p:attrNameLst>
                                      </p:cBhvr>
                                      <p:rCtr x="0" y="1667"/>
                                    </p:animMotion>
                                  </p:childTnLst>
                                </p:cTn>
                              </p:par>
                            </p:childTnLst>
                          </p:cTn>
                        </p:par>
                      </p:childTnLst>
                    </p:cTn>
                  </p:par>
                  <p:par>
                    <p:cTn id="11" fill="hold">
                      <p:stCondLst>
                        <p:cond delay="indefinite"/>
                      </p:stCondLst>
                      <p:childTnLst>
                        <p:par>
                          <p:cTn id="12" fill="hold">
                            <p:stCondLst>
                              <p:cond delay="0"/>
                            </p:stCondLst>
                            <p:childTnLst>
                              <p:par>
                                <p:cTn id="13" presetID="47" presetClass="exit" presetSubtype="0" fill="hold" grpId="0" nodeType="clickEffect">
                                  <p:stCondLst>
                                    <p:cond delay="0"/>
                                  </p:stCondLst>
                                  <p:childTnLst>
                                    <p:animEffect transition="out" filter="fade">
                                      <p:cBhvr>
                                        <p:cTn id="14" dur="500"/>
                                        <p:tgtEl>
                                          <p:spTgt spid="58"/>
                                        </p:tgtEl>
                                      </p:cBhvr>
                                    </p:animEffect>
                                    <p:anim calcmode="lin" valueType="num">
                                      <p:cBhvr>
                                        <p:cTn id="15" dur="500"/>
                                        <p:tgtEl>
                                          <p:spTgt spid="58"/>
                                        </p:tgtEl>
                                        <p:attrNameLst>
                                          <p:attrName>ppt_x</p:attrName>
                                        </p:attrNameLst>
                                      </p:cBhvr>
                                      <p:tavLst>
                                        <p:tav tm="0">
                                          <p:val>
                                            <p:strVal val="ppt_x"/>
                                          </p:val>
                                        </p:tav>
                                        <p:tav tm="100000">
                                          <p:val>
                                            <p:strVal val="ppt_x"/>
                                          </p:val>
                                        </p:tav>
                                      </p:tavLst>
                                    </p:anim>
                                    <p:anim calcmode="lin" valueType="num">
                                      <p:cBhvr>
                                        <p:cTn id="16" dur="500"/>
                                        <p:tgtEl>
                                          <p:spTgt spid="58"/>
                                        </p:tgtEl>
                                        <p:attrNameLst>
                                          <p:attrName>ppt_y</p:attrName>
                                        </p:attrNameLst>
                                      </p:cBhvr>
                                      <p:tavLst>
                                        <p:tav tm="0">
                                          <p:val>
                                            <p:strVal val="ppt_y"/>
                                          </p:val>
                                        </p:tav>
                                        <p:tav tm="100000">
                                          <p:val>
                                            <p:strVal val="ppt_y-.1"/>
                                          </p:val>
                                        </p:tav>
                                      </p:tavLst>
                                    </p:anim>
                                    <p:set>
                                      <p:cBhvr>
                                        <p:cTn id="17" dur="1" fill="hold">
                                          <p:stCondLst>
                                            <p:cond delay="499"/>
                                          </p:stCondLst>
                                        </p:cTn>
                                        <p:tgtEl>
                                          <p:spTgt spid="5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anim calcmode="lin" valueType="num">
                                      <p:cBhvr>
                                        <p:cTn id="23" dur="500" fill="hold"/>
                                        <p:tgtEl>
                                          <p:spTgt spid="81"/>
                                        </p:tgtEl>
                                        <p:attrNameLst>
                                          <p:attrName>ppt_x</p:attrName>
                                        </p:attrNameLst>
                                      </p:cBhvr>
                                      <p:tavLst>
                                        <p:tav tm="0">
                                          <p:val>
                                            <p:strVal val="#ppt_x"/>
                                          </p:val>
                                        </p:tav>
                                        <p:tav tm="100000">
                                          <p:val>
                                            <p:strVal val="#ppt_x"/>
                                          </p:val>
                                        </p:tav>
                                      </p:tavLst>
                                    </p:anim>
                                    <p:anim calcmode="lin" valueType="num">
                                      <p:cBhvr>
                                        <p:cTn id="24" dur="5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0.01215 0.24815 L -0.23577 0.28148 " pathEditMode="relative" rAng="0" ptsTypes="AA">
                                      <p:cBhvr>
                                        <p:cTn id="28" dur="500" fill="hold"/>
                                        <p:tgtEl>
                                          <p:spTgt spid="24"/>
                                        </p:tgtEl>
                                        <p:attrNameLst>
                                          <p:attrName>ppt_x</p:attrName>
                                          <p:attrName>ppt_y</p:attrName>
                                        </p:attrNameLst>
                                      </p:cBhvr>
                                      <p:rCtr x="-12396" y="1667"/>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0.01215 0.21482 L -0.23299 0.28148 " pathEditMode="relative" rAng="0" ptsTypes="AA">
                                      <p:cBhvr>
                                        <p:cTn id="32" dur="500" spd="-100000" fill="hold"/>
                                        <p:tgtEl>
                                          <p:spTgt spid="24"/>
                                        </p:tgtEl>
                                        <p:attrNameLst>
                                          <p:attrName>ppt_x</p:attrName>
                                          <p:attrName>ppt_y</p:attrName>
                                        </p:attrNameLst>
                                      </p:cBhvr>
                                      <p:rCtr x="-12257" y="3333"/>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01215 0.21482 L 0.01215 0.24815 " pathEditMode="relative" rAng="0" ptsTypes="AA">
                                      <p:cBhvr>
                                        <p:cTn id="36" dur="500" fill="hold"/>
                                        <p:tgtEl>
                                          <p:spTgt spid="24"/>
                                        </p:tgtEl>
                                        <p:attrNameLst>
                                          <p:attrName>ppt_x</p:attrName>
                                          <p:attrName>ppt_y</p:attrName>
                                        </p:attrNameLst>
                                      </p:cBhvr>
                                      <p:rCtr x="0" y="1667"/>
                                    </p:animMotion>
                                  </p:childTnLst>
                                </p:cTn>
                              </p:par>
                            </p:childTnLst>
                          </p:cTn>
                        </p:par>
                      </p:childTnLst>
                    </p:cTn>
                  </p:par>
                  <p:par>
                    <p:cTn id="37" fill="hold">
                      <p:stCondLst>
                        <p:cond delay="indefinite"/>
                      </p:stCondLst>
                      <p:childTnLst>
                        <p:par>
                          <p:cTn id="38" fill="hold">
                            <p:stCondLst>
                              <p:cond delay="0"/>
                            </p:stCondLst>
                            <p:childTnLst>
                              <p:par>
                                <p:cTn id="39" presetID="47" presetClass="exit" presetSubtype="0" fill="hold" grpId="0" nodeType="clickEffect">
                                  <p:stCondLst>
                                    <p:cond delay="0"/>
                                  </p:stCondLst>
                                  <p:childTnLst>
                                    <p:animEffect transition="out" filter="fade">
                                      <p:cBhvr>
                                        <p:cTn id="40" dur="500"/>
                                        <p:tgtEl>
                                          <p:spTgt spid="59"/>
                                        </p:tgtEl>
                                      </p:cBhvr>
                                    </p:animEffect>
                                    <p:anim calcmode="lin" valueType="num">
                                      <p:cBhvr>
                                        <p:cTn id="41" dur="500"/>
                                        <p:tgtEl>
                                          <p:spTgt spid="59"/>
                                        </p:tgtEl>
                                        <p:attrNameLst>
                                          <p:attrName>ppt_x</p:attrName>
                                        </p:attrNameLst>
                                      </p:cBhvr>
                                      <p:tavLst>
                                        <p:tav tm="0">
                                          <p:val>
                                            <p:strVal val="ppt_x"/>
                                          </p:val>
                                        </p:tav>
                                        <p:tav tm="100000">
                                          <p:val>
                                            <p:strVal val="ppt_x"/>
                                          </p:val>
                                        </p:tav>
                                      </p:tavLst>
                                    </p:anim>
                                    <p:anim calcmode="lin" valueType="num">
                                      <p:cBhvr>
                                        <p:cTn id="42" dur="500"/>
                                        <p:tgtEl>
                                          <p:spTgt spid="59"/>
                                        </p:tgtEl>
                                        <p:attrNameLst>
                                          <p:attrName>ppt_y</p:attrName>
                                        </p:attrNameLst>
                                      </p:cBhvr>
                                      <p:tavLst>
                                        <p:tav tm="0">
                                          <p:val>
                                            <p:strVal val="ppt_y"/>
                                          </p:val>
                                        </p:tav>
                                        <p:tav tm="100000">
                                          <p:val>
                                            <p:strVal val="ppt_y-.1"/>
                                          </p:val>
                                        </p:tav>
                                      </p:tavLst>
                                    </p:anim>
                                    <p:set>
                                      <p:cBhvr>
                                        <p:cTn id="43" dur="1" fill="hold">
                                          <p:stCondLst>
                                            <p:cond delay="499"/>
                                          </p:stCondLst>
                                        </p:cTn>
                                        <p:tgtEl>
                                          <p:spTgt spid="5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anim calcmode="lin" valueType="num">
                                      <p:cBhvr>
                                        <p:cTn id="49" dur="500" fill="hold"/>
                                        <p:tgtEl>
                                          <p:spTgt spid="80"/>
                                        </p:tgtEl>
                                        <p:attrNameLst>
                                          <p:attrName>ppt_x</p:attrName>
                                        </p:attrNameLst>
                                      </p:cBhvr>
                                      <p:tavLst>
                                        <p:tav tm="0">
                                          <p:val>
                                            <p:strVal val="#ppt_x"/>
                                          </p:val>
                                        </p:tav>
                                        <p:tav tm="100000">
                                          <p:val>
                                            <p:strVal val="#ppt_x"/>
                                          </p:val>
                                        </p:tav>
                                      </p:tavLst>
                                    </p:anim>
                                    <p:anim calcmode="lin" valueType="num">
                                      <p:cBhvr>
                                        <p:cTn id="50" dur="5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0.01215 0.24815 L -0.23299 0.28148 " pathEditMode="relative" rAng="0" ptsTypes="AA">
                                      <p:cBhvr>
                                        <p:cTn id="54" dur="500" fill="hold"/>
                                        <p:tgtEl>
                                          <p:spTgt spid="24"/>
                                        </p:tgtEl>
                                        <p:attrNameLst>
                                          <p:attrName>ppt_x</p:attrName>
                                          <p:attrName>ppt_y</p:attrName>
                                        </p:attrNameLst>
                                      </p:cBhvr>
                                      <p:rCtr x="-12257" y="1667"/>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01215 0.21482 L -0.23577 0.28148 " pathEditMode="relative" rAng="0" ptsTypes="AA">
                                      <p:cBhvr>
                                        <p:cTn id="58" dur="500" spd="-100000" fill="hold"/>
                                        <p:tgtEl>
                                          <p:spTgt spid="24"/>
                                        </p:tgtEl>
                                        <p:attrNameLst>
                                          <p:attrName>ppt_x</p:attrName>
                                          <p:attrName>ppt_y</p:attrName>
                                        </p:attrNameLst>
                                      </p:cBhvr>
                                      <p:rCtr x="-12396" y="3333"/>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01215 0.21482 L 0.01215 0.24815 " pathEditMode="relative" rAng="0" ptsTypes="AA">
                                      <p:cBhvr>
                                        <p:cTn id="62" dur="500" fill="hold"/>
                                        <p:tgtEl>
                                          <p:spTgt spid="24"/>
                                        </p:tgtEl>
                                        <p:attrNameLst>
                                          <p:attrName>ppt_x</p:attrName>
                                          <p:attrName>ppt_y</p:attrName>
                                        </p:attrNameLst>
                                      </p:cBhvr>
                                      <p:rCtr x="0" y="1667"/>
                                    </p:animMotion>
                                  </p:childTnLst>
                                </p:cTn>
                              </p:par>
                            </p:childTnLst>
                          </p:cTn>
                        </p:par>
                      </p:childTnLst>
                    </p:cTn>
                  </p:par>
                  <p:par>
                    <p:cTn id="63" fill="hold">
                      <p:stCondLst>
                        <p:cond delay="indefinite"/>
                      </p:stCondLst>
                      <p:childTnLst>
                        <p:par>
                          <p:cTn id="64" fill="hold">
                            <p:stCondLst>
                              <p:cond delay="0"/>
                            </p:stCondLst>
                            <p:childTnLst>
                              <p:par>
                                <p:cTn id="65" presetID="47" presetClass="exit" presetSubtype="0" fill="hold" grpId="0" nodeType="clickEffect">
                                  <p:stCondLst>
                                    <p:cond delay="0"/>
                                  </p:stCondLst>
                                  <p:childTnLst>
                                    <p:animEffect transition="out" filter="fade">
                                      <p:cBhvr>
                                        <p:cTn id="66" dur="500"/>
                                        <p:tgtEl>
                                          <p:spTgt spid="60"/>
                                        </p:tgtEl>
                                      </p:cBhvr>
                                    </p:animEffect>
                                    <p:anim calcmode="lin" valueType="num">
                                      <p:cBhvr>
                                        <p:cTn id="67" dur="500"/>
                                        <p:tgtEl>
                                          <p:spTgt spid="60"/>
                                        </p:tgtEl>
                                        <p:attrNameLst>
                                          <p:attrName>ppt_x</p:attrName>
                                        </p:attrNameLst>
                                      </p:cBhvr>
                                      <p:tavLst>
                                        <p:tav tm="0">
                                          <p:val>
                                            <p:strVal val="ppt_x"/>
                                          </p:val>
                                        </p:tav>
                                        <p:tav tm="100000">
                                          <p:val>
                                            <p:strVal val="ppt_x"/>
                                          </p:val>
                                        </p:tav>
                                      </p:tavLst>
                                    </p:anim>
                                    <p:anim calcmode="lin" valueType="num">
                                      <p:cBhvr>
                                        <p:cTn id="68" dur="500"/>
                                        <p:tgtEl>
                                          <p:spTgt spid="60"/>
                                        </p:tgtEl>
                                        <p:attrNameLst>
                                          <p:attrName>ppt_y</p:attrName>
                                        </p:attrNameLst>
                                      </p:cBhvr>
                                      <p:tavLst>
                                        <p:tav tm="0">
                                          <p:val>
                                            <p:strVal val="ppt_y"/>
                                          </p:val>
                                        </p:tav>
                                        <p:tav tm="100000">
                                          <p:val>
                                            <p:strVal val="ppt_y-.1"/>
                                          </p:val>
                                        </p:tav>
                                      </p:tavLst>
                                    </p:anim>
                                    <p:set>
                                      <p:cBhvr>
                                        <p:cTn id="69" dur="1" fill="hold">
                                          <p:stCondLst>
                                            <p:cond delay="499"/>
                                          </p:stCondLst>
                                        </p:cTn>
                                        <p:tgtEl>
                                          <p:spTgt spid="6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fade">
                                      <p:cBhvr>
                                        <p:cTn id="74" dur="500"/>
                                        <p:tgtEl>
                                          <p:spTgt spid="79"/>
                                        </p:tgtEl>
                                      </p:cBhvr>
                                    </p:animEffect>
                                    <p:anim calcmode="lin" valueType="num">
                                      <p:cBhvr>
                                        <p:cTn id="75" dur="500" fill="hold"/>
                                        <p:tgtEl>
                                          <p:spTgt spid="79"/>
                                        </p:tgtEl>
                                        <p:attrNameLst>
                                          <p:attrName>ppt_x</p:attrName>
                                        </p:attrNameLst>
                                      </p:cBhvr>
                                      <p:tavLst>
                                        <p:tav tm="0">
                                          <p:val>
                                            <p:strVal val="#ppt_x"/>
                                          </p:val>
                                        </p:tav>
                                        <p:tav tm="100000">
                                          <p:val>
                                            <p:strVal val="#ppt_x"/>
                                          </p:val>
                                        </p:tav>
                                      </p:tavLst>
                                    </p:anim>
                                    <p:anim calcmode="lin" valueType="num">
                                      <p:cBhvr>
                                        <p:cTn id="76" dur="5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0.01215 0.24815 L -0.23299 0.28148 " pathEditMode="relative" rAng="0" ptsTypes="AA">
                                      <p:cBhvr>
                                        <p:cTn id="80" dur="500" fill="hold"/>
                                        <p:tgtEl>
                                          <p:spTgt spid="24"/>
                                        </p:tgtEl>
                                        <p:attrNameLst>
                                          <p:attrName>ppt_x</p:attrName>
                                          <p:attrName>ppt_y</p:attrName>
                                        </p:attrNameLst>
                                      </p:cBhvr>
                                      <p:rCtr x="-12257" y="1667"/>
                                    </p:animMotion>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0.01215 0.21482 L -0.23299 0.28148 " pathEditMode="relative" rAng="0" ptsTypes="AA">
                                      <p:cBhvr>
                                        <p:cTn id="84" dur="500" spd="-100000" fill="hold"/>
                                        <p:tgtEl>
                                          <p:spTgt spid="24"/>
                                        </p:tgtEl>
                                        <p:attrNameLst>
                                          <p:attrName>ppt_x</p:attrName>
                                          <p:attrName>ppt_y</p:attrName>
                                        </p:attrNameLst>
                                      </p:cBhvr>
                                      <p:rCtr x="-12257" y="3333"/>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nodeType="clickEffect">
                                  <p:stCondLst>
                                    <p:cond delay="0"/>
                                  </p:stCondLst>
                                  <p:childTnLst>
                                    <p:animMotion origin="layout" path="M 0.01215 0.21482 L 0.01215 0.24815 " pathEditMode="relative" rAng="0" ptsTypes="AA">
                                      <p:cBhvr>
                                        <p:cTn id="88" dur="500" fill="hold"/>
                                        <p:tgtEl>
                                          <p:spTgt spid="24"/>
                                        </p:tgtEl>
                                        <p:attrNameLst>
                                          <p:attrName>ppt_x</p:attrName>
                                          <p:attrName>ppt_y</p:attrName>
                                        </p:attrNameLst>
                                      </p:cBhvr>
                                      <p:rCtr x="0" y="1667"/>
                                    </p:animMotion>
                                  </p:childTnLst>
                                </p:cTn>
                              </p:par>
                            </p:childTnLst>
                          </p:cTn>
                        </p:par>
                      </p:childTnLst>
                    </p:cTn>
                  </p:par>
                  <p:par>
                    <p:cTn id="89" fill="hold">
                      <p:stCondLst>
                        <p:cond delay="indefinite"/>
                      </p:stCondLst>
                      <p:childTnLst>
                        <p:par>
                          <p:cTn id="90" fill="hold">
                            <p:stCondLst>
                              <p:cond delay="0"/>
                            </p:stCondLst>
                            <p:childTnLst>
                              <p:par>
                                <p:cTn id="91" presetID="47" presetClass="exit" presetSubtype="0" fill="hold" grpId="0" nodeType="clickEffect">
                                  <p:stCondLst>
                                    <p:cond delay="0"/>
                                  </p:stCondLst>
                                  <p:childTnLst>
                                    <p:animEffect transition="out" filter="fade">
                                      <p:cBhvr>
                                        <p:cTn id="92" dur="500"/>
                                        <p:tgtEl>
                                          <p:spTgt spid="61"/>
                                        </p:tgtEl>
                                      </p:cBhvr>
                                    </p:animEffect>
                                    <p:anim calcmode="lin" valueType="num">
                                      <p:cBhvr>
                                        <p:cTn id="93" dur="500"/>
                                        <p:tgtEl>
                                          <p:spTgt spid="61"/>
                                        </p:tgtEl>
                                        <p:attrNameLst>
                                          <p:attrName>ppt_x</p:attrName>
                                        </p:attrNameLst>
                                      </p:cBhvr>
                                      <p:tavLst>
                                        <p:tav tm="0">
                                          <p:val>
                                            <p:strVal val="ppt_x"/>
                                          </p:val>
                                        </p:tav>
                                        <p:tav tm="100000">
                                          <p:val>
                                            <p:strVal val="ppt_x"/>
                                          </p:val>
                                        </p:tav>
                                      </p:tavLst>
                                    </p:anim>
                                    <p:anim calcmode="lin" valueType="num">
                                      <p:cBhvr>
                                        <p:cTn id="94" dur="500"/>
                                        <p:tgtEl>
                                          <p:spTgt spid="61"/>
                                        </p:tgtEl>
                                        <p:attrNameLst>
                                          <p:attrName>ppt_y</p:attrName>
                                        </p:attrNameLst>
                                      </p:cBhvr>
                                      <p:tavLst>
                                        <p:tav tm="0">
                                          <p:val>
                                            <p:strVal val="ppt_y"/>
                                          </p:val>
                                        </p:tav>
                                        <p:tav tm="100000">
                                          <p:val>
                                            <p:strVal val="ppt_y-.1"/>
                                          </p:val>
                                        </p:tav>
                                      </p:tavLst>
                                    </p:anim>
                                    <p:set>
                                      <p:cBhvr>
                                        <p:cTn id="95" dur="1" fill="hold">
                                          <p:stCondLst>
                                            <p:cond delay="499"/>
                                          </p:stCondLst>
                                        </p:cTn>
                                        <p:tgtEl>
                                          <p:spTgt spid="6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7" presetClass="entr" presetSubtype="0" fill="hold" grpId="0" nodeType="clickEffect">
                                  <p:stCondLst>
                                    <p:cond delay="0"/>
                                  </p:stCondLst>
                                  <p:childTnLst>
                                    <p:set>
                                      <p:cBhvr>
                                        <p:cTn id="99" dur="1" fill="hold">
                                          <p:stCondLst>
                                            <p:cond delay="0"/>
                                          </p:stCondLst>
                                        </p:cTn>
                                        <p:tgtEl>
                                          <p:spTgt spid="78"/>
                                        </p:tgtEl>
                                        <p:attrNameLst>
                                          <p:attrName>style.visibility</p:attrName>
                                        </p:attrNameLst>
                                      </p:cBhvr>
                                      <p:to>
                                        <p:strVal val="visible"/>
                                      </p:to>
                                    </p:set>
                                    <p:animEffect transition="in" filter="fade">
                                      <p:cBhvr>
                                        <p:cTn id="100" dur="500"/>
                                        <p:tgtEl>
                                          <p:spTgt spid="78"/>
                                        </p:tgtEl>
                                      </p:cBhvr>
                                    </p:animEffect>
                                    <p:anim calcmode="lin" valueType="num">
                                      <p:cBhvr>
                                        <p:cTn id="101" dur="500" fill="hold"/>
                                        <p:tgtEl>
                                          <p:spTgt spid="78"/>
                                        </p:tgtEl>
                                        <p:attrNameLst>
                                          <p:attrName>ppt_x</p:attrName>
                                        </p:attrNameLst>
                                      </p:cBhvr>
                                      <p:tavLst>
                                        <p:tav tm="0">
                                          <p:val>
                                            <p:strVal val="#ppt_x"/>
                                          </p:val>
                                        </p:tav>
                                        <p:tav tm="100000">
                                          <p:val>
                                            <p:strVal val="#ppt_x"/>
                                          </p:val>
                                        </p:tav>
                                      </p:tavLst>
                                    </p:anim>
                                    <p:anim calcmode="lin" valueType="num">
                                      <p:cBhvr>
                                        <p:cTn id="102" dur="5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nodeType="clickEffect">
                                  <p:stCondLst>
                                    <p:cond delay="0"/>
                                  </p:stCondLst>
                                  <p:childTnLst>
                                    <p:animMotion origin="layout" path="M 0.01215 0.24815 L -0.23299 0.28148 " pathEditMode="relative" rAng="0" ptsTypes="AA">
                                      <p:cBhvr>
                                        <p:cTn id="106" dur="500" fill="hold"/>
                                        <p:tgtEl>
                                          <p:spTgt spid="24"/>
                                        </p:tgtEl>
                                        <p:attrNameLst>
                                          <p:attrName>ppt_x</p:attrName>
                                          <p:attrName>ppt_y</p:attrName>
                                        </p:attrNameLst>
                                      </p:cBhvr>
                                      <p:rCtr x="-12257" y="1667"/>
                                    </p:animMotion>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nodeType="clickEffect">
                                  <p:stCondLst>
                                    <p:cond delay="0"/>
                                  </p:stCondLst>
                                  <p:childTnLst>
                                    <p:animMotion origin="layout" path="M 0.01215 0.21482 L -0.23299 0.28148 " pathEditMode="relative" rAng="0" ptsTypes="AA">
                                      <p:cBhvr>
                                        <p:cTn id="110" dur="500" spd="-100000" fill="hold"/>
                                        <p:tgtEl>
                                          <p:spTgt spid="24"/>
                                        </p:tgtEl>
                                        <p:attrNameLst>
                                          <p:attrName>ppt_x</p:attrName>
                                          <p:attrName>ppt_y</p:attrName>
                                        </p:attrNameLst>
                                      </p:cBhvr>
                                      <p:rCtr x="-12257" y="3333"/>
                                    </p:animMotion>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nodeType="clickEffect">
                                  <p:stCondLst>
                                    <p:cond delay="0"/>
                                  </p:stCondLst>
                                  <p:childTnLst>
                                    <p:animMotion origin="layout" path="M 0.01215 0.21482 L 0.01215 0.24815 " pathEditMode="relative" rAng="0" ptsTypes="AA">
                                      <p:cBhvr>
                                        <p:cTn id="114" dur="500" fill="hold"/>
                                        <p:tgtEl>
                                          <p:spTgt spid="24"/>
                                        </p:tgtEl>
                                        <p:attrNameLst>
                                          <p:attrName>ppt_x</p:attrName>
                                          <p:attrName>ppt_y</p:attrName>
                                        </p:attrNameLst>
                                      </p:cBhvr>
                                      <p:rCtr x="0" y="1667"/>
                                    </p:animMotion>
                                  </p:childTnLst>
                                </p:cTn>
                              </p:par>
                            </p:childTnLst>
                          </p:cTn>
                        </p:par>
                      </p:childTnLst>
                    </p:cTn>
                  </p:par>
                  <p:par>
                    <p:cTn id="115" fill="hold">
                      <p:stCondLst>
                        <p:cond delay="indefinite"/>
                      </p:stCondLst>
                      <p:childTnLst>
                        <p:par>
                          <p:cTn id="116" fill="hold">
                            <p:stCondLst>
                              <p:cond delay="0"/>
                            </p:stCondLst>
                            <p:childTnLst>
                              <p:par>
                                <p:cTn id="117" presetID="47" presetClass="exit" presetSubtype="0" fill="hold" grpId="0" nodeType="clickEffect">
                                  <p:stCondLst>
                                    <p:cond delay="0"/>
                                  </p:stCondLst>
                                  <p:childTnLst>
                                    <p:animEffect transition="out" filter="fade">
                                      <p:cBhvr>
                                        <p:cTn id="118" dur="500"/>
                                        <p:tgtEl>
                                          <p:spTgt spid="62"/>
                                        </p:tgtEl>
                                      </p:cBhvr>
                                    </p:animEffect>
                                    <p:anim calcmode="lin" valueType="num">
                                      <p:cBhvr>
                                        <p:cTn id="119" dur="500"/>
                                        <p:tgtEl>
                                          <p:spTgt spid="62"/>
                                        </p:tgtEl>
                                        <p:attrNameLst>
                                          <p:attrName>ppt_x</p:attrName>
                                        </p:attrNameLst>
                                      </p:cBhvr>
                                      <p:tavLst>
                                        <p:tav tm="0">
                                          <p:val>
                                            <p:strVal val="ppt_x"/>
                                          </p:val>
                                        </p:tav>
                                        <p:tav tm="100000">
                                          <p:val>
                                            <p:strVal val="ppt_x"/>
                                          </p:val>
                                        </p:tav>
                                      </p:tavLst>
                                    </p:anim>
                                    <p:anim calcmode="lin" valueType="num">
                                      <p:cBhvr>
                                        <p:cTn id="120" dur="500"/>
                                        <p:tgtEl>
                                          <p:spTgt spid="62"/>
                                        </p:tgtEl>
                                        <p:attrNameLst>
                                          <p:attrName>ppt_y</p:attrName>
                                        </p:attrNameLst>
                                      </p:cBhvr>
                                      <p:tavLst>
                                        <p:tav tm="0">
                                          <p:val>
                                            <p:strVal val="ppt_y"/>
                                          </p:val>
                                        </p:tav>
                                        <p:tav tm="100000">
                                          <p:val>
                                            <p:strVal val="ppt_y-.1"/>
                                          </p:val>
                                        </p:tav>
                                      </p:tavLst>
                                    </p:anim>
                                    <p:set>
                                      <p:cBhvr>
                                        <p:cTn id="121" dur="1" fill="hold">
                                          <p:stCondLst>
                                            <p:cond delay="499"/>
                                          </p:stCondLst>
                                        </p:cTn>
                                        <p:tgtEl>
                                          <p:spTgt spid="62"/>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47" presetClass="entr" presetSubtype="0" fill="hold" grpId="0" nodeType="clickEffect">
                                  <p:stCondLst>
                                    <p:cond delay="0"/>
                                  </p:stCondLst>
                                  <p:childTnLst>
                                    <p:set>
                                      <p:cBhvr>
                                        <p:cTn id="125" dur="1" fill="hold">
                                          <p:stCondLst>
                                            <p:cond delay="0"/>
                                          </p:stCondLst>
                                        </p:cTn>
                                        <p:tgtEl>
                                          <p:spTgt spid="77"/>
                                        </p:tgtEl>
                                        <p:attrNameLst>
                                          <p:attrName>style.visibility</p:attrName>
                                        </p:attrNameLst>
                                      </p:cBhvr>
                                      <p:to>
                                        <p:strVal val="visible"/>
                                      </p:to>
                                    </p:set>
                                    <p:animEffect transition="in" filter="fade">
                                      <p:cBhvr>
                                        <p:cTn id="126" dur="500"/>
                                        <p:tgtEl>
                                          <p:spTgt spid="77"/>
                                        </p:tgtEl>
                                      </p:cBhvr>
                                    </p:animEffect>
                                    <p:anim calcmode="lin" valueType="num">
                                      <p:cBhvr>
                                        <p:cTn id="127" dur="500" fill="hold"/>
                                        <p:tgtEl>
                                          <p:spTgt spid="77"/>
                                        </p:tgtEl>
                                        <p:attrNameLst>
                                          <p:attrName>ppt_x</p:attrName>
                                        </p:attrNameLst>
                                      </p:cBhvr>
                                      <p:tavLst>
                                        <p:tav tm="0">
                                          <p:val>
                                            <p:strVal val="#ppt_x"/>
                                          </p:val>
                                        </p:tav>
                                        <p:tav tm="100000">
                                          <p:val>
                                            <p:strVal val="#ppt_x"/>
                                          </p:val>
                                        </p:tav>
                                      </p:tavLst>
                                    </p:anim>
                                    <p:anim calcmode="lin" valueType="num">
                                      <p:cBhvr>
                                        <p:cTn id="128" dur="5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nodeType="clickEffect">
                                  <p:stCondLst>
                                    <p:cond delay="0"/>
                                  </p:stCondLst>
                                  <p:childTnLst>
                                    <p:animMotion origin="layout" path="M 0.01215 0.24815 L -0.23299 0.28148 " pathEditMode="relative" rAng="0" ptsTypes="AA">
                                      <p:cBhvr>
                                        <p:cTn id="132" dur="500" fill="hold"/>
                                        <p:tgtEl>
                                          <p:spTgt spid="24"/>
                                        </p:tgtEl>
                                        <p:attrNameLst>
                                          <p:attrName>ppt_x</p:attrName>
                                          <p:attrName>ppt_y</p:attrName>
                                        </p:attrNameLst>
                                      </p:cBhvr>
                                      <p:rCtr x="-12257" y="1667"/>
                                    </p:animMotion>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nodeType="clickEffect">
                                  <p:stCondLst>
                                    <p:cond delay="0"/>
                                  </p:stCondLst>
                                  <p:childTnLst>
                                    <p:animMotion origin="layout" path="M 0.01215 0.21482 L -0.23299 0.28148 " pathEditMode="relative" rAng="0" ptsTypes="AA">
                                      <p:cBhvr>
                                        <p:cTn id="136" dur="500" spd="-100000" fill="hold"/>
                                        <p:tgtEl>
                                          <p:spTgt spid="24"/>
                                        </p:tgtEl>
                                        <p:attrNameLst>
                                          <p:attrName>ppt_x</p:attrName>
                                          <p:attrName>ppt_y</p:attrName>
                                        </p:attrNameLst>
                                      </p:cBhvr>
                                      <p:rCtr x="-12257" y="3333"/>
                                    </p:animMotion>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nodeType="clickEffect">
                                  <p:stCondLst>
                                    <p:cond delay="0"/>
                                  </p:stCondLst>
                                  <p:childTnLst>
                                    <p:animMotion origin="layout" path="M 0.01215 0.21482 L 0.02882 0.31482 " pathEditMode="relative" rAng="0" ptsTypes="AA">
                                      <p:cBhvr>
                                        <p:cTn id="140" dur="500" fill="hold"/>
                                        <p:tgtEl>
                                          <p:spTgt spid="24"/>
                                        </p:tgtEl>
                                        <p:attrNameLst>
                                          <p:attrName>ppt_x</p:attrName>
                                          <p:attrName>ppt_y</p:attrName>
                                        </p:attrNameLst>
                                      </p:cBhvr>
                                      <p:rCtr x="833" y="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77" grpId="0" animBg="1"/>
      <p:bldP spid="78" grpId="0" animBg="1"/>
      <p:bldP spid="79" grpId="0" animBg="1"/>
      <p:bldP spid="80" grpId="0" animBg="1"/>
      <p:bldP spid="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714C8F60-1F16-4DA8-831E-90C15A5731BE}"/>
              </a:ext>
            </a:extLst>
          </p:cNvPr>
          <p:cNvSpPr/>
          <p:nvPr/>
        </p:nvSpPr>
        <p:spPr>
          <a:xfrm>
            <a:off x="-17417" y="-1"/>
            <a:ext cx="9161417" cy="66294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4" name="Group 13">
            <a:extLst>
              <a:ext uri="{FF2B5EF4-FFF2-40B4-BE49-F238E27FC236}">
                <a16:creationId xmlns:a16="http://schemas.microsoft.com/office/drawing/2014/main" id="{00C0F7AB-13FB-41FB-A024-7691B055735B}"/>
              </a:ext>
            </a:extLst>
          </p:cNvPr>
          <p:cNvGrpSpPr/>
          <p:nvPr/>
        </p:nvGrpSpPr>
        <p:grpSpPr>
          <a:xfrm>
            <a:off x="152400" y="144347"/>
            <a:ext cx="6324600" cy="4199053"/>
            <a:chOff x="152400" y="762000"/>
            <a:chExt cx="6324600" cy="4199053"/>
          </a:xfrm>
        </p:grpSpPr>
        <p:sp>
          <p:nvSpPr>
            <p:cNvPr id="11" name="Rectangle 10">
              <a:extLst>
                <a:ext uri="{FF2B5EF4-FFF2-40B4-BE49-F238E27FC236}">
                  <a16:creationId xmlns:a16="http://schemas.microsoft.com/office/drawing/2014/main" id="{87B3EC06-23B4-4DA7-8476-76A364DB2D12}"/>
                </a:ext>
              </a:extLst>
            </p:cNvPr>
            <p:cNvSpPr/>
            <p:nvPr/>
          </p:nvSpPr>
          <p:spPr>
            <a:xfrm>
              <a:off x="152400" y="762001"/>
              <a:ext cx="6324600" cy="4199052"/>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 name="TextBox 16">
              <a:extLst>
                <a:ext uri="{FF2B5EF4-FFF2-40B4-BE49-F238E27FC236}">
                  <a16:creationId xmlns:a16="http://schemas.microsoft.com/office/drawing/2014/main" id="{FD0BC311-11C3-4BD9-B5F2-6B7603D0A302}"/>
                </a:ext>
              </a:extLst>
            </p:cNvPr>
            <p:cNvSpPr txBox="1">
              <a:spLocks noChangeArrowheads="1"/>
            </p:cNvSpPr>
            <p:nvPr/>
          </p:nvSpPr>
          <p:spPr bwMode="auto">
            <a:xfrm>
              <a:off x="609599" y="763587"/>
              <a:ext cx="5625349" cy="4185761"/>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b="1" dirty="0" err="1">
                  <a:latin typeface="Courier New" panose="02070309020205020404" pitchFamily="49" charset="0"/>
                  <a:cs typeface="Courier New" panose="02070309020205020404" pitchFamily="49" charset="0"/>
                </a:rPr>
                <a:t>sortStack</a:t>
              </a:r>
              <a:r>
                <a:rPr lang="en-US" altLang="en-US" sz="1400" dirty="0">
                  <a:latin typeface="Courier New" panose="02070309020205020404" pitchFamily="49" charset="0"/>
                  <a:cs typeface="Courier New" panose="02070309020205020404" pitchFamily="49" charset="0"/>
                </a:rPr>
                <a:t>(Stack *s){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int temp;</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Stack </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ts.ll.head</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ts.ll.tail</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ts.ll.size</a:t>
              </a:r>
              <a:r>
                <a:rPr lang="en-US" altLang="en-US" sz="1400" dirty="0">
                  <a:latin typeface="Courier New" panose="02070309020205020404" pitchFamily="49" charset="0"/>
                  <a:cs typeface="Courier New" panose="02070309020205020404" pitchFamily="49" charset="0"/>
                </a:rPr>
                <a:t> = 0;</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 pop(s));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temp = pop(&amp;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 &amp;&amp; peek(s) &lt; temp){</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a:t>
              </a:r>
              <a:r>
                <a:rPr lang="en-US" altLang="en-US" sz="1400" dirty="0" err="1">
                  <a:latin typeface="Courier New" panose="02070309020205020404" pitchFamily="49" charset="0"/>
                  <a:cs typeface="Courier New" panose="02070309020205020404" pitchFamily="49" charset="0"/>
                </a:rPr>
                <a:t>ts</a:t>
              </a:r>
              <a:r>
                <a:rPr lang="en-US" altLang="en-US" sz="1400" dirty="0">
                  <a:latin typeface="Courier New" panose="02070309020205020404" pitchFamily="49" charset="0"/>
                  <a:cs typeface="Courier New" panose="02070309020205020404" pitchFamily="49" charset="0"/>
                </a:rPr>
                <a:t>, pop(s));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t>
              </a:r>
              <a:r>
                <a:rPr lang="en-US" altLang="en-US" sz="1400" dirty="0" err="1">
                  <a:latin typeface="Courier New" panose="02070309020205020404" pitchFamily="49" charset="0"/>
                  <a:cs typeface="Courier New" panose="02070309020205020404" pitchFamily="49" charset="0"/>
                </a:rPr>
                <a:t>s,temp</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a:t>
              </a:r>
            </a:p>
          </p:txBody>
        </p:sp>
        <p:sp>
          <p:nvSpPr>
            <p:cNvPr id="13" name="TextBox 17">
              <a:extLst>
                <a:ext uri="{FF2B5EF4-FFF2-40B4-BE49-F238E27FC236}">
                  <a16:creationId xmlns:a16="http://schemas.microsoft.com/office/drawing/2014/main" id="{7A5078D3-60AA-40BA-AC2F-B6A9BF1B5300}"/>
                </a:ext>
              </a:extLst>
            </p:cNvPr>
            <p:cNvSpPr txBox="1">
              <a:spLocks noChangeArrowheads="1"/>
            </p:cNvSpPr>
            <p:nvPr/>
          </p:nvSpPr>
          <p:spPr bwMode="auto">
            <a:xfrm>
              <a:off x="152400" y="762000"/>
              <a:ext cx="457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19</a:t>
              </a:r>
            </a:p>
          </p:txBody>
        </p:sp>
      </p:grpSp>
      <p:cxnSp>
        <p:nvCxnSpPr>
          <p:cNvPr id="24" name="Straight Arrow Connector 23">
            <a:extLst>
              <a:ext uri="{FF2B5EF4-FFF2-40B4-BE49-F238E27FC236}">
                <a16:creationId xmlns:a16="http://schemas.microsoft.com/office/drawing/2014/main" id="{B04A59CA-7EE7-4419-8800-8291881CF727}"/>
              </a:ext>
            </a:extLst>
          </p:cNvPr>
          <p:cNvCxnSpPr/>
          <p:nvPr/>
        </p:nvCxnSpPr>
        <p:spPr>
          <a:xfrm flipH="1">
            <a:off x="3962400" y="2438400"/>
            <a:ext cx="6927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5BAEF7DD-9B92-44CB-BF8F-32331C49A215}"/>
              </a:ext>
            </a:extLst>
          </p:cNvPr>
          <p:cNvGrpSpPr/>
          <p:nvPr/>
        </p:nvGrpSpPr>
        <p:grpSpPr>
          <a:xfrm>
            <a:off x="2659298" y="4824484"/>
            <a:ext cx="1142999" cy="1576316"/>
            <a:chOff x="1143000" y="2667000"/>
            <a:chExt cx="1295400" cy="3124200"/>
          </a:xfrm>
        </p:grpSpPr>
        <p:cxnSp>
          <p:nvCxnSpPr>
            <p:cNvPr id="44" name="Straight Connector 43">
              <a:extLst>
                <a:ext uri="{FF2B5EF4-FFF2-40B4-BE49-F238E27FC236}">
                  <a16:creationId xmlns:a16="http://schemas.microsoft.com/office/drawing/2014/main" id="{DC8E849F-399A-4F2A-AAED-B7D03EAF3AE7}"/>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E16117-1117-4498-8BB2-D2A74DD842FA}"/>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CC9960-9331-4962-9C58-C86FE497A605}"/>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46EA6C5C-9E9D-4F8B-9552-BA900F7BDC53}"/>
              </a:ext>
            </a:extLst>
          </p:cNvPr>
          <p:cNvGrpSpPr/>
          <p:nvPr/>
        </p:nvGrpSpPr>
        <p:grpSpPr>
          <a:xfrm>
            <a:off x="762000" y="4577634"/>
            <a:ext cx="1896664" cy="1820746"/>
            <a:chOff x="2141936" y="452855"/>
            <a:chExt cx="1896664" cy="1820746"/>
          </a:xfrm>
        </p:grpSpPr>
        <p:sp>
          <p:nvSpPr>
            <p:cNvPr id="49" name="Rectangle 24">
              <a:extLst>
                <a:ext uri="{FF2B5EF4-FFF2-40B4-BE49-F238E27FC236}">
                  <a16:creationId xmlns:a16="http://schemas.microsoft.com/office/drawing/2014/main" id="{D7C6E71A-AE11-450D-AB0E-0420CE41672B}"/>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50" name="Rectangle 25">
              <a:extLst>
                <a:ext uri="{FF2B5EF4-FFF2-40B4-BE49-F238E27FC236}">
                  <a16:creationId xmlns:a16="http://schemas.microsoft.com/office/drawing/2014/main" id="{A0B28E03-8803-4521-A8E4-D18A5D975E5A}"/>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51" name="Group 50">
              <a:extLst>
                <a:ext uri="{FF2B5EF4-FFF2-40B4-BE49-F238E27FC236}">
                  <a16:creationId xmlns:a16="http://schemas.microsoft.com/office/drawing/2014/main" id="{501F9E17-E63F-4940-AEB6-DA1A9F2B9210}"/>
                </a:ext>
              </a:extLst>
            </p:cNvPr>
            <p:cNvGrpSpPr/>
            <p:nvPr/>
          </p:nvGrpSpPr>
          <p:grpSpPr>
            <a:xfrm>
              <a:off x="2440808" y="1535674"/>
              <a:ext cx="790769" cy="587947"/>
              <a:chOff x="2492401" y="1537024"/>
              <a:chExt cx="790769" cy="587947"/>
            </a:xfrm>
          </p:grpSpPr>
          <p:sp>
            <p:nvSpPr>
              <p:cNvPr id="56" name="Rectangle 26">
                <a:extLst>
                  <a:ext uri="{FF2B5EF4-FFF2-40B4-BE49-F238E27FC236}">
                    <a16:creationId xmlns:a16="http://schemas.microsoft.com/office/drawing/2014/main" id="{ED25031F-B26F-45D0-B000-72B625B36881}"/>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57" name="Rectangle 30">
                <a:extLst>
                  <a:ext uri="{FF2B5EF4-FFF2-40B4-BE49-F238E27FC236}">
                    <a16:creationId xmlns:a16="http://schemas.microsoft.com/office/drawing/2014/main" id="{7D7322E0-4245-4879-808C-2CFCB4F6D035}"/>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p:txBody>
          </p:sp>
        </p:grpSp>
        <p:cxnSp>
          <p:nvCxnSpPr>
            <p:cNvPr id="52" name="Straight Arrow Connector 39">
              <a:extLst>
                <a:ext uri="{FF2B5EF4-FFF2-40B4-BE49-F238E27FC236}">
                  <a16:creationId xmlns:a16="http://schemas.microsoft.com/office/drawing/2014/main" id="{9B0DC47C-58F4-4055-A998-C8616C72633A}"/>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TextBox 41">
              <a:extLst>
                <a:ext uri="{FF2B5EF4-FFF2-40B4-BE49-F238E27FC236}">
                  <a16:creationId xmlns:a16="http://schemas.microsoft.com/office/drawing/2014/main" id="{F36E1A66-E177-4C0A-8918-4AF5F25211C4}"/>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54" name="Rectangle 61">
              <a:extLst>
                <a:ext uri="{FF2B5EF4-FFF2-40B4-BE49-F238E27FC236}">
                  <a16:creationId xmlns:a16="http://schemas.microsoft.com/office/drawing/2014/main" id="{724B472E-0D72-43CF-8AD8-43D2AE450E94}"/>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55" name="Straight Arrow Connector 62">
              <a:extLst>
                <a:ext uri="{FF2B5EF4-FFF2-40B4-BE49-F238E27FC236}">
                  <a16:creationId xmlns:a16="http://schemas.microsoft.com/office/drawing/2014/main" id="{C8611A0C-60D4-4B93-8FAB-EBAEA5EBC73C}"/>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58" name="Rectangle 57">
            <a:extLst>
              <a:ext uri="{FF2B5EF4-FFF2-40B4-BE49-F238E27FC236}">
                <a16:creationId xmlns:a16="http://schemas.microsoft.com/office/drawing/2014/main" id="{2951B125-9E1E-4814-B5C5-E4851363EE9F}"/>
              </a:ext>
            </a:extLst>
          </p:cNvPr>
          <p:cNvSpPr/>
          <p:nvPr/>
        </p:nvSpPr>
        <p:spPr>
          <a:xfrm>
            <a:off x="2851524" y="4946597"/>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59" name="Rectangle 58">
            <a:extLst>
              <a:ext uri="{FF2B5EF4-FFF2-40B4-BE49-F238E27FC236}">
                <a16:creationId xmlns:a16="http://schemas.microsoft.com/office/drawing/2014/main" id="{94C2CACA-D847-4523-B677-E4D9533DD123}"/>
              </a:ext>
            </a:extLst>
          </p:cNvPr>
          <p:cNvSpPr/>
          <p:nvPr/>
        </p:nvSpPr>
        <p:spPr>
          <a:xfrm>
            <a:off x="2851524" y="521011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60" name="Rectangle 59">
            <a:extLst>
              <a:ext uri="{FF2B5EF4-FFF2-40B4-BE49-F238E27FC236}">
                <a16:creationId xmlns:a16="http://schemas.microsoft.com/office/drawing/2014/main" id="{BBDA78D6-93B4-49C6-8CEB-3F973896EE02}"/>
              </a:ext>
            </a:extLst>
          </p:cNvPr>
          <p:cNvSpPr/>
          <p:nvPr/>
        </p:nvSpPr>
        <p:spPr>
          <a:xfrm>
            <a:off x="2851524" y="547362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61" name="Rectangle 60">
            <a:extLst>
              <a:ext uri="{FF2B5EF4-FFF2-40B4-BE49-F238E27FC236}">
                <a16:creationId xmlns:a16="http://schemas.microsoft.com/office/drawing/2014/main" id="{3E86F22C-CB44-4DF5-8DCE-06DB195A9661}"/>
              </a:ext>
            </a:extLst>
          </p:cNvPr>
          <p:cNvSpPr/>
          <p:nvPr/>
        </p:nvSpPr>
        <p:spPr>
          <a:xfrm>
            <a:off x="2851524" y="573713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62" name="Rectangle 61">
            <a:extLst>
              <a:ext uri="{FF2B5EF4-FFF2-40B4-BE49-F238E27FC236}">
                <a16:creationId xmlns:a16="http://schemas.microsoft.com/office/drawing/2014/main" id="{1D98AC22-00D7-47A4-BF5F-AECE8CCD5B35}"/>
              </a:ext>
            </a:extLst>
          </p:cNvPr>
          <p:cNvSpPr/>
          <p:nvPr/>
        </p:nvSpPr>
        <p:spPr>
          <a:xfrm>
            <a:off x="2851524" y="600065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grpSp>
        <p:nvGrpSpPr>
          <p:cNvPr id="63" name="Group 62">
            <a:extLst>
              <a:ext uri="{FF2B5EF4-FFF2-40B4-BE49-F238E27FC236}">
                <a16:creationId xmlns:a16="http://schemas.microsoft.com/office/drawing/2014/main" id="{BAFE658E-E5F6-4359-820F-A3946E7403D6}"/>
              </a:ext>
            </a:extLst>
          </p:cNvPr>
          <p:cNvGrpSpPr/>
          <p:nvPr/>
        </p:nvGrpSpPr>
        <p:grpSpPr>
          <a:xfrm>
            <a:off x="7315201" y="4817328"/>
            <a:ext cx="1142999" cy="1576316"/>
            <a:chOff x="1143000" y="2667000"/>
            <a:chExt cx="1295400" cy="3124200"/>
          </a:xfrm>
        </p:grpSpPr>
        <p:cxnSp>
          <p:nvCxnSpPr>
            <p:cNvPr id="64" name="Straight Connector 63">
              <a:extLst>
                <a:ext uri="{FF2B5EF4-FFF2-40B4-BE49-F238E27FC236}">
                  <a16:creationId xmlns:a16="http://schemas.microsoft.com/office/drawing/2014/main" id="{BED0410F-4DD7-4D38-BCA2-63ABA1F95DA4}"/>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17F777F-B3E7-4F5F-B550-5B1DBD89CF0F}"/>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6597444-702F-4903-8035-9E93F7DF1F7F}"/>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FDAFB861-A3DE-48ED-BB1A-AD42B7188F50}"/>
              </a:ext>
            </a:extLst>
          </p:cNvPr>
          <p:cNvGrpSpPr/>
          <p:nvPr/>
        </p:nvGrpSpPr>
        <p:grpSpPr>
          <a:xfrm>
            <a:off x="5417903" y="4570478"/>
            <a:ext cx="1896664" cy="1820746"/>
            <a:chOff x="2141936" y="452855"/>
            <a:chExt cx="1896664" cy="1820746"/>
          </a:xfrm>
        </p:grpSpPr>
        <p:sp>
          <p:nvSpPr>
            <p:cNvPr id="68" name="Rectangle 24">
              <a:extLst>
                <a:ext uri="{FF2B5EF4-FFF2-40B4-BE49-F238E27FC236}">
                  <a16:creationId xmlns:a16="http://schemas.microsoft.com/office/drawing/2014/main" id="{0BA5DF31-4042-4CF1-8DAB-6F9C23B9A7BF}"/>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69" name="Rectangle 25">
              <a:extLst>
                <a:ext uri="{FF2B5EF4-FFF2-40B4-BE49-F238E27FC236}">
                  <a16:creationId xmlns:a16="http://schemas.microsoft.com/office/drawing/2014/main" id="{2C4CD0CF-FEB8-4091-A368-F50F590D93FE}"/>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70" name="Group 69">
              <a:extLst>
                <a:ext uri="{FF2B5EF4-FFF2-40B4-BE49-F238E27FC236}">
                  <a16:creationId xmlns:a16="http://schemas.microsoft.com/office/drawing/2014/main" id="{A362E6A5-8B2C-4C60-A0AD-F60DC7E6BF9A}"/>
                </a:ext>
              </a:extLst>
            </p:cNvPr>
            <p:cNvGrpSpPr/>
            <p:nvPr/>
          </p:nvGrpSpPr>
          <p:grpSpPr>
            <a:xfrm>
              <a:off x="2440808" y="1535674"/>
              <a:ext cx="790769" cy="587947"/>
              <a:chOff x="2492401" y="1537024"/>
              <a:chExt cx="790769" cy="587947"/>
            </a:xfrm>
          </p:grpSpPr>
          <p:sp>
            <p:nvSpPr>
              <p:cNvPr id="75" name="Rectangle 26">
                <a:extLst>
                  <a:ext uri="{FF2B5EF4-FFF2-40B4-BE49-F238E27FC236}">
                    <a16:creationId xmlns:a16="http://schemas.microsoft.com/office/drawing/2014/main" id="{792036E8-B272-4680-93C9-C7471D1179F8}"/>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76" name="Rectangle 30">
                <a:extLst>
                  <a:ext uri="{FF2B5EF4-FFF2-40B4-BE49-F238E27FC236}">
                    <a16:creationId xmlns:a16="http://schemas.microsoft.com/office/drawing/2014/main" id="{FC648DA8-6640-4C2C-8A3C-35AEC42F9F5C}"/>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p:txBody>
          </p:sp>
        </p:grpSp>
        <p:cxnSp>
          <p:nvCxnSpPr>
            <p:cNvPr id="71" name="Straight Arrow Connector 39">
              <a:extLst>
                <a:ext uri="{FF2B5EF4-FFF2-40B4-BE49-F238E27FC236}">
                  <a16:creationId xmlns:a16="http://schemas.microsoft.com/office/drawing/2014/main" id="{C20ED877-815F-4247-9397-8A5CBE9C7C8D}"/>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2" name="TextBox 41">
              <a:extLst>
                <a:ext uri="{FF2B5EF4-FFF2-40B4-BE49-F238E27FC236}">
                  <a16:creationId xmlns:a16="http://schemas.microsoft.com/office/drawing/2014/main" id="{93171B3F-4ACA-402C-BA07-D6FA06EE26C6}"/>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73" name="Rectangle 61">
              <a:extLst>
                <a:ext uri="{FF2B5EF4-FFF2-40B4-BE49-F238E27FC236}">
                  <a16:creationId xmlns:a16="http://schemas.microsoft.com/office/drawing/2014/main" id="{8BBD09A2-E2BD-451C-A4D9-F518D280436B}"/>
                </a:ext>
              </a:extLst>
            </p:cNvPr>
            <p:cNvSpPr/>
            <p:nvPr/>
          </p:nvSpPr>
          <p:spPr>
            <a:xfrm>
              <a:off x="2586037" y="452855"/>
              <a:ext cx="92202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a:t>
              </a:r>
              <a:r>
                <a:rPr lang="en-US" sz="1100" dirty="0" err="1"/>
                <a:t>ts</a:t>
              </a:r>
              <a:endParaRPr lang="en-US" sz="1100" dirty="0"/>
            </a:p>
          </p:txBody>
        </p:sp>
        <p:cxnSp>
          <p:nvCxnSpPr>
            <p:cNvPr id="74" name="Straight Arrow Connector 62">
              <a:extLst>
                <a:ext uri="{FF2B5EF4-FFF2-40B4-BE49-F238E27FC236}">
                  <a16:creationId xmlns:a16="http://schemas.microsoft.com/office/drawing/2014/main" id="{73BE78CB-A08C-4D16-B273-5796E57932E6}"/>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77" name="Rectangle 76">
            <a:extLst>
              <a:ext uri="{FF2B5EF4-FFF2-40B4-BE49-F238E27FC236}">
                <a16:creationId xmlns:a16="http://schemas.microsoft.com/office/drawing/2014/main" id="{503F94BE-56B2-4BB2-9AB2-A3FD258AE2FF}"/>
              </a:ext>
            </a:extLst>
          </p:cNvPr>
          <p:cNvSpPr/>
          <p:nvPr/>
        </p:nvSpPr>
        <p:spPr>
          <a:xfrm>
            <a:off x="7507427" y="493944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a:t>
            </a:r>
          </a:p>
        </p:txBody>
      </p:sp>
      <p:sp>
        <p:nvSpPr>
          <p:cNvPr id="78" name="Rectangle 77">
            <a:extLst>
              <a:ext uri="{FF2B5EF4-FFF2-40B4-BE49-F238E27FC236}">
                <a16:creationId xmlns:a16="http://schemas.microsoft.com/office/drawing/2014/main" id="{0F4A1057-B3AC-4EE8-A0B6-2DCBE6704755}"/>
              </a:ext>
            </a:extLst>
          </p:cNvPr>
          <p:cNvSpPr/>
          <p:nvPr/>
        </p:nvSpPr>
        <p:spPr>
          <a:xfrm>
            <a:off x="7507427" y="520295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4</a:t>
            </a:r>
          </a:p>
        </p:txBody>
      </p:sp>
      <p:sp>
        <p:nvSpPr>
          <p:cNvPr id="79" name="Rectangle 78">
            <a:extLst>
              <a:ext uri="{FF2B5EF4-FFF2-40B4-BE49-F238E27FC236}">
                <a16:creationId xmlns:a16="http://schemas.microsoft.com/office/drawing/2014/main" id="{50B7B432-74BE-40C0-94BC-DDA8A2AD16E8}"/>
              </a:ext>
            </a:extLst>
          </p:cNvPr>
          <p:cNvSpPr/>
          <p:nvPr/>
        </p:nvSpPr>
        <p:spPr>
          <a:xfrm>
            <a:off x="7507427" y="5466469"/>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80" name="Rectangle 79">
            <a:extLst>
              <a:ext uri="{FF2B5EF4-FFF2-40B4-BE49-F238E27FC236}">
                <a16:creationId xmlns:a16="http://schemas.microsoft.com/office/drawing/2014/main" id="{02D10FF5-9165-42EC-9EC2-F57EBBD8D5ED}"/>
              </a:ext>
            </a:extLst>
          </p:cNvPr>
          <p:cNvSpPr/>
          <p:nvPr/>
        </p:nvSpPr>
        <p:spPr>
          <a:xfrm>
            <a:off x="7507427" y="5729983"/>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81" name="Rectangle 80">
            <a:extLst>
              <a:ext uri="{FF2B5EF4-FFF2-40B4-BE49-F238E27FC236}">
                <a16:creationId xmlns:a16="http://schemas.microsoft.com/office/drawing/2014/main" id="{16804F1A-25F0-4C82-91B2-58574A3790B6}"/>
              </a:ext>
            </a:extLst>
          </p:cNvPr>
          <p:cNvSpPr/>
          <p:nvPr/>
        </p:nvSpPr>
        <p:spPr>
          <a:xfrm>
            <a:off x="7507427" y="5993497"/>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a:t>
            </a:r>
          </a:p>
        </p:txBody>
      </p:sp>
      <p:sp>
        <p:nvSpPr>
          <p:cNvPr id="83" name="TextBox 82">
            <a:extLst>
              <a:ext uri="{FF2B5EF4-FFF2-40B4-BE49-F238E27FC236}">
                <a16:creationId xmlns:a16="http://schemas.microsoft.com/office/drawing/2014/main" id="{C8F199C1-7362-4619-BC3F-D986E88B926D}"/>
              </a:ext>
            </a:extLst>
          </p:cNvPr>
          <p:cNvSpPr txBox="1"/>
          <p:nvPr/>
        </p:nvSpPr>
        <p:spPr>
          <a:xfrm>
            <a:off x="7010400" y="1857413"/>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t</a:t>
            </a:r>
            <a:r>
              <a:rPr lang="en-US" altLang="en-US" sz="1800" b="1" dirty="0">
                <a:solidFill>
                  <a:srgbClr val="FF0000"/>
                </a:solidFill>
                <a:latin typeface="Courier New" panose="02070309020205020404" pitchFamily="49" charset="0"/>
                <a:cs typeface="Courier New" panose="02070309020205020404" pitchFamily="49" charset="0"/>
              </a:rPr>
              <a:t>emp = 5</a:t>
            </a:r>
            <a:endParaRPr lang="en-SG" b="1" dirty="0">
              <a:solidFill>
                <a:srgbClr val="FF0000"/>
              </a:solidFill>
            </a:endParaRPr>
          </a:p>
        </p:txBody>
      </p:sp>
      <p:sp>
        <p:nvSpPr>
          <p:cNvPr id="84" name="TextBox 83">
            <a:extLst>
              <a:ext uri="{FF2B5EF4-FFF2-40B4-BE49-F238E27FC236}">
                <a16:creationId xmlns:a16="http://schemas.microsoft.com/office/drawing/2014/main" id="{BB8BC59C-BC3B-4F9E-9699-FD4DFA2DB352}"/>
              </a:ext>
            </a:extLst>
          </p:cNvPr>
          <p:cNvSpPr txBox="1"/>
          <p:nvPr/>
        </p:nvSpPr>
        <p:spPr>
          <a:xfrm>
            <a:off x="7010400" y="1857413"/>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t</a:t>
            </a:r>
            <a:r>
              <a:rPr lang="en-US" altLang="en-US" sz="1800" b="1" dirty="0">
                <a:solidFill>
                  <a:srgbClr val="FF0000"/>
                </a:solidFill>
                <a:latin typeface="Courier New" panose="02070309020205020404" pitchFamily="49" charset="0"/>
                <a:cs typeface="Courier New" panose="02070309020205020404" pitchFamily="49" charset="0"/>
              </a:rPr>
              <a:t>emp = 4</a:t>
            </a:r>
            <a:endParaRPr lang="en-SG" b="1" dirty="0">
              <a:solidFill>
                <a:srgbClr val="FF0000"/>
              </a:solidFill>
            </a:endParaRPr>
          </a:p>
        </p:txBody>
      </p:sp>
      <p:sp>
        <p:nvSpPr>
          <p:cNvPr id="85" name="TextBox 84">
            <a:extLst>
              <a:ext uri="{FF2B5EF4-FFF2-40B4-BE49-F238E27FC236}">
                <a16:creationId xmlns:a16="http://schemas.microsoft.com/office/drawing/2014/main" id="{79421412-2735-473F-81AC-54143B05AC81}"/>
              </a:ext>
            </a:extLst>
          </p:cNvPr>
          <p:cNvSpPr txBox="1"/>
          <p:nvPr/>
        </p:nvSpPr>
        <p:spPr>
          <a:xfrm>
            <a:off x="7010400" y="2299615"/>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peek(s) = 5</a:t>
            </a:r>
            <a:endParaRPr lang="en-SG" b="1" dirty="0">
              <a:solidFill>
                <a:srgbClr val="FF0000"/>
              </a:solidFill>
            </a:endParaRPr>
          </a:p>
        </p:txBody>
      </p:sp>
      <p:sp>
        <p:nvSpPr>
          <p:cNvPr id="90" name="TextBox 89">
            <a:extLst>
              <a:ext uri="{FF2B5EF4-FFF2-40B4-BE49-F238E27FC236}">
                <a16:creationId xmlns:a16="http://schemas.microsoft.com/office/drawing/2014/main" id="{17CEC1F9-FF18-487F-86FC-42D4965DA548}"/>
              </a:ext>
            </a:extLst>
          </p:cNvPr>
          <p:cNvSpPr txBox="1"/>
          <p:nvPr/>
        </p:nvSpPr>
        <p:spPr>
          <a:xfrm>
            <a:off x="7010400" y="1858479"/>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t</a:t>
            </a:r>
            <a:r>
              <a:rPr lang="en-US" altLang="en-US" sz="1800" b="1" dirty="0">
                <a:solidFill>
                  <a:srgbClr val="FF0000"/>
                </a:solidFill>
                <a:latin typeface="Courier New" panose="02070309020205020404" pitchFamily="49" charset="0"/>
                <a:cs typeface="Courier New" panose="02070309020205020404" pitchFamily="49" charset="0"/>
              </a:rPr>
              <a:t>emp = 2</a:t>
            </a:r>
            <a:endParaRPr lang="en-SG" b="1" dirty="0">
              <a:solidFill>
                <a:srgbClr val="FF0000"/>
              </a:solidFill>
            </a:endParaRPr>
          </a:p>
        </p:txBody>
      </p:sp>
      <p:sp>
        <p:nvSpPr>
          <p:cNvPr id="91" name="TextBox 90">
            <a:extLst>
              <a:ext uri="{FF2B5EF4-FFF2-40B4-BE49-F238E27FC236}">
                <a16:creationId xmlns:a16="http://schemas.microsoft.com/office/drawing/2014/main" id="{87C7575D-0E49-4C55-9E4B-9481A7E88C16}"/>
              </a:ext>
            </a:extLst>
          </p:cNvPr>
          <p:cNvSpPr txBox="1"/>
          <p:nvPr/>
        </p:nvSpPr>
        <p:spPr>
          <a:xfrm>
            <a:off x="7010400" y="2297668"/>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peek(s) = 4</a:t>
            </a:r>
            <a:endParaRPr lang="en-SG" b="1" dirty="0">
              <a:solidFill>
                <a:srgbClr val="FF0000"/>
              </a:solidFill>
            </a:endParaRPr>
          </a:p>
        </p:txBody>
      </p:sp>
      <p:sp>
        <p:nvSpPr>
          <p:cNvPr id="109" name="TextBox 108">
            <a:extLst>
              <a:ext uri="{FF2B5EF4-FFF2-40B4-BE49-F238E27FC236}">
                <a16:creationId xmlns:a16="http://schemas.microsoft.com/office/drawing/2014/main" id="{6E66B3BD-36B4-47A5-9D75-9AFB9087C928}"/>
              </a:ext>
            </a:extLst>
          </p:cNvPr>
          <p:cNvSpPr txBox="1"/>
          <p:nvPr/>
        </p:nvSpPr>
        <p:spPr>
          <a:xfrm>
            <a:off x="7010400" y="1855466"/>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t</a:t>
            </a:r>
            <a:r>
              <a:rPr lang="en-US" altLang="en-US" sz="1800" b="1" dirty="0">
                <a:solidFill>
                  <a:srgbClr val="FF0000"/>
                </a:solidFill>
                <a:latin typeface="Courier New" panose="02070309020205020404" pitchFamily="49" charset="0"/>
                <a:cs typeface="Courier New" panose="02070309020205020404" pitchFamily="49" charset="0"/>
              </a:rPr>
              <a:t>emp = 3</a:t>
            </a:r>
            <a:endParaRPr lang="en-SG" b="1" dirty="0">
              <a:solidFill>
                <a:srgbClr val="FF0000"/>
              </a:solidFill>
            </a:endParaRPr>
          </a:p>
        </p:txBody>
      </p:sp>
      <p:sp>
        <p:nvSpPr>
          <p:cNvPr id="114" name="TextBox 113">
            <a:extLst>
              <a:ext uri="{FF2B5EF4-FFF2-40B4-BE49-F238E27FC236}">
                <a16:creationId xmlns:a16="http://schemas.microsoft.com/office/drawing/2014/main" id="{96365DC8-1CAF-47C5-AA94-6F18A74E50BF}"/>
              </a:ext>
            </a:extLst>
          </p:cNvPr>
          <p:cNvSpPr txBox="1"/>
          <p:nvPr/>
        </p:nvSpPr>
        <p:spPr>
          <a:xfrm>
            <a:off x="7010400" y="2305593"/>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peek(s) = 2</a:t>
            </a:r>
            <a:endParaRPr lang="en-SG" b="1" dirty="0">
              <a:solidFill>
                <a:srgbClr val="FF0000"/>
              </a:solidFill>
            </a:endParaRPr>
          </a:p>
        </p:txBody>
      </p:sp>
      <p:sp>
        <p:nvSpPr>
          <p:cNvPr id="123" name="Rectangle 122">
            <a:extLst>
              <a:ext uri="{FF2B5EF4-FFF2-40B4-BE49-F238E27FC236}">
                <a16:creationId xmlns:a16="http://schemas.microsoft.com/office/drawing/2014/main" id="{2DE01E6E-F38E-450A-8003-2F37CD6AC4F0}"/>
              </a:ext>
            </a:extLst>
          </p:cNvPr>
          <p:cNvSpPr/>
          <p:nvPr/>
        </p:nvSpPr>
        <p:spPr>
          <a:xfrm>
            <a:off x="2850889" y="547362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3</a:t>
            </a:r>
          </a:p>
        </p:txBody>
      </p:sp>
      <p:sp>
        <p:nvSpPr>
          <p:cNvPr id="124" name="Rectangle 123">
            <a:extLst>
              <a:ext uri="{FF2B5EF4-FFF2-40B4-BE49-F238E27FC236}">
                <a16:creationId xmlns:a16="http://schemas.microsoft.com/office/drawing/2014/main" id="{F27D3429-F028-4B1D-B8CB-24F777FE45A6}"/>
              </a:ext>
            </a:extLst>
          </p:cNvPr>
          <p:cNvSpPr/>
          <p:nvPr/>
        </p:nvSpPr>
        <p:spPr>
          <a:xfrm>
            <a:off x="7507427" y="5725931"/>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a:t>
            </a:r>
          </a:p>
        </p:txBody>
      </p:sp>
      <p:sp>
        <p:nvSpPr>
          <p:cNvPr id="129" name="TextBox 128">
            <a:extLst>
              <a:ext uri="{FF2B5EF4-FFF2-40B4-BE49-F238E27FC236}">
                <a16:creationId xmlns:a16="http://schemas.microsoft.com/office/drawing/2014/main" id="{62834E69-F379-469C-9E64-16596AF313FC}"/>
              </a:ext>
            </a:extLst>
          </p:cNvPr>
          <p:cNvSpPr txBox="1"/>
          <p:nvPr/>
        </p:nvSpPr>
        <p:spPr>
          <a:xfrm>
            <a:off x="7010400" y="1867945"/>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t</a:t>
            </a:r>
            <a:r>
              <a:rPr lang="en-US" altLang="en-US" sz="1800" b="1" dirty="0">
                <a:solidFill>
                  <a:srgbClr val="FF0000"/>
                </a:solidFill>
                <a:latin typeface="Courier New" panose="02070309020205020404" pitchFamily="49" charset="0"/>
                <a:cs typeface="Courier New" panose="02070309020205020404" pitchFamily="49" charset="0"/>
              </a:rPr>
              <a:t>emp = 2</a:t>
            </a:r>
            <a:endParaRPr lang="en-SG" b="1" dirty="0">
              <a:solidFill>
                <a:srgbClr val="FF0000"/>
              </a:solidFill>
            </a:endParaRPr>
          </a:p>
        </p:txBody>
      </p:sp>
      <p:sp>
        <p:nvSpPr>
          <p:cNvPr id="134" name="TextBox 133">
            <a:extLst>
              <a:ext uri="{FF2B5EF4-FFF2-40B4-BE49-F238E27FC236}">
                <a16:creationId xmlns:a16="http://schemas.microsoft.com/office/drawing/2014/main" id="{8E40179C-4B83-4AAB-8033-FFF1CEE329B1}"/>
              </a:ext>
            </a:extLst>
          </p:cNvPr>
          <p:cNvSpPr txBox="1"/>
          <p:nvPr/>
        </p:nvSpPr>
        <p:spPr>
          <a:xfrm>
            <a:off x="7010400" y="2294822"/>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peek(s) = 3</a:t>
            </a:r>
            <a:endParaRPr lang="en-SG" b="1" dirty="0">
              <a:solidFill>
                <a:srgbClr val="FF0000"/>
              </a:solidFill>
            </a:endParaRPr>
          </a:p>
        </p:txBody>
      </p:sp>
      <p:sp>
        <p:nvSpPr>
          <p:cNvPr id="143" name="TextBox 142">
            <a:extLst>
              <a:ext uri="{FF2B5EF4-FFF2-40B4-BE49-F238E27FC236}">
                <a16:creationId xmlns:a16="http://schemas.microsoft.com/office/drawing/2014/main" id="{784F33A9-38BC-448A-879C-32EE975E55D2}"/>
              </a:ext>
            </a:extLst>
          </p:cNvPr>
          <p:cNvSpPr txBox="1"/>
          <p:nvPr/>
        </p:nvSpPr>
        <p:spPr>
          <a:xfrm>
            <a:off x="7010400" y="1860247"/>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t</a:t>
            </a:r>
            <a:r>
              <a:rPr lang="en-US" altLang="en-US" sz="1800" b="1" dirty="0">
                <a:solidFill>
                  <a:srgbClr val="FF0000"/>
                </a:solidFill>
                <a:latin typeface="Courier New" panose="02070309020205020404" pitchFamily="49" charset="0"/>
                <a:cs typeface="Courier New" panose="02070309020205020404" pitchFamily="49" charset="0"/>
              </a:rPr>
              <a:t>emp = 1</a:t>
            </a:r>
            <a:endParaRPr lang="en-SG" b="1" dirty="0">
              <a:solidFill>
                <a:srgbClr val="FF0000"/>
              </a:solidFill>
            </a:endParaRPr>
          </a:p>
        </p:txBody>
      </p:sp>
      <p:sp>
        <p:nvSpPr>
          <p:cNvPr id="148" name="TextBox 147">
            <a:extLst>
              <a:ext uri="{FF2B5EF4-FFF2-40B4-BE49-F238E27FC236}">
                <a16:creationId xmlns:a16="http://schemas.microsoft.com/office/drawing/2014/main" id="{B44240AF-2172-4B42-B9B7-8FEECABC0F26}"/>
              </a:ext>
            </a:extLst>
          </p:cNvPr>
          <p:cNvSpPr txBox="1"/>
          <p:nvPr/>
        </p:nvSpPr>
        <p:spPr>
          <a:xfrm>
            <a:off x="7010400" y="2302490"/>
            <a:ext cx="1768282" cy="369332"/>
          </a:xfrm>
          <a:prstGeom prst="rect">
            <a:avLst/>
          </a:prstGeom>
          <a:solidFill>
            <a:schemeClr val="bg1"/>
          </a:solidFill>
        </p:spPr>
        <p:txBody>
          <a:bodyPr wrap="square">
            <a:spAutoFit/>
          </a:bodyPr>
          <a:lstStyle/>
          <a:p>
            <a:r>
              <a:rPr lang="en-US" altLang="en-US" b="1" dirty="0">
                <a:solidFill>
                  <a:srgbClr val="FF0000"/>
                </a:solidFill>
                <a:latin typeface="Courier New" panose="02070309020205020404" pitchFamily="49" charset="0"/>
                <a:cs typeface="Courier New" panose="02070309020205020404" pitchFamily="49" charset="0"/>
              </a:rPr>
              <a:t>peek(s) = 2</a:t>
            </a:r>
            <a:endParaRPr lang="en-SG" b="1" dirty="0">
              <a:solidFill>
                <a:srgbClr val="FF0000"/>
              </a:solidFill>
            </a:endParaRPr>
          </a:p>
        </p:txBody>
      </p:sp>
    </p:spTree>
    <p:extLst>
      <p:ext uri="{BB962C8B-B14F-4D97-AF65-F5344CB8AC3E}">
        <p14:creationId xmlns:p14="http://schemas.microsoft.com/office/powerpoint/2010/main" val="186189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4.44444E-6 L -0.07118 0.03333 " pathEditMode="relative" rAng="0" ptsTypes="AA">
                                      <p:cBhvr>
                                        <p:cTn id="6" dur="500" fill="hold"/>
                                        <p:tgtEl>
                                          <p:spTgt spid="24"/>
                                        </p:tgtEl>
                                        <p:attrNameLst>
                                          <p:attrName>ppt_x</p:attrName>
                                          <p:attrName>ppt_y</p:attrName>
                                        </p:attrNameLst>
                                      </p:cBhvr>
                                      <p:rCtr x="-3559" y="1667"/>
                                    </p:animMotion>
                                  </p:childTnLst>
                                </p:cTn>
                              </p:par>
                            </p:childTnLst>
                          </p:cTn>
                        </p:par>
                      </p:childTnLst>
                    </p:cTn>
                  </p:par>
                  <p:par>
                    <p:cTn id="7" fill="hold">
                      <p:stCondLst>
                        <p:cond delay="indefinite"/>
                      </p:stCondLst>
                      <p:childTnLst>
                        <p:par>
                          <p:cTn id="8" fill="hold">
                            <p:stCondLst>
                              <p:cond delay="0"/>
                            </p:stCondLst>
                            <p:childTnLst>
                              <p:par>
                                <p:cTn id="9" presetID="47" presetClass="exit" presetSubtype="0" fill="hold" grpId="0" nodeType="clickEffect">
                                  <p:stCondLst>
                                    <p:cond delay="0"/>
                                  </p:stCondLst>
                                  <p:childTnLst>
                                    <p:animEffect transition="out" filter="fade">
                                      <p:cBhvr>
                                        <p:cTn id="10" dur="500"/>
                                        <p:tgtEl>
                                          <p:spTgt spid="77"/>
                                        </p:tgtEl>
                                      </p:cBhvr>
                                    </p:animEffect>
                                    <p:anim calcmode="lin" valueType="num">
                                      <p:cBhvr>
                                        <p:cTn id="11" dur="500"/>
                                        <p:tgtEl>
                                          <p:spTgt spid="77"/>
                                        </p:tgtEl>
                                        <p:attrNameLst>
                                          <p:attrName>ppt_x</p:attrName>
                                        </p:attrNameLst>
                                      </p:cBhvr>
                                      <p:tavLst>
                                        <p:tav tm="0">
                                          <p:val>
                                            <p:strVal val="ppt_x"/>
                                          </p:val>
                                        </p:tav>
                                        <p:tav tm="100000">
                                          <p:val>
                                            <p:strVal val="ppt_x"/>
                                          </p:val>
                                        </p:tav>
                                      </p:tavLst>
                                    </p:anim>
                                    <p:anim calcmode="lin" valueType="num">
                                      <p:cBhvr>
                                        <p:cTn id="12" dur="500"/>
                                        <p:tgtEl>
                                          <p:spTgt spid="77"/>
                                        </p:tgtEl>
                                        <p:attrNameLst>
                                          <p:attrName>ppt_y</p:attrName>
                                        </p:attrNameLst>
                                      </p:cBhvr>
                                      <p:tavLst>
                                        <p:tav tm="0">
                                          <p:val>
                                            <p:strVal val="ppt_y"/>
                                          </p:val>
                                        </p:tav>
                                        <p:tav tm="100000">
                                          <p:val>
                                            <p:strVal val="ppt_y-.1"/>
                                          </p:val>
                                        </p:tav>
                                      </p:tavLst>
                                    </p:anim>
                                    <p:set>
                                      <p:cBhvr>
                                        <p:cTn id="13" dur="1" fill="hold">
                                          <p:stCondLst>
                                            <p:cond delay="499"/>
                                          </p:stCondLst>
                                        </p:cTn>
                                        <p:tgtEl>
                                          <p:spTgt spid="7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fade">
                                      <p:cBhvr>
                                        <p:cTn id="18" dur="500"/>
                                        <p:tgtEl>
                                          <p:spTgt spid="8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07118 0.03334 L 0.22552 0.08888 " pathEditMode="relative" rAng="0" ptsTypes="AA">
                                      <p:cBhvr>
                                        <p:cTn id="22" dur="500" fill="hold"/>
                                        <p:tgtEl>
                                          <p:spTgt spid="24"/>
                                        </p:tgtEl>
                                        <p:attrNameLst>
                                          <p:attrName>ppt_x</p:attrName>
                                          <p:attrName>ppt_y</p:attrName>
                                        </p:attrNameLst>
                                      </p:cBhvr>
                                      <p:rCtr x="14826" y="2778"/>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22552 0.08889 L -0.10451 0.18888 " pathEditMode="relative" rAng="0" ptsTypes="AA">
                                      <p:cBhvr>
                                        <p:cTn id="26" dur="500" fill="hold"/>
                                        <p:tgtEl>
                                          <p:spTgt spid="24"/>
                                        </p:tgtEl>
                                        <p:attrNameLst>
                                          <p:attrName>ppt_x</p:attrName>
                                          <p:attrName>ppt_y</p:attrName>
                                        </p:attrNameLst>
                                      </p:cBhvr>
                                      <p:rCtr x="-16510" y="5046"/>
                                    </p:animMotion>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anim calcmode="lin" valueType="num">
                                      <p:cBhvr>
                                        <p:cTn id="32" dur="500" fill="hold"/>
                                        <p:tgtEl>
                                          <p:spTgt spid="62"/>
                                        </p:tgtEl>
                                        <p:attrNameLst>
                                          <p:attrName>ppt_x</p:attrName>
                                        </p:attrNameLst>
                                      </p:cBhvr>
                                      <p:tavLst>
                                        <p:tav tm="0">
                                          <p:val>
                                            <p:strVal val="#ppt_x"/>
                                          </p:val>
                                        </p:tav>
                                        <p:tav tm="100000">
                                          <p:val>
                                            <p:strVal val="#ppt_x"/>
                                          </p:val>
                                        </p:tav>
                                      </p:tavLst>
                                    </p:anim>
                                    <p:anim calcmode="lin" valueType="num">
                                      <p:cBhvr>
                                        <p:cTn id="33"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0.07118 0.03333 L -0.10451 0.18888 " pathEditMode="relative" rAng="0" ptsTypes="AA">
                                      <p:cBhvr>
                                        <p:cTn id="37" dur="500" spd="-100000" fill="hold"/>
                                        <p:tgtEl>
                                          <p:spTgt spid="24"/>
                                        </p:tgtEl>
                                        <p:attrNameLst>
                                          <p:attrName>ppt_x</p:attrName>
                                          <p:attrName>ppt_y</p:attrName>
                                        </p:attrNameLst>
                                      </p:cBhvr>
                                      <p:rCtr x="-1667" y="7778"/>
                                    </p:animMotion>
                                  </p:childTnLst>
                                </p:cTn>
                              </p:par>
                            </p:childTnLst>
                          </p:cTn>
                        </p:par>
                      </p:childTnLst>
                    </p:cTn>
                  </p:par>
                  <p:par>
                    <p:cTn id="38" fill="hold">
                      <p:stCondLst>
                        <p:cond delay="indefinite"/>
                      </p:stCondLst>
                      <p:childTnLst>
                        <p:par>
                          <p:cTn id="39" fill="hold">
                            <p:stCondLst>
                              <p:cond delay="0"/>
                            </p:stCondLst>
                            <p:childTnLst>
                              <p:par>
                                <p:cTn id="40" presetID="47" presetClass="exit" presetSubtype="0" fill="hold" grpId="0" nodeType="clickEffect">
                                  <p:stCondLst>
                                    <p:cond delay="0"/>
                                  </p:stCondLst>
                                  <p:childTnLst>
                                    <p:animEffect transition="out" filter="fade">
                                      <p:cBhvr>
                                        <p:cTn id="41" dur="500"/>
                                        <p:tgtEl>
                                          <p:spTgt spid="78"/>
                                        </p:tgtEl>
                                      </p:cBhvr>
                                    </p:animEffect>
                                    <p:anim calcmode="lin" valueType="num">
                                      <p:cBhvr>
                                        <p:cTn id="42" dur="500"/>
                                        <p:tgtEl>
                                          <p:spTgt spid="78"/>
                                        </p:tgtEl>
                                        <p:attrNameLst>
                                          <p:attrName>ppt_x</p:attrName>
                                        </p:attrNameLst>
                                      </p:cBhvr>
                                      <p:tavLst>
                                        <p:tav tm="0">
                                          <p:val>
                                            <p:strVal val="ppt_x"/>
                                          </p:val>
                                        </p:tav>
                                        <p:tav tm="100000">
                                          <p:val>
                                            <p:strVal val="ppt_x"/>
                                          </p:val>
                                        </p:tav>
                                      </p:tavLst>
                                    </p:anim>
                                    <p:anim calcmode="lin" valueType="num">
                                      <p:cBhvr>
                                        <p:cTn id="43" dur="500"/>
                                        <p:tgtEl>
                                          <p:spTgt spid="78"/>
                                        </p:tgtEl>
                                        <p:attrNameLst>
                                          <p:attrName>ppt_y</p:attrName>
                                        </p:attrNameLst>
                                      </p:cBhvr>
                                      <p:tavLst>
                                        <p:tav tm="0">
                                          <p:val>
                                            <p:strVal val="ppt_y"/>
                                          </p:val>
                                        </p:tav>
                                        <p:tav tm="100000">
                                          <p:val>
                                            <p:strVal val="ppt_y-.1"/>
                                          </p:val>
                                        </p:tav>
                                      </p:tavLst>
                                    </p:anim>
                                    <p:set>
                                      <p:cBhvr>
                                        <p:cTn id="44" dur="1" fill="hold">
                                          <p:stCondLst>
                                            <p:cond delay="499"/>
                                          </p:stCondLst>
                                        </p:cTn>
                                        <p:tgtEl>
                                          <p:spTgt spid="7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500"/>
                                        <p:tgtEl>
                                          <p:spTgt spid="84"/>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nodeType="clickEffect">
                                  <p:stCondLst>
                                    <p:cond delay="0"/>
                                  </p:stCondLst>
                                  <p:childTnLst>
                                    <p:animMotion origin="layout" path="M -0.07118 0.03333 L 0.22552 0.08888 " pathEditMode="relative" rAng="0" ptsTypes="AA">
                                      <p:cBhvr>
                                        <p:cTn id="53" dur="500" fill="hold"/>
                                        <p:tgtEl>
                                          <p:spTgt spid="24"/>
                                        </p:tgtEl>
                                        <p:attrNameLst>
                                          <p:attrName>ppt_x</p:attrName>
                                          <p:attrName>ppt_y</p:attrName>
                                        </p:attrNameLst>
                                      </p:cBhvr>
                                      <p:rCtr x="14826" y="2778"/>
                                    </p:animMotion>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0.22552 0.08888 L -0.10451 0.18888 " pathEditMode="relative" rAng="0" ptsTypes="AA">
                                      <p:cBhvr>
                                        <p:cTn id="62" dur="500" fill="hold"/>
                                        <p:tgtEl>
                                          <p:spTgt spid="24"/>
                                        </p:tgtEl>
                                        <p:attrNameLst>
                                          <p:attrName>ppt_x</p:attrName>
                                          <p:attrName>ppt_y</p:attrName>
                                        </p:attrNameLst>
                                      </p:cBhvr>
                                      <p:rCtr x="-16510" y="5000"/>
                                    </p:animMotion>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500"/>
                                        <p:tgtEl>
                                          <p:spTgt spid="61"/>
                                        </p:tgtEl>
                                      </p:cBhvr>
                                    </p:animEffect>
                                    <p:anim calcmode="lin" valueType="num">
                                      <p:cBhvr>
                                        <p:cTn id="68" dur="500" fill="hold"/>
                                        <p:tgtEl>
                                          <p:spTgt spid="61"/>
                                        </p:tgtEl>
                                        <p:attrNameLst>
                                          <p:attrName>ppt_x</p:attrName>
                                        </p:attrNameLst>
                                      </p:cBhvr>
                                      <p:tavLst>
                                        <p:tav tm="0">
                                          <p:val>
                                            <p:strVal val="#ppt_x"/>
                                          </p:val>
                                        </p:tav>
                                        <p:tav tm="100000">
                                          <p:val>
                                            <p:strVal val="#ppt_x"/>
                                          </p:val>
                                        </p:tav>
                                      </p:tavLst>
                                    </p:anim>
                                    <p:anim calcmode="lin" valueType="num">
                                      <p:cBhvr>
                                        <p:cTn id="69" dur="5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0.07118 0.03333 L -0.10451 0.18888 " pathEditMode="relative" rAng="0" ptsTypes="AA">
                                      <p:cBhvr>
                                        <p:cTn id="73" dur="500" spd="-100000" fill="hold"/>
                                        <p:tgtEl>
                                          <p:spTgt spid="24"/>
                                        </p:tgtEl>
                                        <p:attrNameLst>
                                          <p:attrName>ppt_x</p:attrName>
                                          <p:attrName>ppt_y</p:attrName>
                                        </p:attrNameLst>
                                      </p:cBhvr>
                                      <p:rCtr x="-1667" y="7755"/>
                                    </p:animMotion>
                                  </p:childTnLst>
                                </p:cTn>
                              </p:par>
                            </p:childTnLst>
                          </p:cTn>
                        </p:par>
                      </p:childTnLst>
                    </p:cTn>
                  </p:par>
                  <p:par>
                    <p:cTn id="74" fill="hold">
                      <p:stCondLst>
                        <p:cond delay="indefinite"/>
                      </p:stCondLst>
                      <p:childTnLst>
                        <p:par>
                          <p:cTn id="75" fill="hold">
                            <p:stCondLst>
                              <p:cond delay="0"/>
                            </p:stCondLst>
                            <p:childTnLst>
                              <p:par>
                                <p:cTn id="76" presetID="47" presetClass="exit" presetSubtype="0" fill="hold" grpId="0" nodeType="clickEffect">
                                  <p:stCondLst>
                                    <p:cond delay="0"/>
                                  </p:stCondLst>
                                  <p:childTnLst>
                                    <p:animEffect transition="out" filter="fade">
                                      <p:cBhvr>
                                        <p:cTn id="77" dur="500"/>
                                        <p:tgtEl>
                                          <p:spTgt spid="79"/>
                                        </p:tgtEl>
                                      </p:cBhvr>
                                    </p:animEffect>
                                    <p:anim calcmode="lin" valueType="num">
                                      <p:cBhvr>
                                        <p:cTn id="78" dur="500"/>
                                        <p:tgtEl>
                                          <p:spTgt spid="79"/>
                                        </p:tgtEl>
                                        <p:attrNameLst>
                                          <p:attrName>ppt_x</p:attrName>
                                        </p:attrNameLst>
                                      </p:cBhvr>
                                      <p:tavLst>
                                        <p:tav tm="0">
                                          <p:val>
                                            <p:strVal val="ppt_x"/>
                                          </p:val>
                                        </p:tav>
                                        <p:tav tm="100000">
                                          <p:val>
                                            <p:strVal val="ppt_x"/>
                                          </p:val>
                                        </p:tav>
                                      </p:tavLst>
                                    </p:anim>
                                    <p:anim calcmode="lin" valueType="num">
                                      <p:cBhvr>
                                        <p:cTn id="79" dur="500"/>
                                        <p:tgtEl>
                                          <p:spTgt spid="79"/>
                                        </p:tgtEl>
                                        <p:attrNameLst>
                                          <p:attrName>ppt_y</p:attrName>
                                        </p:attrNameLst>
                                      </p:cBhvr>
                                      <p:tavLst>
                                        <p:tav tm="0">
                                          <p:val>
                                            <p:strVal val="ppt_y"/>
                                          </p:val>
                                        </p:tav>
                                        <p:tav tm="100000">
                                          <p:val>
                                            <p:strVal val="ppt_y-.1"/>
                                          </p:val>
                                        </p:tav>
                                      </p:tavLst>
                                    </p:anim>
                                    <p:set>
                                      <p:cBhvr>
                                        <p:cTn id="80" dur="1" fill="hold">
                                          <p:stCondLst>
                                            <p:cond delay="499"/>
                                          </p:stCondLst>
                                        </p:cTn>
                                        <p:tgtEl>
                                          <p:spTgt spid="7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90"/>
                                        </p:tgtEl>
                                        <p:attrNameLst>
                                          <p:attrName>style.visibility</p:attrName>
                                        </p:attrNameLst>
                                      </p:cBhvr>
                                      <p:to>
                                        <p:strVal val="visible"/>
                                      </p:to>
                                    </p:set>
                                    <p:animEffect transition="in" filter="fade">
                                      <p:cBhvr>
                                        <p:cTn id="85" dur="500"/>
                                        <p:tgtEl>
                                          <p:spTgt spid="90"/>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0.07118 0.03334 L 0.22552 0.08888 " pathEditMode="relative" rAng="0" ptsTypes="AA">
                                      <p:cBhvr>
                                        <p:cTn id="89" dur="500" fill="hold"/>
                                        <p:tgtEl>
                                          <p:spTgt spid="24"/>
                                        </p:tgtEl>
                                        <p:attrNameLst>
                                          <p:attrName>ppt_x</p:attrName>
                                          <p:attrName>ppt_y</p:attrName>
                                        </p:attrNameLst>
                                      </p:cBhvr>
                                      <p:rCtr x="14826" y="2778"/>
                                    </p:animMotion>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500"/>
                                        <p:tgtEl>
                                          <p:spTgt spid="91"/>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nodeType="clickEffect">
                                  <p:stCondLst>
                                    <p:cond delay="0"/>
                                  </p:stCondLst>
                                  <p:childTnLst>
                                    <p:animMotion origin="layout" path="M 0.22552 0.08888 L -0.10451 0.18888 " pathEditMode="relative" rAng="0" ptsTypes="AA">
                                      <p:cBhvr>
                                        <p:cTn id="98" dur="500" fill="hold"/>
                                        <p:tgtEl>
                                          <p:spTgt spid="24"/>
                                        </p:tgtEl>
                                        <p:attrNameLst>
                                          <p:attrName>ppt_x</p:attrName>
                                          <p:attrName>ppt_y</p:attrName>
                                        </p:attrNameLst>
                                      </p:cBhvr>
                                      <p:rCtr x="-16510" y="5000"/>
                                    </p:animMotion>
                                  </p:childTnLst>
                                </p:cTn>
                              </p:par>
                            </p:childTnLst>
                          </p:cTn>
                        </p:par>
                      </p:childTnLst>
                    </p:cTn>
                  </p:par>
                  <p:par>
                    <p:cTn id="99" fill="hold">
                      <p:stCondLst>
                        <p:cond delay="indefinite"/>
                      </p:stCondLst>
                      <p:childTnLst>
                        <p:par>
                          <p:cTn id="100" fill="hold">
                            <p:stCondLst>
                              <p:cond delay="0"/>
                            </p:stCondLst>
                            <p:childTnLst>
                              <p:par>
                                <p:cTn id="101" presetID="47"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anim calcmode="lin" valueType="num">
                                      <p:cBhvr>
                                        <p:cTn id="104" dur="500" fill="hold"/>
                                        <p:tgtEl>
                                          <p:spTgt spid="60"/>
                                        </p:tgtEl>
                                        <p:attrNameLst>
                                          <p:attrName>ppt_x</p:attrName>
                                        </p:attrNameLst>
                                      </p:cBhvr>
                                      <p:tavLst>
                                        <p:tav tm="0">
                                          <p:val>
                                            <p:strVal val="#ppt_x"/>
                                          </p:val>
                                        </p:tav>
                                        <p:tav tm="100000">
                                          <p:val>
                                            <p:strVal val="#ppt_x"/>
                                          </p:val>
                                        </p:tav>
                                      </p:tavLst>
                                    </p:anim>
                                    <p:anim calcmode="lin" valueType="num">
                                      <p:cBhvr>
                                        <p:cTn id="105"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decel="50000" fill="hold" nodeType="clickEffect">
                                  <p:stCondLst>
                                    <p:cond delay="0"/>
                                  </p:stCondLst>
                                  <p:childTnLst>
                                    <p:animMotion origin="layout" path="M -0.07118 0.03333 L -0.10451 0.18888 " pathEditMode="relative" rAng="0" ptsTypes="AA">
                                      <p:cBhvr>
                                        <p:cTn id="109" dur="500" spd="-100000" fill="hold"/>
                                        <p:tgtEl>
                                          <p:spTgt spid="24"/>
                                        </p:tgtEl>
                                        <p:attrNameLst>
                                          <p:attrName>ppt_x</p:attrName>
                                          <p:attrName>ppt_y</p:attrName>
                                        </p:attrNameLst>
                                      </p:cBhvr>
                                      <p:rCtr x="-1667" y="7778"/>
                                    </p:animMotion>
                                  </p:childTnLst>
                                </p:cTn>
                              </p:par>
                            </p:childTnLst>
                          </p:cTn>
                        </p:par>
                      </p:childTnLst>
                    </p:cTn>
                  </p:par>
                  <p:par>
                    <p:cTn id="110" fill="hold">
                      <p:stCondLst>
                        <p:cond delay="indefinite"/>
                      </p:stCondLst>
                      <p:childTnLst>
                        <p:par>
                          <p:cTn id="111" fill="hold">
                            <p:stCondLst>
                              <p:cond delay="0"/>
                            </p:stCondLst>
                            <p:childTnLst>
                              <p:par>
                                <p:cTn id="112" presetID="47" presetClass="exit" presetSubtype="0" fill="hold" grpId="0" nodeType="clickEffect">
                                  <p:stCondLst>
                                    <p:cond delay="0"/>
                                  </p:stCondLst>
                                  <p:childTnLst>
                                    <p:animEffect transition="out" filter="fade">
                                      <p:cBhvr>
                                        <p:cTn id="113" dur="500"/>
                                        <p:tgtEl>
                                          <p:spTgt spid="80"/>
                                        </p:tgtEl>
                                      </p:cBhvr>
                                    </p:animEffect>
                                    <p:anim calcmode="lin" valueType="num">
                                      <p:cBhvr>
                                        <p:cTn id="114" dur="500"/>
                                        <p:tgtEl>
                                          <p:spTgt spid="80"/>
                                        </p:tgtEl>
                                        <p:attrNameLst>
                                          <p:attrName>ppt_x</p:attrName>
                                        </p:attrNameLst>
                                      </p:cBhvr>
                                      <p:tavLst>
                                        <p:tav tm="0">
                                          <p:val>
                                            <p:strVal val="ppt_x"/>
                                          </p:val>
                                        </p:tav>
                                        <p:tav tm="100000">
                                          <p:val>
                                            <p:strVal val="ppt_x"/>
                                          </p:val>
                                        </p:tav>
                                      </p:tavLst>
                                    </p:anim>
                                    <p:anim calcmode="lin" valueType="num">
                                      <p:cBhvr>
                                        <p:cTn id="115" dur="500"/>
                                        <p:tgtEl>
                                          <p:spTgt spid="80"/>
                                        </p:tgtEl>
                                        <p:attrNameLst>
                                          <p:attrName>ppt_y</p:attrName>
                                        </p:attrNameLst>
                                      </p:cBhvr>
                                      <p:tavLst>
                                        <p:tav tm="0">
                                          <p:val>
                                            <p:strVal val="ppt_y"/>
                                          </p:val>
                                        </p:tav>
                                        <p:tav tm="100000">
                                          <p:val>
                                            <p:strVal val="ppt_y-.1"/>
                                          </p:val>
                                        </p:tav>
                                      </p:tavLst>
                                    </p:anim>
                                    <p:set>
                                      <p:cBhvr>
                                        <p:cTn id="116" dur="1" fill="hold">
                                          <p:stCondLst>
                                            <p:cond delay="499"/>
                                          </p:stCondLst>
                                        </p:cTn>
                                        <p:tgtEl>
                                          <p:spTgt spid="8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109"/>
                                        </p:tgtEl>
                                        <p:attrNameLst>
                                          <p:attrName>style.visibility</p:attrName>
                                        </p:attrNameLst>
                                      </p:cBhvr>
                                      <p:to>
                                        <p:strVal val="visible"/>
                                      </p:to>
                                    </p:set>
                                    <p:animEffect transition="in" filter="fade">
                                      <p:cBhvr>
                                        <p:cTn id="121" dur="500"/>
                                        <p:tgtEl>
                                          <p:spTgt spid="109"/>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nodeType="clickEffect">
                                  <p:stCondLst>
                                    <p:cond delay="0"/>
                                  </p:stCondLst>
                                  <p:childTnLst>
                                    <p:animMotion origin="layout" path="M -0.07118 0.03334 L 0.22552 0.08888 " pathEditMode="relative" rAng="0" ptsTypes="AA">
                                      <p:cBhvr>
                                        <p:cTn id="125" dur="500" fill="hold"/>
                                        <p:tgtEl>
                                          <p:spTgt spid="24"/>
                                        </p:tgtEl>
                                        <p:attrNameLst>
                                          <p:attrName>ppt_x</p:attrName>
                                          <p:attrName>ppt_y</p:attrName>
                                        </p:attrNameLst>
                                      </p:cBhvr>
                                      <p:rCtr x="14983" y="2778"/>
                                    </p:animMotion>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114"/>
                                        </p:tgtEl>
                                        <p:attrNameLst>
                                          <p:attrName>style.visibility</p:attrName>
                                        </p:attrNameLst>
                                      </p:cBhvr>
                                      <p:to>
                                        <p:strVal val="visible"/>
                                      </p:to>
                                    </p:set>
                                    <p:animEffect transition="in" filter="fade">
                                      <p:cBhvr>
                                        <p:cTn id="130" dur="500"/>
                                        <p:tgtEl>
                                          <p:spTgt spid="114"/>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nodeType="clickEffect">
                                  <p:stCondLst>
                                    <p:cond delay="0"/>
                                  </p:stCondLst>
                                  <p:childTnLst>
                                    <p:animMotion origin="layout" path="M 0.22552 0.08888 L 0.00382 0.12222 " pathEditMode="relative" rAng="0" ptsTypes="AA">
                                      <p:cBhvr>
                                        <p:cTn id="134" dur="500" fill="hold"/>
                                        <p:tgtEl>
                                          <p:spTgt spid="24"/>
                                        </p:tgtEl>
                                        <p:attrNameLst>
                                          <p:attrName>ppt_x</p:attrName>
                                          <p:attrName>ppt_y</p:attrName>
                                        </p:attrNameLst>
                                      </p:cBhvr>
                                      <p:rCtr x="-11094" y="1667"/>
                                    </p:animMotion>
                                  </p:childTnLst>
                                </p:cTn>
                              </p:par>
                            </p:childTnLst>
                          </p:cTn>
                        </p:par>
                      </p:childTnLst>
                    </p:cTn>
                  </p:par>
                  <p:par>
                    <p:cTn id="135" fill="hold">
                      <p:stCondLst>
                        <p:cond delay="indefinite"/>
                      </p:stCondLst>
                      <p:childTnLst>
                        <p:par>
                          <p:cTn id="136" fill="hold">
                            <p:stCondLst>
                              <p:cond delay="0"/>
                            </p:stCondLst>
                            <p:childTnLst>
                              <p:par>
                                <p:cTn id="137" presetID="47" presetClass="exit" presetSubtype="0" fill="hold" grpId="1" nodeType="clickEffect">
                                  <p:stCondLst>
                                    <p:cond delay="0"/>
                                  </p:stCondLst>
                                  <p:childTnLst>
                                    <p:animEffect transition="out" filter="fade">
                                      <p:cBhvr>
                                        <p:cTn id="138" dur="500"/>
                                        <p:tgtEl>
                                          <p:spTgt spid="60"/>
                                        </p:tgtEl>
                                      </p:cBhvr>
                                    </p:animEffect>
                                    <p:anim calcmode="lin" valueType="num">
                                      <p:cBhvr>
                                        <p:cTn id="139" dur="500"/>
                                        <p:tgtEl>
                                          <p:spTgt spid="60"/>
                                        </p:tgtEl>
                                        <p:attrNameLst>
                                          <p:attrName>ppt_x</p:attrName>
                                        </p:attrNameLst>
                                      </p:cBhvr>
                                      <p:tavLst>
                                        <p:tav tm="0">
                                          <p:val>
                                            <p:strVal val="ppt_x"/>
                                          </p:val>
                                        </p:tav>
                                        <p:tav tm="100000">
                                          <p:val>
                                            <p:strVal val="ppt_x"/>
                                          </p:val>
                                        </p:tav>
                                      </p:tavLst>
                                    </p:anim>
                                    <p:anim calcmode="lin" valueType="num">
                                      <p:cBhvr>
                                        <p:cTn id="140" dur="500"/>
                                        <p:tgtEl>
                                          <p:spTgt spid="60"/>
                                        </p:tgtEl>
                                        <p:attrNameLst>
                                          <p:attrName>ppt_y</p:attrName>
                                        </p:attrNameLst>
                                      </p:cBhvr>
                                      <p:tavLst>
                                        <p:tav tm="0">
                                          <p:val>
                                            <p:strVal val="ppt_y"/>
                                          </p:val>
                                        </p:tav>
                                        <p:tav tm="100000">
                                          <p:val>
                                            <p:strVal val="ppt_y-.1"/>
                                          </p:val>
                                        </p:tav>
                                      </p:tavLst>
                                    </p:anim>
                                    <p:set>
                                      <p:cBhvr>
                                        <p:cTn id="141" dur="1" fill="hold">
                                          <p:stCondLst>
                                            <p:cond delay="499"/>
                                          </p:stCondLst>
                                        </p:cTn>
                                        <p:tgtEl>
                                          <p:spTgt spid="60"/>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7" presetClass="entr" presetSubtype="0" fill="hold" grpId="0" nodeType="clickEffect">
                                  <p:stCondLst>
                                    <p:cond delay="0"/>
                                  </p:stCondLst>
                                  <p:childTnLst>
                                    <p:set>
                                      <p:cBhvr>
                                        <p:cTn id="145" dur="1" fill="hold">
                                          <p:stCondLst>
                                            <p:cond delay="0"/>
                                          </p:stCondLst>
                                        </p:cTn>
                                        <p:tgtEl>
                                          <p:spTgt spid="124"/>
                                        </p:tgtEl>
                                        <p:attrNameLst>
                                          <p:attrName>style.visibility</p:attrName>
                                        </p:attrNameLst>
                                      </p:cBhvr>
                                      <p:to>
                                        <p:strVal val="visible"/>
                                      </p:to>
                                    </p:set>
                                    <p:animEffect transition="in" filter="fade">
                                      <p:cBhvr>
                                        <p:cTn id="146" dur="500"/>
                                        <p:tgtEl>
                                          <p:spTgt spid="124"/>
                                        </p:tgtEl>
                                      </p:cBhvr>
                                    </p:animEffect>
                                    <p:anim calcmode="lin" valueType="num">
                                      <p:cBhvr>
                                        <p:cTn id="147" dur="500" fill="hold"/>
                                        <p:tgtEl>
                                          <p:spTgt spid="124"/>
                                        </p:tgtEl>
                                        <p:attrNameLst>
                                          <p:attrName>ppt_x</p:attrName>
                                        </p:attrNameLst>
                                      </p:cBhvr>
                                      <p:tavLst>
                                        <p:tav tm="0">
                                          <p:val>
                                            <p:strVal val="#ppt_x"/>
                                          </p:val>
                                        </p:tav>
                                        <p:tav tm="100000">
                                          <p:val>
                                            <p:strVal val="#ppt_x"/>
                                          </p:val>
                                        </p:tav>
                                      </p:tavLst>
                                    </p:anim>
                                    <p:anim calcmode="lin" valueType="num">
                                      <p:cBhvr>
                                        <p:cTn id="148" dur="5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path" presetSubtype="0" accel="50000" decel="50000" fill="hold" nodeType="clickEffect">
                                  <p:stCondLst>
                                    <p:cond delay="0"/>
                                  </p:stCondLst>
                                  <p:childTnLst>
                                    <p:animMotion origin="layout" path="M 0.00382 0.12222 L -0.10451 0.18888 " pathEditMode="relative" rAng="0" ptsTypes="AA">
                                      <p:cBhvr>
                                        <p:cTn id="152" dur="500" fill="hold"/>
                                        <p:tgtEl>
                                          <p:spTgt spid="24"/>
                                        </p:tgtEl>
                                        <p:attrNameLst>
                                          <p:attrName>ppt_x</p:attrName>
                                          <p:attrName>ppt_y</p:attrName>
                                        </p:attrNameLst>
                                      </p:cBhvr>
                                      <p:rCtr x="-5417" y="3333"/>
                                    </p:animMotion>
                                  </p:childTnLst>
                                </p:cTn>
                              </p:par>
                            </p:childTnLst>
                          </p:cTn>
                        </p:par>
                      </p:childTnLst>
                    </p:cTn>
                  </p:par>
                  <p:par>
                    <p:cTn id="153" fill="hold">
                      <p:stCondLst>
                        <p:cond delay="indefinite"/>
                      </p:stCondLst>
                      <p:childTnLst>
                        <p:par>
                          <p:cTn id="154" fill="hold">
                            <p:stCondLst>
                              <p:cond delay="0"/>
                            </p:stCondLst>
                            <p:childTnLst>
                              <p:par>
                                <p:cTn id="155" presetID="47" presetClass="entr" presetSubtype="0" fill="hold" grpId="0" nodeType="clickEffect">
                                  <p:stCondLst>
                                    <p:cond delay="0"/>
                                  </p:stCondLst>
                                  <p:childTnLst>
                                    <p:set>
                                      <p:cBhvr>
                                        <p:cTn id="156" dur="1" fill="hold">
                                          <p:stCondLst>
                                            <p:cond delay="0"/>
                                          </p:stCondLst>
                                        </p:cTn>
                                        <p:tgtEl>
                                          <p:spTgt spid="123"/>
                                        </p:tgtEl>
                                        <p:attrNameLst>
                                          <p:attrName>style.visibility</p:attrName>
                                        </p:attrNameLst>
                                      </p:cBhvr>
                                      <p:to>
                                        <p:strVal val="visible"/>
                                      </p:to>
                                    </p:set>
                                    <p:animEffect transition="in" filter="fade">
                                      <p:cBhvr>
                                        <p:cTn id="157" dur="500"/>
                                        <p:tgtEl>
                                          <p:spTgt spid="123"/>
                                        </p:tgtEl>
                                      </p:cBhvr>
                                    </p:animEffect>
                                    <p:anim calcmode="lin" valueType="num">
                                      <p:cBhvr>
                                        <p:cTn id="158" dur="500" fill="hold"/>
                                        <p:tgtEl>
                                          <p:spTgt spid="123"/>
                                        </p:tgtEl>
                                        <p:attrNameLst>
                                          <p:attrName>ppt_x</p:attrName>
                                        </p:attrNameLst>
                                      </p:cBhvr>
                                      <p:tavLst>
                                        <p:tav tm="0">
                                          <p:val>
                                            <p:strVal val="#ppt_x"/>
                                          </p:val>
                                        </p:tav>
                                        <p:tav tm="100000">
                                          <p:val>
                                            <p:strVal val="#ppt_x"/>
                                          </p:val>
                                        </p:tav>
                                      </p:tavLst>
                                    </p:anim>
                                    <p:anim calcmode="lin" valueType="num">
                                      <p:cBhvr>
                                        <p:cTn id="159" dur="5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42" presetClass="path" presetSubtype="0" accel="50000" decel="50000" fill="hold" nodeType="clickEffect">
                                  <p:stCondLst>
                                    <p:cond delay="0"/>
                                  </p:stCondLst>
                                  <p:childTnLst>
                                    <p:animMotion origin="layout" path="M -0.07118 0.03333 L -0.10451 0.18888 " pathEditMode="relative" rAng="0" ptsTypes="AA">
                                      <p:cBhvr>
                                        <p:cTn id="163" dur="500" spd="-100000" fill="hold"/>
                                        <p:tgtEl>
                                          <p:spTgt spid="24"/>
                                        </p:tgtEl>
                                        <p:attrNameLst>
                                          <p:attrName>ppt_x</p:attrName>
                                          <p:attrName>ppt_y</p:attrName>
                                        </p:attrNameLst>
                                      </p:cBhvr>
                                      <p:rCtr x="-1667" y="7778"/>
                                    </p:animMotion>
                                  </p:childTnLst>
                                </p:cTn>
                              </p:par>
                            </p:childTnLst>
                          </p:cTn>
                        </p:par>
                      </p:childTnLst>
                    </p:cTn>
                  </p:par>
                  <p:par>
                    <p:cTn id="164" fill="hold">
                      <p:stCondLst>
                        <p:cond delay="indefinite"/>
                      </p:stCondLst>
                      <p:childTnLst>
                        <p:par>
                          <p:cTn id="165" fill="hold">
                            <p:stCondLst>
                              <p:cond delay="0"/>
                            </p:stCondLst>
                            <p:childTnLst>
                              <p:par>
                                <p:cTn id="166" presetID="47" presetClass="exit" presetSubtype="0" fill="hold" grpId="1" nodeType="clickEffect">
                                  <p:stCondLst>
                                    <p:cond delay="0"/>
                                  </p:stCondLst>
                                  <p:childTnLst>
                                    <p:animEffect transition="out" filter="fade">
                                      <p:cBhvr>
                                        <p:cTn id="167" dur="500"/>
                                        <p:tgtEl>
                                          <p:spTgt spid="124"/>
                                        </p:tgtEl>
                                      </p:cBhvr>
                                    </p:animEffect>
                                    <p:anim calcmode="lin" valueType="num">
                                      <p:cBhvr>
                                        <p:cTn id="168" dur="500"/>
                                        <p:tgtEl>
                                          <p:spTgt spid="124"/>
                                        </p:tgtEl>
                                        <p:attrNameLst>
                                          <p:attrName>ppt_x</p:attrName>
                                        </p:attrNameLst>
                                      </p:cBhvr>
                                      <p:tavLst>
                                        <p:tav tm="0">
                                          <p:val>
                                            <p:strVal val="ppt_x"/>
                                          </p:val>
                                        </p:tav>
                                        <p:tav tm="100000">
                                          <p:val>
                                            <p:strVal val="ppt_x"/>
                                          </p:val>
                                        </p:tav>
                                      </p:tavLst>
                                    </p:anim>
                                    <p:anim calcmode="lin" valueType="num">
                                      <p:cBhvr>
                                        <p:cTn id="169" dur="500"/>
                                        <p:tgtEl>
                                          <p:spTgt spid="124"/>
                                        </p:tgtEl>
                                        <p:attrNameLst>
                                          <p:attrName>ppt_y</p:attrName>
                                        </p:attrNameLst>
                                      </p:cBhvr>
                                      <p:tavLst>
                                        <p:tav tm="0">
                                          <p:val>
                                            <p:strVal val="ppt_y"/>
                                          </p:val>
                                        </p:tav>
                                        <p:tav tm="100000">
                                          <p:val>
                                            <p:strVal val="ppt_y-.1"/>
                                          </p:val>
                                        </p:tav>
                                      </p:tavLst>
                                    </p:anim>
                                    <p:set>
                                      <p:cBhvr>
                                        <p:cTn id="170" dur="1" fill="hold">
                                          <p:stCondLst>
                                            <p:cond delay="499"/>
                                          </p:stCondLst>
                                        </p:cTn>
                                        <p:tgtEl>
                                          <p:spTgt spid="124"/>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129"/>
                                        </p:tgtEl>
                                        <p:attrNameLst>
                                          <p:attrName>style.visibility</p:attrName>
                                        </p:attrNameLst>
                                      </p:cBhvr>
                                      <p:to>
                                        <p:strVal val="visible"/>
                                      </p:to>
                                    </p:set>
                                    <p:animEffect transition="in" filter="fade">
                                      <p:cBhvr>
                                        <p:cTn id="175" dur="500"/>
                                        <p:tgtEl>
                                          <p:spTgt spid="129"/>
                                        </p:tgtEl>
                                      </p:cBhvr>
                                    </p:animEffect>
                                  </p:childTnLst>
                                </p:cTn>
                              </p:par>
                            </p:childTnLst>
                          </p:cTn>
                        </p:par>
                      </p:childTnLst>
                    </p:cTn>
                  </p:par>
                  <p:par>
                    <p:cTn id="176" fill="hold">
                      <p:stCondLst>
                        <p:cond delay="indefinite"/>
                      </p:stCondLst>
                      <p:childTnLst>
                        <p:par>
                          <p:cTn id="177" fill="hold">
                            <p:stCondLst>
                              <p:cond delay="0"/>
                            </p:stCondLst>
                            <p:childTnLst>
                              <p:par>
                                <p:cTn id="178" presetID="42" presetClass="path" presetSubtype="0" accel="50000" decel="50000" fill="hold" nodeType="clickEffect">
                                  <p:stCondLst>
                                    <p:cond delay="0"/>
                                  </p:stCondLst>
                                  <p:childTnLst>
                                    <p:animMotion origin="layout" path="M -0.07118 0.03334 L 0.22552 0.08888 " pathEditMode="relative" rAng="0" ptsTypes="AA">
                                      <p:cBhvr>
                                        <p:cTn id="179" dur="500" fill="hold"/>
                                        <p:tgtEl>
                                          <p:spTgt spid="24"/>
                                        </p:tgtEl>
                                        <p:attrNameLst>
                                          <p:attrName>ppt_x</p:attrName>
                                          <p:attrName>ppt_y</p:attrName>
                                        </p:attrNameLst>
                                      </p:cBhvr>
                                      <p:rCtr x="14826" y="2708"/>
                                    </p:animMotion>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grpId="0" nodeType="clickEffect">
                                  <p:stCondLst>
                                    <p:cond delay="0"/>
                                  </p:stCondLst>
                                  <p:childTnLst>
                                    <p:set>
                                      <p:cBhvr>
                                        <p:cTn id="183" dur="1" fill="hold">
                                          <p:stCondLst>
                                            <p:cond delay="0"/>
                                          </p:stCondLst>
                                        </p:cTn>
                                        <p:tgtEl>
                                          <p:spTgt spid="134"/>
                                        </p:tgtEl>
                                        <p:attrNameLst>
                                          <p:attrName>style.visibility</p:attrName>
                                        </p:attrNameLst>
                                      </p:cBhvr>
                                      <p:to>
                                        <p:strVal val="visible"/>
                                      </p:to>
                                    </p:set>
                                    <p:animEffect transition="in" filter="fade">
                                      <p:cBhvr>
                                        <p:cTn id="184" dur="500"/>
                                        <p:tgtEl>
                                          <p:spTgt spid="134"/>
                                        </p:tgtEl>
                                      </p:cBhvr>
                                    </p:animEffect>
                                  </p:childTnLst>
                                </p:cTn>
                              </p:par>
                            </p:childTnLst>
                          </p:cTn>
                        </p:par>
                      </p:childTnLst>
                    </p:cTn>
                  </p:par>
                  <p:par>
                    <p:cTn id="185" fill="hold">
                      <p:stCondLst>
                        <p:cond delay="indefinite"/>
                      </p:stCondLst>
                      <p:childTnLst>
                        <p:par>
                          <p:cTn id="186" fill="hold">
                            <p:stCondLst>
                              <p:cond delay="0"/>
                            </p:stCondLst>
                            <p:childTnLst>
                              <p:par>
                                <p:cTn id="187" presetID="42" presetClass="path" presetSubtype="0" accel="50000" decel="50000" fill="hold" nodeType="clickEffect">
                                  <p:stCondLst>
                                    <p:cond delay="0"/>
                                  </p:stCondLst>
                                  <p:childTnLst>
                                    <p:animMotion origin="layout" path="M 0.22552 0.08888 L -0.10451 0.18888 " pathEditMode="relative" rAng="0" ptsTypes="AA">
                                      <p:cBhvr>
                                        <p:cTn id="188" dur="500" fill="hold"/>
                                        <p:tgtEl>
                                          <p:spTgt spid="24"/>
                                        </p:tgtEl>
                                        <p:attrNameLst>
                                          <p:attrName>ppt_x</p:attrName>
                                          <p:attrName>ppt_y</p:attrName>
                                        </p:attrNameLst>
                                      </p:cBhvr>
                                      <p:rCtr x="-16510" y="4606"/>
                                    </p:animMotion>
                                  </p:childTnLst>
                                </p:cTn>
                              </p:par>
                            </p:childTnLst>
                          </p:cTn>
                        </p:par>
                      </p:childTnLst>
                    </p:cTn>
                  </p:par>
                  <p:par>
                    <p:cTn id="189" fill="hold">
                      <p:stCondLst>
                        <p:cond delay="indefinite"/>
                      </p:stCondLst>
                      <p:childTnLst>
                        <p:par>
                          <p:cTn id="190" fill="hold">
                            <p:stCondLst>
                              <p:cond delay="0"/>
                            </p:stCondLst>
                            <p:childTnLst>
                              <p:par>
                                <p:cTn id="191" presetID="47" presetClass="entr" presetSubtype="0" fill="hold" grpId="0" nodeType="clickEffect">
                                  <p:stCondLst>
                                    <p:cond delay="0"/>
                                  </p:stCondLst>
                                  <p:childTnLst>
                                    <p:set>
                                      <p:cBhvr>
                                        <p:cTn id="192" dur="1" fill="hold">
                                          <p:stCondLst>
                                            <p:cond delay="0"/>
                                          </p:stCondLst>
                                        </p:cTn>
                                        <p:tgtEl>
                                          <p:spTgt spid="59"/>
                                        </p:tgtEl>
                                        <p:attrNameLst>
                                          <p:attrName>style.visibility</p:attrName>
                                        </p:attrNameLst>
                                      </p:cBhvr>
                                      <p:to>
                                        <p:strVal val="visible"/>
                                      </p:to>
                                    </p:set>
                                    <p:animEffect transition="in" filter="fade">
                                      <p:cBhvr>
                                        <p:cTn id="193" dur="500"/>
                                        <p:tgtEl>
                                          <p:spTgt spid="59"/>
                                        </p:tgtEl>
                                      </p:cBhvr>
                                    </p:animEffect>
                                    <p:anim calcmode="lin" valueType="num">
                                      <p:cBhvr>
                                        <p:cTn id="194" dur="500" fill="hold"/>
                                        <p:tgtEl>
                                          <p:spTgt spid="59"/>
                                        </p:tgtEl>
                                        <p:attrNameLst>
                                          <p:attrName>ppt_x</p:attrName>
                                        </p:attrNameLst>
                                      </p:cBhvr>
                                      <p:tavLst>
                                        <p:tav tm="0">
                                          <p:val>
                                            <p:strVal val="#ppt_x"/>
                                          </p:val>
                                        </p:tav>
                                        <p:tav tm="100000">
                                          <p:val>
                                            <p:strVal val="#ppt_x"/>
                                          </p:val>
                                        </p:tav>
                                      </p:tavLst>
                                    </p:anim>
                                    <p:anim calcmode="lin" valueType="num">
                                      <p:cBhvr>
                                        <p:cTn id="195"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42" presetClass="path" presetSubtype="0" accel="50000" decel="50000" fill="hold" nodeType="clickEffect">
                                  <p:stCondLst>
                                    <p:cond delay="0"/>
                                  </p:stCondLst>
                                  <p:childTnLst>
                                    <p:animMotion origin="layout" path="M -0.07118 0.03334 L -0.10451 0.18888 " pathEditMode="relative" rAng="0" ptsTypes="AA">
                                      <p:cBhvr>
                                        <p:cTn id="199" dur="500" spd="-100000" fill="hold"/>
                                        <p:tgtEl>
                                          <p:spTgt spid="24"/>
                                        </p:tgtEl>
                                        <p:attrNameLst>
                                          <p:attrName>ppt_x</p:attrName>
                                          <p:attrName>ppt_y</p:attrName>
                                        </p:attrNameLst>
                                      </p:cBhvr>
                                      <p:rCtr x="-1510" y="7801"/>
                                    </p:animMotion>
                                  </p:childTnLst>
                                </p:cTn>
                              </p:par>
                            </p:childTnLst>
                          </p:cTn>
                        </p:par>
                      </p:childTnLst>
                    </p:cTn>
                  </p:par>
                  <p:par>
                    <p:cTn id="200" fill="hold">
                      <p:stCondLst>
                        <p:cond delay="indefinite"/>
                      </p:stCondLst>
                      <p:childTnLst>
                        <p:par>
                          <p:cTn id="201" fill="hold">
                            <p:stCondLst>
                              <p:cond delay="0"/>
                            </p:stCondLst>
                            <p:childTnLst>
                              <p:par>
                                <p:cTn id="202" presetID="47" presetClass="exit" presetSubtype="0" fill="hold" grpId="0" nodeType="clickEffect">
                                  <p:stCondLst>
                                    <p:cond delay="0"/>
                                  </p:stCondLst>
                                  <p:childTnLst>
                                    <p:animEffect transition="out" filter="fade">
                                      <p:cBhvr>
                                        <p:cTn id="203" dur="500"/>
                                        <p:tgtEl>
                                          <p:spTgt spid="81"/>
                                        </p:tgtEl>
                                      </p:cBhvr>
                                    </p:animEffect>
                                    <p:anim calcmode="lin" valueType="num">
                                      <p:cBhvr>
                                        <p:cTn id="204" dur="500"/>
                                        <p:tgtEl>
                                          <p:spTgt spid="81"/>
                                        </p:tgtEl>
                                        <p:attrNameLst>
                                          <p:attrName>ppt_x</p:attrName>
                                        </p:attrNameLst>
                                      </p:cBhvr>
                                      <p:tavLst>
                                        <p:tav tm="0">
                                          <p:val>
                                            <p:strVal val="ppt_x"/>
                                          </p:val>
                                        </p:tav>
                                        <p:tav tm="100000">
                                          <p:val>
                                            <p:strVal val="ppt_x"/>
                                          </p:val>
                                        </p:tav>
                                      </p:tavLst>
                                    </p:anim>
                                    <p:anim calcmode="lin" valueType="num">
                                      <p:cBhvr>
                                        <p:cTn id="205" dur="500"/>
                                        <p:tgtEl>
                                          <p:spTgt spid="81"/>
                                        </p:tgtEl>
                                        <p:attrNameLst>
                                          <p:attrName>ppt_y</p:attrName>
                                        </p:attrNameLst>
                                      </p:cBhvr>
                                      <p:tavLst>
                                        <p:tav tm="0">
                                          <p:val>
                                            <p:strVal val="ppt_y"/>
                                          </p:val>
                                        </p:tav>
                                        <p:tav tm="100000">
                                          <p:val>
                                            <p:strVal val="ppt_y-.1"/>
                                          </p:val>
                                        </p:tav>
                                      </p:tavLst>
                                    </p:anim>
                                    <p:set>
                                      <p:cBhvr>
                                        <p:cTn id="206" dur="1" fill="hold">
                                          <p:stCondLst>
                                            <p:cond delay="499"/>
                                          </p:stCondLst>
                                        </p:cTn>
                                        <p:tgtEl>
                                          <p:spTgt spid="81"/>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143"/>
                                        </p:tgtEl>
                                        <p:attrNameLst>
                                          <p:attrName>style.visibility</p:attrName>
                                        </p:attrNameLst>
                                      </p:cBhvr>
                                      <p:to>
                                        <p:strVal val="visible"/>
                                      </p:to>
                                    </p:set>
                                    <p:animEffect transition="in" filter="fade">
                                      <p:cBhvr>
                                        <p:cTn id="211" dur="500"/>
                                        <p:tgtEl>
                                          <p:spTgt spid="143"/>
                                        </p:tgtEl>
                                      </p:cBhvr>
                                    </p:animEffect>
                                  </p:childTnLst>
                                </p:cTn>
                              </p:par>
                            </p:childTnLst>
                          </p:cTn>
                        </p:par>
                      </p:childTnLst>
                    </p:cTn>
                  </p:par>
                  <p:par>
                    <p:cTn id="212" fill="hold">
                      <p:stCondLst>
                        <p:cond delay="indefinite"/>
                      </p:stCondLst>
                      <p:childTnLst>
                        <p:par>
                          <p:cTn id="213" fill="hold">
                            <p:stCondLst>
                              <p:cond delay="0"/>
                            </p:stCondLst>
                            <p:childTnLst>
                              <p:par>
                                <p:cTn id="214" presetID="42" presetClass="path" presetSubtype="0" accel="50000" decel="50000" fill="hold" nodeType="clickEffect">
                                  <p:stCondLst>
                                    <p:cond delay="0"/>
                                  </p:stCondLst>
                                  <p:childTnLst>
                                    <p:animMotion origin="layout" path="M -0.07118 0.03334 L 0.22552 0.08888 " pathEditMode="relative" rAng="0" ptsTypes="AA">
                                      <p:cBhvr>
                                        <p:cTn id="215" dur="500" fill="hold"/>
                                        <p:tgtEl>
                                          <p:spTgt spid="24"/>
                                        </p:tgtEl>
                                        <p:attrNameLst>
                                          <p:attrName>ppt_x</p:attrName>
                                          <p:attrName>ppt_y</p:attrName>
                                        </p:attrNameLst>
                                      </p:cBhvr>
                                      <p:rCtr x="14826" y="2801"/>
                                    </p:animMotion>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grpId="0" nodeType="clickEffect">
                                  <p:stCondLst>
                                    <p:cond delay="0"/>
                                  </p:stCondLst>
                                  <p:childTnLst>
                                    <p:set>
                                      <p:cBhvr>
                                        <p:cTn id="219" dur="1" fill="hold">
                                          <p:stCondLst>
                                            <p:cond delay="0"/>
                                          </p:stCondLst>
                                        </p:cTn>
                                        <p:tgtEl>
                                          <p:spTgt spid="148"/>
                                        </p:tgtEl>
                                        <p:attrNameLst>
                                          <p:attrName>style.visibility</p:attrName>
                                        </p:attrNameLst>
                                      </p:cBhvr>
                                      <p:to>
                                        <p:strVal val="visible"/>
                                      </p:to>
                                    </p:set>
                                    <p:animEffect transition="in" filter="fade">
                                      <p:cBhvr>
                                        <p:cTn id="220" dur="500"/>
                                        <p:tgtEl>
                                          <p:spTgt spid="148"/>
                                        </p:tgtEl>
                                      </p:cBhvr>
                                    </p:animEffect>
                                  </p:childTnLst>
                                </p:cTn>
                              </p:par>
                            </p:childTnLst>
                          </p:cTn>
                        </p:par>
                      </p:childTnLst>
                    </p:cTn>
                  </p:par>
                  <p:par>
                    <p:cTn id="221" fill="hold">
                      <p:stCondLst>
                        <p:cond delay="indefinite"/>
                      </p:stCondLst>
                      <p:childTnLst>
                        <p:par>
                          <p:cTn id="222" fill="hold">
                            <p:stCondLst>
                              <p:cond delay="0"/>
                            </p:stCondLst>
                            <p:childTnLst>
                              <p:par>
                                <p:cTn id="223" presetID="42" presetClass="path" presetSubtype="0" accel="50000" decel="50000" fill="hold" nodeType="clickEffect">
                                  <p:stCondLst>
                                    <p:cond delay="0"/>
                                  </p:stCondLst>
                                  <p:childTnLst>
                                    <p:animMotion origin="layout" path="M 0.22552 0.08889 L -0.10451 0.18888 " pathEditMode="relative" rAng="0" ptsTypes="AA">
                                      <p:cBhvr>
                                        <p:cTn id="224" dur="500" fill="hold"/>
                                        <p:tgtEl>
                                          <p:spTgt spid="24"/>
                                        </p:tgtEl>
                                        <p:attrNameLst>
                                          <p:attrName>ppt_x</p:attrName>
                                          <p:attrName>ppt_y</p:attrName>
                                        </p:attrNameLst>
                                      </p:cBhvr>
                                      <p:rCtr x="-16510" y="5046"/>
                                    </p:animMotion>
                                  </p:childTnLst>
                                </p:cTn>
                              </p:par>
                            </p:childTnLst>
                          </p:cTn>
                        </p:par>
                      </p:childTnLst>
                    </p:cTn>
                  </p:par>
                  <p:par>
                    <p:cTn id="225" fill="hold">
                      <p:stCondLst>
                        <p:cond delay="indefinite"/>
                      </p:stCondLst>
                      <p:childTnLst>
                        <p:par>
                          <p:cTn id="226" fill="hold">
                            <p:stCondLst>
                              <p:cond delay="0"/>
                            </p:stCondLst>
                            <p:childTnLst>
                              <p:par>
                                <p:cTn id="227" presetID="47" presetClass="entr" presetSubtype="0" fill="hold" grpId="0" nodeType="clickEffect">
                                  <p:stCondLst>
                                    <p:cond delay="0"/>
                                  </p:stCondLst>
                                  <p:childTnLst>
                                    <p:set>
                                      <p:cBhvr>
                                        <p:cTn id="228" dur="1" fill="hold">
                                          <p:stCondLst>
                                            <p:cond delay="0"/>
                                          </p:stCondLst>
                                        </p:cTn>
                                        <p:tgtEl>
                                          <p:spTgt spid="58"/>
                                        </p:tgtEl>
                                        <p:attrNameLst>
                                          <p:attrName>style.visibility</p:attrName>
                                        </p:attrNameLst>
                                      </p:cBhvr>
                                      <p:to>
                                        <p:strVal val="visible"/>
                                      </p:to>
                                    </p:set>
                                    <p:animEffect transition="in" filter="fade">
                                      <p:cBhvr>
                                        <p:cTn id="229" dur="500"/>
                                        <p:tgtEl>
                                          <p:spTgt spid="58"/>
                                        </p:tgtEl>
                                      </p:cBhvr>
                                    </p:animEffect>
                                    <p:anim calcmode="lin" valueType="num">
                                      <p:cBhvr>
                                        <p:cTn id="230" dur="500" fill="hold"/>
                                        <p:tgtEl>
                                          <p:spTgt spid="58"/>
                                        </p:tgtEl>
                                        <p:attrNameLst>
                                          <p:attrName>ppt_x</p:attrName>
                                        </p:attrNameLst>
                                      </p:cBhvr>
                                      <p:tavLst>
                                        <p:tav tm="0">
                                          <p:val>
                                            <p:strVal val="#ppt_x"/>
                                          </p:val>
                                        </p:tav>
                                        <p:tav tm="100000">
                                          <p:val>
                                            <p:strVal val="#ppt_x"/>
                                          </p:val>
                                        </p:tav>
                                      </p:tavLst>
                                    </p:anim>
                                    <p:anim calcmode="lin" valueType="num">
                                      <p:cBhvr>
                                        <p:cTn id="231"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32" fill="hold">
                      <p:stCondLst>
                        <p:cond delay="indefinite"/>
                      </p:stCondLst>
                      <p:childTnLst>
                        <p:par>
                          <p:cTn id="233" fill="hold">
                            <p:stCondLst>
                              <p:cond delay="0"/>
                            </p:stCondLst>
                            <p:childTnLst>
                              <p:par>
                                <p:cTn id="234" presetID="42" presetClass="path" presetSubtype="0" accel="50000" decel="50000" fill="hold" nodeType="clickEffect">
                                  <p:stCondLst>
                                    <p:cond delay="0"/>
                                  </p:stCondLst>
                                  <p:childTnLst>
                                    <p:animMotion origin="layout" path="M -5.55556E-7 4.44444E-6 L -0.10451 0.18888 " pathEditMode="relative" rAng="0" ptsTypes="AA">
                                      <p:cBhvr>
                                        <p:cTn id="235" dur="500" spd="-100000" fill="hold"/>
                                        <p:tgtEl>
                                          <p:spTgt spid="24"/>
                                        </p:tgtEl>
                                        <p:attrNameLst>
                                          <p:attrName>ppt_x</p:attrName>
                                          <p:attrName>ppt_y</p:attrName>
                                        </p:attrNameLst>
                                      </p:cBhvr>
                                      <p:rCtr x="-5226" y="9444"/>
                                    </p:animMotion>
                                  </p:childTnLst>
                                </p:cTn>
                              </p:par>
                            </p:childTnLst>
                          </p:cTn>
                        </p:par>
                      </p:childTnLst>
                    </p:cTn>
                  </p:par>
                  <p:par>
                    <p:cTn id="236" fill="hold">
                      <p:stCondLst>
                        <p:cond delay="indefinite"/>
                      </p:stCondLst>
                      <p:childTnLst>
                        <p:par>
                          <p:cTn id="237" fill="hold">
                            <p:stCondLst>
                              <p:cond delay="0"/>
                            </p:stCondLst>
                            <p:childTnLst>
                              <p:par>
                                <p:cTn id="238" presetID="42" presetClass="path" presetSubtype="0" accel="50000" decel="50000" fill="hold" nodeType="clickEffect">
                                  <p:stCondLst>
                                    <p:cond delay="0"/>
                                  </p:stCondLst>
                                  <p:childTnLst>
                                    <p:animMotion origin="layout" path="M -5.55556E-7 4.44444E-6 L -0.32118 0.24953 " pathEditMode="relative" rAng="0" ptsTypes="AA">
                                      <p:cBhvr>
                                        <p:cTn id="239" dur="500" fill="hold"/>
                                        <p:tgtEl>
                                          <p:spTgt spid="24"/>
                                        </p:tgtEl>
                                        <p:attrNameLst>
                                          <p:attrName>ppt_x</p:attrName>
                                          <p:attrName>ppt_y</p:attrName>
                                        </p:attrNameLst>
                                      </p:cBhvr>
                                      <p:rCtr x="-16059" y="12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0" grpId="1" animBg="1"/>
      <p:bldP spid="61" grpId="0" animBg="1"/>
      <p:bldP spid="62" grpId="0" animBg="1"/>
      <p:bldP spid="77" grpId="0" animBg="1"/>
      <p:bldP spid="78" grpId="0" animBg="1"/>
      <p:bldP spid="79" grpId="0" animBg="1"/>
      <p:bldP spid="80" grpId="0" animBg="1"/>
      <p:bldP spid="81" grpId="0" animBg="1"/>
      <p:bldP spid="83" grpId="0" animBg="1"/>
      <p:bldP spid="84" grpId="0" animBg="1"/>
      <p:bldP spid="85" grpId="0" animBg="1"/>
      <p:bldP spid="90" grpId="0" animBg="1"/>
      <p:bldP spid="91" grpId="0" animBg="1"/>
      <p:bldP spid="109" grpId="0" animBg="1"/>
      <p:bldP spid="114" grpId="0" animBg="1"/>
      <p:bldP spid="123" grpId="0" animBg="1"/>
      <p:bldP spid="124" grpId="0" animBg="1"/>
      <p:bldP spid="124" grpId="1" animBg="1"/>
      <p:bldP spid="129" grpId="0" animBg="1"/>
      <p:bldP spid="134" grpId="0" animBg="1"/>
      <p:bldP spid="143" grpId="0" animBg="1"/>
      <p:bldP spid="1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sz="1350" dirty="0"/>
              <a:t>Infix </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a:xfrm>
            <a:off x="990600" y="1447800"/>
            <a:ext cx="6927020" cy="4255272"/>
          </a:xfrm>
        </p:spPr>
        <p:txBody>
          <a:bodyPr>
            <a:normAutofit lnSpcReduction="10000"/>
          </a:bodyPr>
          <a:lstStyle/>
          <a:p>
            <a:pPr eaLnBrk="1" hangingPunct="1">
              <a:lnSpc>
                <a:spcPct val="150000"/>
              </a:lnSpc>
            </a:pPr>
            <a:r>
              <a:rPr lang="en-US" altLang="en-US" sz="1500" dirty="0"/>
              <a:t>While writing an arithmetic expression using </a:t>
            </a:r>
            <a:r>
              <a:rPr lang="en-US" altLang="en-US" sz="1500" b="1" dirty="0">
                <a:solidFill>
                  <a:srgbClr val="FF0000"/>
                </a:solidFill>
              </a:rPr>
              <a:t>Infix </a:t>
            </a:r>
            <a:r>
              <a:rPr lang="en-US" altLang="en-US" sz="1500" dirty="0"/>
              <a:t>notation, the operator is placed between the operands. </a:t>
            </a:r>
          </a:p>
          <a:p>
            <a:pPr lvl="1" eaLnBrk="1" hangingPunct="1">
              <a:lnSpc>
                <a:spcPct val="150000"/>
              </a:lnSpc>
            </a:pPr>
            <a:r>
              <a:rPr lang="en-US" altLang="en-US" sz="1500" dirty="0"/>
              <a:t>For example, </a:t>
            </a:r>
            <a:r>
              <a:rPr lang="en-US" altLang="en-US" sz="1500" i="1" dirty="0">
                <a:solidFill>
                  <a:srgbClr val="FF0000"/>
                </a:solidFill>
              </a:rPr>
              <a:t>A+B</a:t>
            </a:r>
            <a:r>
              <a:rPr lang="en-US" altLang="en-US" sz="1500" i="1" dirty="0"/>
              <a:t>;</a:t>
            </a:r>
            <a:r>
              <a:rPr lang="en-US" altLang="en-US" sz="1500" dirty="0"/>
              <a:t> here, plus operator is placed between the two operands A and B. </a:t>
            </a:r>
          </a:p>
          <a:p>
            <a:pPr>
              <a:lnSpc>
                <a:spcPct val="150000"/>
              </a:lnSpc>
              <a:buFont typeface="Arial" pitchFamily="34" charset="0"/>
              <a:buChar char="•"/>
            </a:pPr>
            <a:r>
              <a:rPr lang="en-US" altLang="zh-CN" sz="1500" b="1" dirty="0">
                <a:solidFill>
                  <a:srgbClr val="FF0000"/>
                </a:solidFill>
              </a:rPr>
              <a:t>A * ( B + C ) / D</a:t>
            </a:r>
            <a:r>
              <a:rPr lang="en-US" altLang="zh-CN" sz="1500" dirty="0"/>
              <a:t> means: "First add B and C together, then multiply the result by A, then divide by D to give the final answer." </a:t>
            </a:r>
            <a:endParaRPr lang="en-US" altLang="en-US" sz="1500" dirty="0"/>
          </a:p>
          <a:p>
            <a:pPr eaLnBrk="1" hangingPunct="1">
              <a:lnSpc>
                <a:spcPct val="150000"/>
              </a:lnSpc>
            </a:pPr>
            <a:r>
              <a:rPr lang="en-US" altLang="en-US" sz="1500" dirty="0"/>
              <a:t>Information is needed about </a:t>
            </a:r>
            <a:r>
              <a:rPr lang="en-US" altLang="en-US" sz="1500" dirty="0">
                <a:solidFill>
                  <a:srgbClr val="0070C0"/>
                </a:solidFill>
              </a:rPr>
              <a:t>operator precedence</a:t>
            </a:r>
            <a:r>
              <a:rPr lang="en-US" altLang="en-US" sz="1500" dirty="0"/>
              <a:t>, </a:t>
            </a:r>
            <a:r>
              <a:rPr lang="en-US" altLang="en-US" sz="1500" dirty="0">
                <a:solidFill>
                  <a:srgbClr val="0070C0"/>
                </a:solidFill>
              </a:rPr>
              <a:t>associativity rules</a:t>
            </a:r>
            <a:r>
              <a:rPr lang="en-US" altLang="en-US" sz="1500" dirty="0"/>
              <a:t>, and </a:t>
            </a:r>
            <a:r>
              <a:rPr lang="en-US" altLang="en-US" sz="1500" dirty="0">
                <a:solidFill>
                  <a:srgbClr val="0070C0"/>
                </a:solidFill>
              </a:rPr>
              <a:t>brackets</a:t>
            </a:r>
            <a:r>
              <a:rPr lang="en-US" altLang="en-US" sz="1500" dirty="0"/>
              <a:t> which overrides these rules. </a:t>
            </a:r>
          </a:p>
          <a:p>
            <a:pPr eaLnBrk="1" hangingPunct="1">
              <a:lnSpc>
                <a:spcPct val="150000"/>
              </a:lnSpc>
            </a:pPr>
            <a:r>
              <a:rPr lang="en-US" altLang="en-US" sz="1500" dirty="0"/>
              <a:t>Although it is easy to write expressions using infix notation, </a:t>
            </a:r>
            <a:r>
              <a:rPr lang="en-US" altLang="en-US" sz="1500" dirty="0">
                <a:solidFill>
                  <a:srgbClr val="FF0000"/>
                </a:solidFill>
              </a:rPr>
              <a:t>computers find it difficult</a:t>
            </a:r>
            <a:r>
              <a:rPr lang="en-US" altLang="en-US" sz="1500" dirty="0"/>
              <a:t> to parse as they need a lot of information to evaluate the expression. </a:t>
            </a:r>
          </a:p>
          <a:p>
            <a:pPr eaLnBrk="1" hangingPunct="1">
              <a:lnSpc>
                <a:spcPct val="150000"/>
              </a:lnSpc>
            </a:pPr>
            <a:endParaRPr lang="en-US" altLang="en-US" sz="1350" dirty="0"/>
          </a:p>
          <a:p>
            <a:pPr marL="0" indent="0">
              <a:buNone/>
            </a:pPr>
            <a:endParaRPr lang="en-SG" dirty="0"/>
          </a:p>
        </p:txBody>
      </p:sp>
      <p:graphicFrame>
        <p:nvGraphicFramePr>
          <p:cNvPr id="4" name="Table 4">
            <a:extLst>
              <a:ext uri="{FF2B5EF4-FFF2-40B4-BE49-F238E27FC236}">
                <a16:creationId xmlns:a16="http://schemas.microsoft.com/office/drawing/2014/main" id="{A3A387B0-2F0F-6F00-3EF9-5B8D73EDA0E9}"/>
              </a:ext>
            </a:extLst>
          </p:cNvPr>
          <p:cNvGraphicFramePr>
            <a:graphicFrameLocks noGrp="1"/>
          </p:cNvGraphicFramePr>
          <p:nvPr>
            <p:extLst>
              <p:ext uri="{D42A27DB-BD31-4B8C-83A1-F6EECF244321}">
                <p14:modId xmlns:p14="http://schemas.microsoft.com/office/powerpoint/2010/main" val="1105821962"/>
              </p:ext>
            </p:extLst>
          </p:nvPr>
        </p:nvGraphicFramePr>
        <p:xfrm>
          <a:off x="7372350" y="569167"/>
          <a:ext cx="1771650" cy="1234440"/>
        </p:xfrm>
        <a:graphic>
          <a:graphicData uri="http://schemas.openxmlformats.org/drawingml/2006/table">
            <a:tbl>
              <a:tblPr firstRow="1" bandRow="1">
                <a:tableStyleId>{5C22544A-7EE6-4342-B048-85BDC9FD1C3A}</a:tableStyleId>
              </a:tblPr>
              <a:tblGrid>
                <a:gridCol w="885825">
                  <a:extLst>
                    <a:ext uri="{9D8B030D-6E8A-4147-A177-3AD203B41FA5}">
                      <a16:colId xmlns:a16="http://schemas.microsoft.com/office/drawing/2014/main" val="4023724910"/>
                    </a:ext>
                  </a:extLst>
                </a:gridCol>
                <a:gridCol w="885825">
                  <a:extLst>
                    <a:ext uri="{9D8B030D-6E8A-4147-A177-3AD203B41FA5}">
                      <a16:colId xmlns:a16="http://schemas.microsoft.com/office/drawing/2014/main" val="1545952784"/>
                    </a:ext>
                  </a:extLst>
                </a:gridCol>
              </a:tblGrid>
              <a:tr h="205740">
                <a:tc>
                  <a:txBody>
                    <a:bodyPr/>
                    <a:lstStyle/>
                    <a:p>
                      <a:pPr algn="ctr"/>
                      <a:r>
                        <a:rPr lang="en-SG" sz="900" dirty="0">
                          <a:solidFill>
                            <a:sysClr val="windowText" lastClr="000000"/>
                          </a:solidFill>
                        </a:rPr>
                        <a:t>Operators</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900" dirty="0">
                          <a:solidFill>
                            <a:sysClr val="windowText" lastClr="000000"/>
                          </a:solidFill>
                        </a:rPr>
                        <a:t>Precedence</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205740">
                <a:tc>
                  <a:txBody>
                    <a:bodyPr/>
                    <a:lstStyle/>
                    <a:p>
                      <a:pPr algn="ctr"/>
                      <a:r>
                        <a:rPr lang="en-SG" sz="900" dirty="0">
                          <a:solidFill>
                            <a:sysClr val="windowText" lastClr="000000"/>
                          </a:solidFill>
                        </a:rPr>
                        <a:t>*, /, %</a:t>
                      </a:r>
                    </a:p>
                  </a:txBody>
                  <a:tcPr marL="68580" marR="68580"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900" dirty="0">
                          <a:solidFill>
                            <a:sysClr val="windowText" lastClr="000000"/>
                          </a:solidFill>
                        </a:rPr>
                        <a:t>Highest</a:t>
                      </a:r>
                    </a:p>
                  </a:txBody>
                  <a:tcPr marL="68580" marR="68580"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205740">
                <a:tc>
                  <a:txBody>
                    <a:bodyPr/>
                    <a:lstStyle/>
                    <a:p>
                      <a:pPr algn="ctr"/>
                      <a:r>
                        <a:rPr lang="en-SG" sz="900" dirty="0">
                          <a:solidFill>
                            <a:sysClr val="windowText" lastClr="000000"/>
                          </a:solidFill>
                        </a:rPr>
                        <a:t>+, -</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205740">
                <a:tc>
                  <a:txBody>
                    <a:bodyPr/>
                    <a:lstStyle/>
                    <a:p>
                      <a:pPr algn="ctr"/>
                      <a:r>
                        <a:rPr lang="en-SG" sz="900" dirty="0">
                          <a:solidFill>
                            <a:sysClr val="windowText" lastClr="000000"/>
                          </a:solidFill>
                        </a:rPr>
                        <a:t>&lt;&lt;, &gt;&gt;</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205740">
                <a:tc>
                  <a:txBody>
                    <a:bodyPr/>
                    <a:lstStyle/>
                    <a:p>
                      <a:pPr algn="ctr"/>
                      <a:r>
                        <a:rPr lang="en-SG" sz="900" dirty="0">
                          <a:solidFill>
                            <a:sysClr val="windowText" lastClr="000000"/>
                          </a:solidFill>
                        </a:rPr>
                        <a:t>&amp;&amp;</a:t>
                      </a:r>
                    </a:p>
                  </a:txBody>
                  <a:tcPr marL="68580" marR="68580" marT="34290" marB="34290">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900" dirty="0">
                        <a:solidFill>
                          <a:sysClr val="windowText" lastClr="000000"/>
                        </a:solidFill>
                      </a:endParaRPr>
                    </a:p>
                  </a:txBody>
                  <a:tcPr marL="68580" marR="68580" marT="34290" marB="34290">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205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900" dirty="0">
                          <a:solidFill>
                            <a:sysClr val="windowText" lastClr="000000"/>
                          </a:solidFill>
                        </a:rPr>
                        <a:t>=</a:t>
                      </a: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900" dirty="0">
                          <a:solidFill>
                            <a:sysClr val="windowText" lastClr="000000"/>
                          </a:solidFill>
                        </a:rPr>
                        <a:t>Lowest </a:t>
                      </a:r>
                    </a:p>
                  </a:txBody>
                  <a:tcPr marL="68580" marR="68580"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spTree>
    <p:extLst>
      <p:ext uri="{BB962C8B-B14F-4D97-AF65-F5344CB8AC3E}">
        <p14:creationId xmlns:p14="http://schemas.microsoft.com/office/powerpoint/2010/main" val="3674905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Postfix Notation</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p:txBody>
          <a:bodyPr>
            <a:normAutofit fontScale="92500" lnSpcReduction="10000"/>
          </a:bodyPr>
          <a:lstStyle/>
          <a:p>
            <a:pPr eaLnBrk="1" hangingPunct="1">
              <a:lnSpc>
                <a:spcPct val="150000"/>
              </a:lnSpc>
            </a:pPr>
            <a:r>
              <a:rPr lang="en-US" altLang="en-US" sz="1500" dirty="0">
                <a:solidFill>
                  <a:srgbClr val="FF0000"/>
                </a:solidFill>
              </a:rPr>
              <a:t>Postfix notation</a:t>
            </a:r>
            <a:r>
              <a:rPr lang="en-US" altLang="en-US" sz="1500" dirty="0"/>
              <a:t> which is better known as </a:t>
            </a:r>
            <a:r>
              <a:rPr lang="en-US" altLang="en-US" sz="1500" dirty="0">
                <a:solidFill>
                  <a:srgbClr val="FF0000"/>
                </a:solidFill>
              </a:rPr>
              <a:t>Reverse Polish Notation or RPN.</a:t>
            </a:r>
          </a:p>
          <a:p>
            <a:pPr eaLnBrk="1" hangingPunct="1">
              <a:lnSpc>
                <a:spcPct val="150000"/>
              </a:lnSpc>
            </a:pPr>
            <a:r>
              <a:rPr lang="en-US" altLang="en-US" sz="1500" dirty="0"/>
              <a:t>In </a:t>
            </a:r>
            <a:r>
              <a:rPr lang="en-US" altLang="en-US" sz="1500" dirty="0">
                <a:solidFill>
                  <a:srgbClr val="FF0000"/>
                </a:solidFill>
              </a:rPr>
              <a:t>Postfix</a:t>
            </a:r>
            <a:r>
              <a:rPr lang="en-US" altLang="en-US" sz="1500" dirty="0"/>
              <a:t> notation, the operator is placed after the operands. For example, if an expression is written as </a:t>
            </a:r>
            <a:r>
              <a:rPr lang="en-US" altLang="en-US" sz="1500" i="1" dirty="0">
                <a:solidFill>
                  <a:srgbClr val="FF0000"/>
                </a:solidFill>
              </a:rPr>
              <a:t>A+B</a:t>
            </a:r>
            <a:r>
              <a:rPr lang="en-US" altLang="en-US" sz="1500" dirty="0"/>
              <a:t> in </a:t>
            </a:r>
            <a:r>
              <a:rPr lang="en-US" altLang="en-US" sz="1500" b="1" dirty="0">
                <a:solidFill>
                  <a:srgbClr val="FF0000"/>
                </a:solidFill>
              </a:rPr>
              <a:t>Infix</a:t>
            </a:r>
            <a:r>
              <a:rPr lang="en-US" altLang="en-US" sz="1500" dirty="0"/>
              <a:t> notation, the same expression can be written as </a:t>
            </a:r>
            <a:r>
              <a:rPr lang="en-US" altLang="en-US" sz="1500" i="1" dirty="0">
                <a:solidFill>
                  <a:srgbClr val="FF0000"/>
                </a:solidFill>
              </a:rPr>
              <a:t>AB+</a:t>
            </a:r>
            <a:r>
              <a:rPr lang="en-US" altLang="en-US" sz="1500" dirty="0"/>
              <a:t> in </a:t>
            </a:r>
            <a:r>
              <a:rPr lang="en-US" altLang="en-US" sz="1500" b="1" dirty="0">
                <a:solidFill>
                  <a:srgbClr val="FF0000"/>
                </a:solidFill>
              </a:rPr>
              <a:t>Postfix</a:t>
            </a:r>
            <a:r>
              <a:rPr lang="en-US" altLang="en-US" sz="1500" dirty="0"/>
              <a:t> notation. </a:t>
            </a:r>
            <a:endParaRPr lang="en-SG" altLang="en-US" sz="1500" dirty="0"/>
          </a:p>
          <a:p>
            <a:pPr eaLnBrk="1" hangingPunct="1">
              <a:lnSpc>
                <a:spcPct val="150000"/>
              </a:lnSpc>
            </a:pPr>
            <a:r>
              <a:rPr lang="en-US" altLang="en-US" sz="1500" dirty="0"/>
              <a:t>A </a:t>
            </a:r>
            <a:r>
              <a:rPr lang="en-US" altLang="en-US" sz="1500" dirty="0">
                <a:solidFill>
                  <a:srgbClr val="FF0000"/>
                </a:solidFill>
              </a:rPr>
              <a:t>postfix operation </a:t>
            </a:r>
            <a:r>
              <a:rPr lang="en-US" altLang="en-US" sz="1500" dirty="0"/>
              <a:t>does not follow the rules of </a:t>
            </a:r>
            <a:r>
              <a:rPr lang="en-US" altLang="en-US" sz="1500" b="1" dirty="0">
                <a:solidFill>
                  <a:srgbClr val="FF0000"/>
                </a:solidFill>
              </a:rPr>
              <a:t>operator precedence</a:t>
            </a:r>
            <a:r>
              <a:rPr lang="en-US" altLang="en-US" sz="1500" dirty="0"/>
              <a:t>. The operator which occurs first in the expression is operated first on the operands.</a:t>
            </a:r>
          </a:p>
          <a:p>
            <a:pPr eaLnBrk="1" hangingPunct="1">
              <a:lnSpc>
                <a:spcPct val="150000"/>
              </a:lnSpc>
            </a:pPr>
            <a:r>
              <a:rPr lang="en-US" altLang="en-US" sz="1500" dirty="0"/>
              <a:t>For example, given a postfix notation </a:t>
            </a:r>
            <a:r>
              <a:rPr lang="en-US" altLang="en-US" sz="1500" b="1" dirty="0">
                <a:solidFill>
                  <a:srgbClr val="FF0000"/>
                </a:solidFill>
              </a:rPr>
              <a:t>AB+C*</a:t>
            </a:r>
            <a:r>
              <a:rPr lang="en-US" altLang="en-US" sz="1500" dirty="0"/>
              <a:t>. While evaluation, addition will be performed prior to multiplication. </a:t>
            </a:r>
          </a:p>
          <a:p>
            <a:pPr eaLnBrk="1" hangingPunct="1">
              <a:lnSpc>
                <a:spcPct val="150000"/>
              </a:lnSpc>
            </a:pPr>
            <a:r>
              <a:rPr lang="en-US" altLang="en-US" sz="1500" dirty="0"/>
              <a:t>The </a:t>
            </a:r>
            <a:r>
              <a:rPr lang="en-US" altLang="en-US" sz="1500" dirty="0">
                <a:solidFill>
                  <a:srgbClr val="0070C0"/>
                </a:solidFill>
              </a:rPr>
              <a:t>order of evaluation </a:t>
            </a:r>
            <a:r>
              <a:rPr lang="en-US" altLang="en-US" sz="1500" dirty="0"/>
              <a:t>of a </a:t>
            </a:r>
            <a:r>
              <a:rPr lang="en-US" altLang="en-US" sz="1500" dirty="0">
                <a:solidFill>
                  <a:srgbClr val="0070C0"/>
                </a:solidFill>
              </a:rPr>
              <a:t>postfix expression </a:t>
            </a:r>
            <a:r>
              <a:rPr lang="en-US" altLang="en-US" sz="1500" dirty="0"/>
              <a:t>is always from </a:t>
            </a:r>
            <a:r>
              <a:rPr lang="en-US" altLang="en-US" sz="1500" dirty="0">
                <a:solidFill>
                  <a:srgbClr val="FF0000"/>
                </a:solidFill>
              </a:rPr>
              <a:t>left to right</a:t>
            </a:r>
            <a:r>
              <a:rPr lang="en-US" altLang="en-US" sz="1500" dirty="0"/>
              <a:t>. </a:t>
            </a:r>
          </a:p>
          <a:p>
            <a:pPr eaLnBrk="1" hangingPunct="1">
              <a:lnSpc>
                <a:spcPct val="150000"/>
              </a:lnSpc>
            </a:pPr>
            <a:endParaRPr lang="en-US" altLang="en-US" sz="1500" dirty="0"/>
          </a:p>
          <a:p>
            <a:pPr marL="0" indent="0">
              <a:buNone/>
            </a:pPr>
            <a:endParaRPr lang="en-SG" dirty="0"/>
          </a:p>
        </p:txBody>
      </p:sp>
    </p:spTree>
    <p:extLst>
      <p:ext uri="{BB962C8B-B14F-4D97-AF65-F5344CB8AC3E}">
        <p14:creationId xmlns:p14="http://schemas.microsoft.com/office/powerpoint/2010/main" val="2233787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US" altLang="en-US" dirty="0"/>
              <a:t>Prefix Notation</a:t>
            </a:r>
          </a:p>
        </p:txBody>
      </p:sp>
      <p:sp>
        <p:nvSpPr>
          <p:cNvPr id="3" name="Content Placeholder 2">
            <a:extLst>
              <a:ext uri="{FF2B5EF4-FFF2-40B4-BE49-F238E27FC236}">
                <a16:creationId xmlns:a16="http://schemas.microsoft.com/office/drawing/2014/main" id="{73DEF1FB-D3AA-FF5C-E2D7-C463E4038EE5}"/>
              </a:ext>
            </a:extLst>
          </p:cNvPr>
          <p:cNvSpPr>
            <a:spLocks noGrp="1"/>
          </p:cNvSpPr>
          <p:nvPr>
            <p:ph idx="1"/>
          </p:nvPr>
        </p:nvSpPr>
        <p:spPr/>
        <p:txBody>
          <a:bodyPr>
            <a:normAutofit lnSpcReduction="10000"/>
          </a:bodyPr>
          <a:lstStyle/>
          <a:p>
            <a:pPr eaLnBrk="1" hangingPunct="1">
              <a:lnSpc>
                <a:spcPct val="150000"/>
              </a:lnSpc>
              <a:buFontTx/>
              <a:buChar char="•"/>
            </a:pPr>
            <a:r>
              <a:rPr lang="en-US" altLang="en-US" sz="1500" dirty="0"/>
              <a:t>In a </a:t>
            </a:r>
            <a:r>
              <a:rPr lang="en-US" altLang="en-US" sz="1500" b="1" dirty="0">
                <a:solidFill>
                  <a:srgbClr val="FF0000"/>
                </a:solidFill>
              </a:rPr>
              <a:t>Prefix notation</a:t>
            </a:r>
            <a:r>
              <a:rPr lang="en-US" altLang="en-US" sz="1500" dirty="0"/>
              <a:t>, the operator is placed before the operands.</a:t>
            </a:r>
          </a:p>
          <a:p>
            <a:pPr eaLnBrk="1" hangingPunct="1">
              <a:lnSpc>
                <a:spcPct val="150000"/>
              </a:lnSpc>
              <a:buFontTx/>
              <a:buChar char="•"/>
            </a:pPr>
            <a:r>
              <a:rPr lang="en-US" altLang="en-US" sz="1500" dirty="0"/>
              <a:t>For example, if </a:t>
            </a:r>
            <a:r>
              <a:rPr lang="en-US" altLang="en-US" sz="1500" dirty="0">
                <a:solidFill>
                  <a:srgbClr val="FF0000"/>
                </a:solidFill>
              </a:rPr>
              <a:t>A+B</a:t>
            </a:r>
            <a:r>
              <a:rPr lang="en-US" altLang="en-US" sz="1500" dirty="0"/>
              <a:t> is an expression in </a:t>
            </a:r>
            <a:r>
              <a:rPr lang="en-US" altLang="en-US" sz="1500" b="1" dirty="0">
                <a:solidFill>
                  <a:srgbClr val="FF0000"/>
                </a:solidFill>
              </a:rPr>
              <a:t>Infix notation</a:t>
            </a:r>
            <a:r>
              <a:rPr lang="en-US" altLang="en-US" sz="1500" dirty="0"/>
              <a:t>, then the corresponding expression in prefix notation is given by </a:t>
            </a:r>
            <a:r>
              <a:rPr lang="en-US" altLang="en-US" sz="1500" dirty="0">
                <a:solidFill>
                  <a:srgbClr val="FF0000"/>
                </a:solidFill>
              </a:rPr>
              <a:t>+AB</a:t>
            </a:r>
            <a:r>
              <a:rPr lang="en-US" altLang="en-US" sz="1500" dirty="0"/>
              <a:t>. </a:t>
            </a:r>
          </a:p>
          <a:p>
            <a:pPr eaLnBrk="1" hangingPunct="1">
              <a:lnSpc>
                <a:spcPct val="150000"/>
              </a:lnSpc>
              <a:buFontTx/>
              <a:buChar char="•"/>
            </a:pPr>
            <a:r>
              <a:rPr lang="en-US" altLang="en-US" sz="1500" dirty="0"/>
              <a:t>While evaluating a prefix expression, the operators are applied to the operands that are present immediately on the right of the operator. </a:t>
            </a:r>
          </a:p>
          <a:p>
            <a:pPr eaLnBrk="1" hangingPunct="1">
              <a:lnSpc>
                <a:spcPct val="150000"/>
              </a:lnSpc>
              <a:buFontTx/>
              <a:buChar char="•"/>
            </a:pPr>
            <a:r>
              <a:rPr lang="en-US" altLang="en-US" sz="1500" dirty="0"/>
              <a:t>Prefix expressions also do not follow the rules of operator precedence and associativity. </a:t>
            </a:r>
          </a:p>
          <a:p>
            <a:pPr eaLnBrk="1" hangingPunct="1">
              <a:lnSpc>
                <a:spcPct val="150000"/>
              </a:lnSpc>
              <a:spcBef>
                <a:spcPct val="0"/>
              </a:spcBef>
              <a:buFontTx/>
              <a:buChar char="•"/>
            </a:pPr>
            <a:r>
              <a:rPr lang="en-US" altLang="en-US" sz="1500" dirty="0"/>
              <a:t>  The expression </a:t>
            </a:r>
            <a:r>
              <a:rPr lang="en-US" altLang="en-US" sz="1500" dirty="0">
                <a:solidFill>
                  <a:srgbClr val="FF0000"/>
                </a:solidFill>
              </a:rPr>
              <a:t>(A + B) * C </a:t>
            </a:r>
            <a:r>
              <a:rPr lang="en-US" altLang="en-US" sz="1500" dirty="0"/>
              <a:t>is written as: </a:t>
            </a:r>
            <a:r>
              <a:rPr lang="en-US" altLang="en-US" sz="1500" dirty="0">
                <a:solidFill>
                  <a:srgbClr val="FF0000"/>
                </a:solidFill>
              </a:rPr>
              <a:t>*+ABC </a:t>
            </a:r>
            <a:r>
              <a:rPr lang="en-US" altLang="en-US" sz="1500" dirty="0"/>
              <a:t>in the prefix notation</a:t>
            </a:r>
          </a:p>
          <a:p>
            <a:pPr eaLnBrk="1" hangingPunct="1">
              <a:lnSpc>
                <a:spcPct val="150000"/>
              </a:lnSpc>
              <a:spcBef>
                <a:spcPct val="0"/>
              </a:spcBef>
              <a:buFontTx/>
              <a:buChar char="•"/>
            </a:pPr>
            <a:r>
              <a:rPr lang="en-SG" sz="1500" dirty="0"/>
              <a:t>So, computers work more efficiently with expressions written using </a:t>
            </a:r>
            <a:r>
              <a:rPr lang="en-SG" sz="1500" dirty="0">
                <a:solidFill>
                  <a:srgbClr val="FF0000"/>
                </a:solidFill>
              </a:rPr>
              <a:t>Prefix</a:t>
            </a:r>
            <a:r>
              <a:rPr lang="en-SG" sz="1500" dirty="0"/>
              <a:t> and </a:t>
            </a:r>
            <a:r>
              <a:rPr lang="en-SG" sz="1500" dirty="0">
                <a:solidFill>
                  <a:srgbClr val="FF0000"/>
                </a:solidFill>
              </a:rPr>
              <a:t>Postfix</a:t>
            </a:r>
            <a:r>
              <a:rPr lang="en-SG" sz="1500" dirty="0"/>
              <a:t> notations. </a:t>
            </a:r>
          </a:p>
          <a:p>
            <a:pPr eaLnBrk="1" hangingPunct="1">
              <a:lnSpc>
                <a:spcPct val="150000"/>
              </a:lnSpc>
              <a:spcBef>
                <a:spcPct val="0"/>
              </a:spcBef>
              <a:buFontTx/>
              <a:buChar char="•"/>
            </a:pPr>
            <a:endParaRPr lang="en-SG" dirty="0"/>
          </a:p>
        </p:txBody>
      </p:sp>
    </p:spTree>
    <p:extLst>
      <p:ext uri="{BB962C8B-B14F-4D97-AF65-F5344CB8AC3E}">
        <p14:creationId xmlns:p14="http://schemas.microsoft.com/office/powerpoint/2010/main" val="2162430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DA7B-8567-45BF-A6C5-1D6D5257FD23}"/>
              </a:ext>
            </a:extLst>
          </p:cNvPr>
          <p:cNvSpPr>
            <a:spLocks noGrp="1"/>
          </p:cNvSpPr>
          <p:nvPr>
            <p:ph type="title"/>
          </p:nvPr>
        </p:nvSpPr>
        <p:spPr/>
        <p:txBody>
          <a:bodyPr/>
          <a:lstStyle/>
          <a:p>
            <a:r>
              <a:rPr lang="en-SG" dirty="0"/>
              <a:t>Question 3</a:t>
            </a:r>
          </a:p>
        </p:txBody>
      </p:sp>
      <p:sp>
        <p:nvSpPr>
          <p:cNvPr id="3" name="Content Placeholder 2">
            <a:extLst>
              <a:ext uri="{FF2B5EF4-FFF2-40B4-BE49-F238E27FC236}">
                <a16:creationId xmlns:a16="http://schemas.microsoft.com/office/drawing/2014/main" id="{2F16B8FC-848B-40F0-AD0E-BC7A86E36F83}"/>
              </a:ext>
            </a:extLst>
          </p:cNvPr>
          <p:cNvSpPr>
            <a:spLocks noGrp="1"/>
          </p:cNvSpPr>
          <p:nvPr>
            <p:ph idx="1"/>
          </p:nvPr>
        </p:nvSpPr>
        <p:spPr>
          <a:xfrm>
            <a:off x="1128409" y="1439694"/>
            <a:ext cx="6926094" cy="4503906"/>
          </a:xfrm>
        </p:spPr>
        <p:txBody>
          <a:bodyPr>
            <a:normAutofit fontScale="92500" lnSpcReduction="20000"/>
          </a:bodyPr>
          <a:lstStyle/>
          <a:p>
            <a:pPr marL="0" indent="0" algn="just">
              <a:lnSpc>
                <a:spcPct val="110000"/>
              </a:lnSpc>
              <a:buNone/>
            </a:pPr>
            <a:r>
              <a:rPr lang="en-US" dirty="0">
                <a:latin typeface="Arial" panose="020B0604020202020204" pitchFamily="34" charset="0"/>
                <a:cs typeface="Arial" panose="020B0604020202020204" pitchFamily="34" charset="0"/>
              </a:rPr>
              <a:t>Given the precedence of some operators,</a:t>
            </a:r>
          </a:p>
          <a:p>
            <a:pPr marL="0" indent="0" algn="just">
              <a:lnSpc>
                <a:spcPct val="110000"/>
              </a:lnSpc>
              <a:buNone/>
            </a:pPr>
            <a:endParaRPr lang="en-US" dirty="0">
              <a:latin typeface="Arial" panose="020B0604020202020204" pitchFamily="34" charset="0"/>
              <a:cs typeface="Arial" panose="020B0604020202020204" pitchFamily="34" charset="0"/>
            </a:endParaRPr>
          </a:p>
          <a:p>
            <a:pPr marL="0" indent="0" algn="just">
              <a:lnSpc>
                <a:spcPct val="110000"/>
              </a:lnSpc>
              <a:buNone/>
            </a:pPr>
            <a:endParaRPr lang="en-US" dirty="0">
              <a:latin typeface="Arial" panose="020B0604020202020204" pitchFamily="34" charset="0"/>
              <a:cs typeface="Arial" panose="020B0604020202020204" pitchFamily="34" charset="0"/>
            </a:endParaRPr>
          </a:p>
          <a:p>
            <a:pPr marL="0" indent="0" algn="just">
              <a:lnSpc>
                <a:spcPct val="110000"/>
              </a:lnSpc>
              <a:buNone/>
            </a:pPr>
            <a:endParaRPr lang="en-US" dirty="0">
              <a:latin typeface="Arial" panose="020B0604020202020204" pitchFamily="34" charset="0"/>
              <a:cs typeface="Arial" panose="020B0604020202020204" pitchFamily="34" charset="0"/>
            </a:endParaRPr>
          </a:p>
          <a:p>
            <a:pPr marL="0" indent="0" algn="just">
              <a:lnSpc>
                <a:spcPct val="110000"/>
              </a:lnSpc>
              <a:buNone/>
            </a:pPr>
            <a:endParaRPr lang="en-US" dirty="0">
              <a:latin typeface="Arial" panose="020B0604020202020204" pitchFamily="34" charset="0"/>
              <a:cs typeface="Arial" panose="020B0604020202020204" pitchFamily="34" charset="0"/>
            </a:endParaRPr>
          </a:p>
          <a:p>
            <a:pPr marL="0" indent="0" algn="just">
              <a:lnSpc>
                <a:spcPct val="110000"/>
              </a:lnSpc>
              <a:buNone/>
            </a:pPr>
            <a:endParaRPr lang="en-SG" sz="2000" dirty="0">
              <a:latin typeface="Arial" panose="020B0604020202020204" pitchFamily="34" charset="0"/>
              <a:cs typeface="Arial" panose="020B0604020202020204" pitchFamily="34" charset="0"/>
            </a:endParaRPr>
          </a:p>
          <a:p>
            <a:pPr marL="457200" indent="-457200" algn="just">
              <a:lnSpc>
                <a:spcPct val="110000"/>
              </a:lnSpc>
              <a:buFont typeface="+mj-lt"/>
              <a:buAutoNum type="alphaLcParenR"/>
            </a:pPr>
            <a:r>
              <a:rPr lang="en-SG" sz="2000" dirty="0">
                <a:latin typeface="Arial" panose="020B0604020202020204" pitchFamily="34" charset="0"/>
                <a:cs typeface="Arial" panose="020B0604020202020204" pitchFamily="34" charset="0"/>
              </a:rPr>
              <a:t>Convert an </a:t>
            </a:r>
            <a:r>
              <a:rPr lang="en-SG" sz="2000" b="1" dirty="0">
                <a:latin typeface="Arial" panose="020B0604020202020204" pitchFamily="34" charset="0"/>
                <a:cs typeface="Arial" panose="020B0604020202020204" pitchFamily="34" charset="0"/>
              </a:rPr>
              <a:t>infix</a:t>
            </a:r>
            <a:r>
              <a:rPr lang="en-SG" sz="2000" dirty="0">
                <a:latin typeface="Arial" panose="020B0604020202020204" pitchFamily="34" charset="0"/>
                <a:cs typeface="Arial" panose="020B0604020202020204" pitchFamily="34" charset="0"/>
              </a:rPr>
              <a:t> expression, </a:t>
            </a:r>
            <a:r>
              <a:rPr lang="en-SG" sz="2000" b="1" dirty="0">
                <a:solidFill>
                  <a:srgbClr val="FF0000"/>
                </a:solidFill>
                <a:latin typeface="Arial" panose="020B0604020202020204" pitchFamily="34" charset="0"/>
                <a:cs typeface="Arial" panose="020B0604020202020204" pitchFamily="34" charset="0"/>
              </a:rPr>
              <a:t>x = a + b ∗ </a:t>
            </a:r>
            <a:r>
              <a:rPr lang="en-SG" sz="2000" b="1" dirty="0" err="1">
                <a:solidFill>
                  <a:srgbClr val="FF0000"/>
                </a:solidFill>
                <a:latin typeface="Arial" panose="020B0604020202020204" pitchFamily="34" charset="0"/>
                <a:cs typeface="Arial" panose="020B0604020202020204" pitchFamily="34" charset="0"/>
              </a:rPr>
              <a:t>c%d</a:t>
            </a:r>
            <a:r>
              <a:rPr lang="en-SG" sz="2000" b="1" dirty="0">
                <a:solidFill>
                  <a:srgbClr val="FF0000"/>
                </a:solidFill>
                <a:latin typeface="Arial" panose="020B0604020202020204" pitchFamily="34" charset="0"/>
                <a:cs typeface="Arial" panose="020B0604020202020204" pitchFamily="34" charset="0"/>
              </a:rPr>
              <a:t> &gt;&gt; e</a:t>
            </a:r>
            <a:r>
              <a:rPr lang="en-SG" sz="2000" dirty="0">
                <a:latin typeface="Arial" panose="020B0604020202020204" pitchFamily="34" charset="0"/>
                <a:cs typeface="Arial" panose="020B0604020202020204" pitchFamily="34" charset="0"/>
              </a:rPr>
              <a:t>, </a:t>
            </a:r>
            <a:br>
              <a:rPr lang="en-SG" sz="2000" dirty="0">
                <a:latin typeface="Arial" panose="020B0604020202020204" pitchFamily="34" charset="0"/>
                <a:cs typeface="Arial" panose="020B0604020202020204" pitchFamily="34" charset="0"/>
              </a:rPr>
            </a:br>
            <a:r>
              <a:rPr lang="en-SG" sz="2000" dirty="0">
                <a:latin typeface="Arial" panose="020B0604020202020204" pitchFamily="34" charset="0"/>
                <a:cs typeface="Arial" panose="020B0604020202020204" pitchFamily="34" charset="0"/>
              </a:rPr>
              <a:t>to a </a:t>
            </a:r>
            <a:r>
              <a:rPr lang="en-SG" sz="2000" b="1" dirty="0">
                <a:latin typeface="Arial" panose="020B0604020202020204" pitchFamily="34" charset="0"/>
                <a:cs typeface="Arial" panose="020B0604020202020204" pitchFamily="34" charset="0"/>
              </a:rPr>
              <a:t>postfix</a:t>
            </a:r>
            <a:r>
              <a:rPr lang="en-SG" sz="2000" dirty="0">
                <a:latin typeface="Arial" panose="020B0604020202020204" pitchFamily="34" charset="0"/>
                <a:cs typeface="Arial" panose="020B0604020202020204" pitchFamily="34" charset="0"/>
              </a:rPr>
              <a:t> expression</a:t>
            </a:r>
          </a:p>
          <a:p>
            <a:pPr marL="457200" indent="-457200" algn="just">
              <a:lnSpc>
                <a:spcPct val="110000"/>
              </a:lnSpc>
              <a:buFont typeface="+mj-lt"/>
              <a:buAutoNum type="alphaLcParenR"/>
            </a:pPr>
            <a:r>
              <a:rPr lang="en-SG" sz="2000" dirty="0">
                <a:latin typeface="Arial" panose="020B0604020202020204" pitchFamily="34" charset="0"/>
                <a:cs typeface="Arial" panose="020B0604020202020204" pitchFamily="34" charset="0"/>
              </a:rPr>
              <a:t>Convert a </a:t>
            </a:r>
            <a:r>
              <a:rPr lang="en-SG" sz="2000" b="1" dirty="0">
                <a:latin typeface="Arial" panose="020B0604020202020204" pitchFamily="34" charset="0"/>
                <a:cs typeface="Arial" panose="020B0604020202020204" pitchFamily="34" charset="0"/>
              </a:rPr>
              <a:t>prefix</a:t>
            </a:r>
            <a:r>
              <a:rPr lang="en-SG" sz="2000" dirty="0">
                <a:latin typeface="Arial" panose="020B0604020202020204" pitchFamily="34" charset="0"/>
                <a:cs typeface="Arial" panose="020B0604020202020204" pitchFamily="34" charset="0"/>
              </a:rPr>
              <a:t> expression, </a:t>
            </a:r>
            <a:r>
              <a:rPr lang="en-SG" sz="2000" b="1" dirty="0">
                <a:solidFill>
                  <a:srgbClr val="FF0000"/>
                </a:solidFill>
                <a:latin typeface="Arial" panose="020B0604020202020204" pitchFamily="34" charset="0"/>
                <a:cs typeface="Arial" panose="020B0604020202020204" pitchFamily="34" charset="0"/>
              </a:rPr>
              <a:t>= y&amp;&amp; &lt;&lt; ab &gt;&gt; c + de</a:t>
            </a:r>
            <a:r>
              <a:rPr lang="en-SG" sz="2000" dirty="0">
                <a:latin typeface="Arial" panose="020B0604020202020204" pitchFamily="34" charset="0"/>
                <a:cs typeface="Arial" panose="020B0604020202020204" pitchFamily="34" charset="0"/>
              </a:rPr>
              <a:t>, </a:t>
            </a:r>
            <a:br>
              <a:rPr lang="en-SG" sz="2000" dirty="0">
                <a:latin typeface="Arial" panose="020B0604020202020204" pitchFamily="34" charset="0"/>
                <a:cs typeface="Arial" panose="020B0604020202020204" pitchFamily="34" charset="0"/>
              </a:rPr>
            </a:br>
            <a:r>
              <a:rPr lang="en-SG" sz="2000" dirty="0">
                <a:latin typeface="Arial" panose="020B0604020202020204" pitchFamily="34" charset="0"/>
                <a:cs typeface="Arial" panose="020B0604020202020204" pitchFamily="34" charset="0"/>
              </a:rPr>
              <a:t>to an </a:t>
            </a:r>
            <a:r>
              <a:rPr lang="en-SG" sz="2000" b="1" dirty="0">
                <a:latin typeface="Arial" panose="020B0604020202020204" pitchFamily="34" charset="0"/>
                <a:cs typeface="Arial" panose="020B0604020202020204" pitchFamily="34" charset="0"/>
              </a:rPr>
              <a:t>infix</a:t>
            </a:r>
            <a:r>
              <a:rPr lang="en-SG" sz="2000" dirty="0">
                <a:latin typeface="Arial" panose="020B0604020202020204" pitchFamily="34" charset="0"/>
                <a:cs typeface="Arial" panose="020B0604020202020204" pitchFamily="34" charset="0"/>
              </a:rPr>
              <a:t> expression</a:t>
            </a:r>
          </a:p>
          <a:p>
            <a:pPr marL="457200" indent="-457200" algn="just">
              <a:lnSpc>
                <a:spcPct val="110000"/>
              </a:lnSpc>
              <a:buFont typeface="+mj-lt"/>
              <a:buAutoNum type="alphaLcParenR"/>
            </a:pPr>
            <a:r>
              <a:rPr lang="en-SG" sz="2000" dirty="0">
                <a:latin typeface="Arial" panose="020B0604020202020204" pitchFamily="34" charset="0"/>
                <a:cs typeface="Arial" panose="020B0604020202020204" pitchFamily="34" charset="0"/>
              </a:rPr>
              <a:t>Convert a </a:t>
            </a:r>
            <a:r>
              <a:rPr lang="en-SG" sz="2000" b="1" dirty="0">
                <a:latin typeface="Arial" panose="020B0604020202020204" pitchFamily="34" charset="0"/>
                <a:cs typeface="Arial" panose="020B0604020202020204" pitchFamily="34" charset="0"/>
              </a:rPr>
              <a:t>postfix</a:t>
            </a:r>
            <a:r>
              <a:rPr lang="en-SG" sz="2000" dirty="0">
                <a:latin typeface="Arial" panose="020B0604020202020204" pitchFamily="34" charset="0"/>
                <a:cs typeface="Arial" panose="020B0604020202020204" pitchFamily="34" charset="0"/>
              </a:rPr>
              <a:t> expression, </a:t>
            </a:r>
            <a:r>
              <a:rPr lang="en-SG" sz="2000" b="1" dirty="0" err="1">
                <a:solidFill>
                  <a:srgbClr val="FF0000"/>
                </a:solidFill>
                <a:latin typeface="Arial" panose="020B0604020202020204" pitchFamily="34" charset="0"/>
                <a:cs typeface="Arial" panose="020B0604020202020204" pitchFamily="34" charset="0"/>
              </a:rPr>
              <a:t>xabc</a:t>
            </a:r>
            <a:r>
              <a:rPr lang="en-SG" sz="2000" b="1" dirty="0">
                <a:solidFill>
                  <a:srgbClr val="FF0000"/>
                </a:solidFill>
                <a:latin typeface="Arial" panose="020B0604020202020204" pitchFamily="34" charset="0"/>
                <a:cs typeface="Arial" panose="020B0604020202020204" pitchFamily="34" charset="0"/>
              </a:rPr>
              <a:t> ∗ d% + e &gt;&gt;=</a:t>
            </a:r>
            <a:r>
              <a:rPr lang="en-SG" sz="2000" dirty="0">
                <a:latin typeface="Arial" panose="020B0604020202020204" pitchFamily="34" charset="0"/>
                <a:cs typeface="Arial" panose="020B0604020202020204" pitchFamily="34" charset="0"/>
              </a:rPr>
              <a:t>, </a:t>
            </a:r>
            <a:br>
              <a:rPr lang="en-SG" sz="2000" dirty="0">
                <a:latin typeface="Arial" panose="020B0604020202020204" pitchFamily="34" charset="0"/>
                <a:cs typeface="Arial" panose="020B0604020202020204" pitchFamily="34" charset="0"/>
              </a:rPr>
            </a:br>
            <a:r>
              <a:rPr lang="en-SG" sz="2000" dirty="0">
                <a:latin typeface="Arial" panose="020B0604020202020204" pitchFamily="34" charset="0"/>
                <a:cs typeface="Arial" panose="020B0604020202020204" pitchFamily="34" charset="0"/>
              </a:rPr>
              <a:t>to a </a:t>
            </a:r>
            <a:r>
              <a:rPr lang="en-SG" sz="2000" b="1" dirty="0">
                <a:latin typeface="Arial" panose="020B0604020202020204" pitchFamily="34" charset="0"/>
                <a:cs typeface="Arial" panose="020B0604020202020204" pitchFamily="34" charset="0"/>
              </a:rPr>
              <a:t>prefix</a:t>
            </a:r>
            <a:r>
              <a:rPr lang="en-SG" sz="2000" dirty="0">
                <a:latin typeface="Arial" panose="020B0604020202020204" pitchFamily="34" charset="0"/>
                <a:cs typeface="Arial" panose="020B0604020202020204" pitchFamily="34" charset="0"/>
              </a:rPr>
              <a:t> expression</a:t>
            </a:r>
          </a:p>
        </p:txBody>
      </p:sp>
      <p:graphicFrame>
        <p:nvGraphicFramePr>
          <p:cNvPr id="4" name="Table 4">
            <a:extLst>
              <a:ext uri="{FF2B5EF4-FFF2-40B4-BE49-F238E27FC236}">
                <a16:creationId xmlns:a16="http://schemas.microsoft.com/office/drawing/2014/main" id="{FC68B42C-B12D-4FB6-A74B-544FA81051F8}"/>
              </a:ext>
            </a:extLst>
          </p:cNvPr>
          <p:cNvGraphicFramePr>
            <a:graphicFrameLocks noGrp="1"/>
          </p:cNvGraphicFramePr>
          <p:nvPr/>
        </p:nvGraphicFramePr>
        <p:xfrm>
          <a:off x="3229791" y="1828800"/>
          <a:ext cx="2667000" cy="1828800"/>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4023724910"/>
                    </a:ext>
                  </a:extLst>
                </a:gridCol>
                <a:gridCol w="1333500">
                  <a:extLst>
                    <a:ext uri="{9D8B030D-6E8A-4147-A177-3AD203B41FA5}">
                      <a16:colId xmlns:a16="http://schemas.microsoft.com/office/drawing/2014/main" val="1545952784"/>
                    </a:ext>
                  </a:extLst>
                </a:gridCol>
              </a:tblGrid>
              <a:tr h="135467">
                <a:tc>
                  <a:txBody>
                    <a:bodyPr/>
                    <a:lstStyle/>
                    <a:p>
                      <a:pPr algn="ctr"/>
                      <a:r>
                        <a:rPr lang="en-SG" sz="1400" dirty="0">
                          <a:solidFill>
                            <a:sysClr val="windowText" lastClr="000000"/>
                          </a:solidFill>
                        </a:rPr>
                        <a:t>Operators</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400" dirty="0">
                          <a:solidFill>
                            <a:sysClr val="windowText" lastClr="000000"/>
                          </a:solidFill>
                        </a:rPr>
                        <a:t>Precedence</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35467">
                <a:tc>
                  <a:txBody>
                    <a:bodyPr/>
                    <a:lstStyle/>
                    <a:p>
                      <a:pPr algn="ctr"/>
                      <a:r>
                        <a:rPr lang="en-SG" sz="1400" dirty="0">
                          <a:solidFill>
                            <a:sysClr val="windowText" lastClr="000000"/>
                          </a:solidFill>
                        </a:rPr>
                        <a:t>*, /, %</a:t>
                      </a: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1400" dirty="0">
                          <a:solidFill>
                            <a:sysClr val="windowText" lastClr="000000"/>
                          </a:solidFill>
                        </a:rPr>
                        <a:t>Highest</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135467">
                <a:tc>
                  <a:txBody>
                    <a:bodyPr/>
                    <a:lstStyle/>
                    <a:p>
                      <a:pPr algn="ctr"/>
                      <a:r>
                        <a:rPr lang="en-SG" sz="1400" dirty="0">
                          <a:solidFill>
                            <a:sysClr val="windowText" lastClr="000000"/>
                          </a:solidFill>
                        </a:rPr>
                        <a:t>+, -</a:t>
                      </a:r>
                    </a:p>
                  </a:txBody>
                  <a:tcPr>
                    <a:solidFill>
                      <a:schemeClr val="bg1"/>
                    </a:solidFill>
                  </a:tcPr>
                </a:tc>
                <a:tc>
                  <a:txBody>
                    <a:bodyPr/>
                    <a:lstStyle/>
                    <a:p>
                      <a:pPr algn="ctr"/>
                      <a:endParaRPr lang="en-SG" sz="1400" dirty="0">
                        <a:solidFill>
                          <a:sysClr val="windowText" lastClr="000000"/>
                        </a:solidFill>
                      </a:endParaRPr>
                    </a:p>
                  </a:txBody>
                  <a:tcPr>
                    <a:solidFill>
                      <a:schemeClr val="bg1"/>
                    </a:solidFill>
                  </a:tcPr>
                </a:tc>
                <a:extLst>
                  <a:ext uri="{0D108BD9-81ED-4DB2-BD59-A6C34878D82A}">
                    <a16:rowId xmlns:a16="http://schemas.microsoft.com/office/drawing/2014/main" val="736868059"/>
                  </a:ext>
                </a:extLst>
              </a:tr>
              <a:tr h="135467">
                <a:tc>
                  <a:txBody>
                    <a:bodyPr/>
                    <a:lstStyle/>
                    <a:p>
                      <a:pPr algn="ctr"/>
                      <a:r>
                        <a:rPr lang="en-SG" sz="1400" dirty="0">
                          <a:solidFill>
                            <a:sysClr val="windowText" lastClr="000000"/>
                          </a:solidFill>
                        </a:rPr>
                        <a:t>&lt;&lt;, &gt;&gt;</a:t>
                      </a:r>
                    </a:p>
                  </a:txBody>
                  <a:tcPr>
                    <a:solidFill>
                      <a:schemeClr val="bg1"/>
                    </a:solidFill>
                  </a:tcPr>
                </a:tc>
                <a:tc>
                  <a:txBody>
                    <a:bodyPr/>
                    <a:lstStyle/>
                    <a:p>
                      <a:pPr algn="ctr"/>
                      <a:endParaRPr lang="en-SG" sz="1400" dirty="0">
                        <a:solidFill>
                          <a:sysClr val="windowText" lastClr="000000"/>
                        </a:solidFill>
                      </a:endParaRPr>
                    </a:p>
                  </a:txBody>
                  <a:tcPr>
                    <a:solidFill>
                      <a:schemeClr val="bg1"/>
                    </a:solidFill>
                  </a:tcPr>
                </a:tc>
                <a:extLst>
                  <a:ext uri="{0D108BD9-81ED-4DB2-BD59-A6C34878D82A}">
                    <a16:rowId xmlns:a16="http://schemas.microsoft.com/office/drawing/2014/main" val="2183008566"/>
                  </a:ext>
                </a:extLst>
              </a:tr>
              <a:tr h="135467">
                <a:tc>
                  <a:txBody>
                    <a:bodyPr/>
                    <a:lstStyle/>
                    <a:p>
                      <a:pPr algn="ctr"/>
                      <a:r>
                        <a:rPr lang="en-SG" sz="1400" dirty="0">
                          <a:solidFill>
                            <a:sysClr val="windowText" lastClr="000000"/>
                          </a:solidFill>
                        </a:rPr>
                        <a:t>&amp;&amp;</a:t>
                      </a:r>
                    </a:p>
                  </a:txBody>
                  <a:tcPr>
                    <a:solidFill>
                      <a:schemeClr val="bg1"/>
                    </a:solidFill>
                  </a:tcPr>
                </a:tc>
                <a:tc>
                  <a:txBody>
                    <a:bodyPr/>
                    <a:lstStyle/>
                    <a:p>
                      <a:pPr algn="ctr"/>
                      <a:endParaRPr lang="en-SG" sz="1400" dirty="0">
                        <a:solidFill>
                          <a:sysClr val="windowText" lastClr="000000"/>
                        </a:solidFill>
                      </a:endParaRPr>
                    </a:p>
                  </a:txBody>
                  <a:tcPr>
                    <a:solidFill>
                      <a:schemeClr val="bg1"/>
                    </a:solidFill>
                  </a:tcPr>
                </a:tc>
                <a:extLst>
                  <a:ext uri="{0D108BD9-81ED-4DB2-BD59-A6C34878D82A}">
                    <a16:rowId xmlns:a16="http://schemas.microsoft.com/office/drawing/2014/main" val="3745072015"/>
                  </a:ext>
                </a:extLst>
              </a:tr>
              <a:tr h="135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solidFill>
                            <a:sysClr val="windowText" lastClr="000000"/>
                          </a:solidFill>
                        </a:rPr>
                        <a:t>=</a:t>
                      </a:r>
                    </a:p>
                  </a:txBody>
                  <a:tcPr>
                    <a:solidFill>
                      <a:schemeClr val="bg1"/>
                    </a:solidFill>
                  </a:tcPr>
                </a:tc>
                <a:tc>
                  <a:txBody>
                    <a:bodyPr/>
                    <a:lstStyle/>
                    <a:p>
                      <a:pPr algn="ctr"/>
                      <a:r>
                        <a:rPr lang="en-SG" sz="1400" dirty="0">
                          <a:solidFill>
                            <a:sysClr val="windowText" lastClr="000000"/>
                          </a:solidFill>
                        </a:rPr>
                        <a:t>Lowest </a:t>
                      </a:r>
                    </a:p>
                  </a:txBody>
                  <a:tcPr>
                    <a:solidFill>
                      <a:schemeClr val="bg1"/>
                    </a:solidFill>
                  </a:tcPr>
                </a:tc>
                <a:extLst>
                  <a:ext uri="{0D108BD9-81ED-4DB2-BD59-A6C34878D82A}">
                    <a16:rowId xmlns:a16="http://schemas.microsoft.com/office/drawing/2014/main" val="753511008"/>
                  </a:ext>
                </a:extLst>
              </a:tr>
            </a:tbl>
          </a:graphicData>
        </a:graphic>
      </p:graphicFrame>
    </p:spTree>
    <p:extLst>
      <p:ext uri="{BB962C8B-B14F-4D97-AF65-F5344CB8AC3E}">
        <p14:creationId xmlns:p14="http://schemas.microsoft.com/office/powerpoint/2010/main" val="239975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SG" altLang="en-US" sz="1400" dirty="0">
                <a:solidFill>
                  <a:srgbClr val="FF0000"/>
                </a:solidFill>
              </a:rPr>
              <a:t>Convert the infix expression into its equivalent postfix expression</a:t>
            </a:r>
            <a:endParaRPr lang="en-US" altLang="en-US" sz="1400" dirty="0">
              <a:solidFill>
                <a:srgbClr val="FF0000"/>
              </a:solidFill>
            </a:endParaRPr>
          </a:p>
        </p:txBody>
      </p:sp>
      <p:sp>
        <p:nvSpPr>
          <p:cNvPr id="5" name="Rectangle 1">
            <a:extLst>
              <a:ext uri="{FF2B5EF4-FFF2-40B4-BE49-F238E27FC236}">
                <a16:creationId xmlns:a16="http://schemas.microsoft.com/office/drawing/2014/main" id="{BC0F85D2-391A-AAE9-A00C-6B0FCF0EBE91}"/>
              </a:ext>
            </a:extLst>
          </p:cNvPr>
          <p:cNvSpPr>
            <a:spLocks noChangeArrowheads="1"/>
          </p:cNvSpPr>
          <p:nvPr/>
        </p:nvSpPr>
        <p:spPr bwMode="auto">
          <a:xfrm>
            <a:off x="76200" y="1219200"/>
            <a:ext cx="89916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dirty="0">
                <a:latin typeface="Courier New" panose="02070309020205020404" pitchFamily="49" charset="0"/>
              </a:rPr>
              <a:t>Step 1: Add ‘)” to the end of the infix expression</a:t>
            </a:r>
          </a:p>
          <a:p>
            <a:pPr eaLnBrk="1" hangingPunct="1">
              <a:spcBef>
                <a:spcPct val="0"/>
              </a:spcBef>
              <a:buFontTx/>
              <a:buNone/>
            </a:pPr>
            <a:r>
              <a:rPr lang="en-US" altLang="en-US" sz="1400" b="1" dirty="0">
                <a:latin typeface="Courier New" panose="02070309020205020404" pitchFamily="49" charset="0"/>
              </a:rPr>
              <a:t>Step 2: Push “(“ on to the stack</a:t>
            </a:r>
          </a:p>
          <a:p>
            <a:pPr eaLnBrk="1" hangingPunct="1">
              <a:spcBef>
                <a:spcPct val="0"/>
              </a:spcBef>
              <a:buFontTx/>
              <a:buNone/>
            </a:pPr>
            <a:r>
              <a:rPr lang="en-US" altLang="en-US" sz="1400" b="1" dirty="0">
                <a:latin typeface="Courier New" panose="02070309020205020404" pitchFamily="49" charset="0"/>
              </a:rPr>
              <a:t>Step 3: Repeat until each character in the infix notation is scanned</a:t>
            </a:r>
          </a:p>
          <a:p>
            <a:pPr eaLnBrk="1" hangingPunct="1">
              <a:spcBef>
                <a:spcPct val="0"/>
              </a:spcBef>
              <a:buFontTx/>
              <a:buNone/>
            </a:pPr>
            <a:r>
              <a:rPr lang="en-US" altLang="en-US" sz="1400" b="1" dirty="0">
                <a:latin typeface="Courier New" panose="02070309020205020404" pitchFamily="49" charset="0"/>
              </a:rPr>
              <a:t>	IF a “(“ is encountered, push it on the stack</a:t>
            </a:r>
          </a:p>
          <a:p>
            <a:pPr lvl="1" eaLnBrk="1" hangingPunct="1">
              <a:spcBef>
                <a:spcPct val="0"/>
              </a:spcBef>
              <a:buFontTx/>
              <a:buNone/>
            </a:pPr>
            <a:r>
              <a:rPr lang="en-US" altLang="en-US" sz="1400" b="1" dirty="0">
                <a:latin typeface="Courier New" panose="02070309020205020404" pitchFamily="49" charset="0"/>
              </a:rPr>
              <a:t>	IF an operand (whether a digit or an alphabet) is encountered,  </a:t>
            </a:r>
          </a:p>
          <a:p>
            <a:pPr lvl="1" eaLnBrk="1" hangingPunct="1">
              <a:spcBef>
                <a:spcPct val="0"/>
              </a:spcBef>
              <a:buFontTx/>
              <a:buNone/>
            </a:pPr>
            <a:r>
              <a:rPr lang="en-US" altLang="en-US" sz="1400" b="1" dirty="0">
                <a:latin typeface="Courier New" panose="02070309020205020404" pitchFamily="49" charset="0"/>
              </a:rPr>
              <a:t>     add it to the postfix expression.</a:t>
            </a:r>
          </a:p>
          <a:p>
            <a:pPr eaLnBrk="1" hangingPunct="1">
              <a:spcBef>
                <a:spcPct val="0"/>
              </a:spcBef>
              <a:buFontTx/>
              <a:buNone/>
            </a:pPr>
            <a:r>
              <a:rPr lang="en-US" altLang="en-US" sz="1400" b="1" dirty="0">
                <a:latin typeface="Courier New" panose="02070309020205020404" pitchFamily="49" charset="0"/>
              </a:rPr>
              <a:t>	IF a “)” is encountered, then;</a:t>
            </a:r>
          </a:p>
          <a:p>
            <a:pPr lvl="2" eaLnBrk="1" hangingPunct="1">
              <a:spcBef>
                <a:spcPct val="0"/>
              </a:spcBef>
              <a:buFont typeface="Courier New" panose="02070309020205020404" pitchFamily="49" charset="0"/>
              <a:buChar char="a"/>
            </a:pPr>
            <a:r>
              <a:rPr lang="en-US" altLang="en-US" sz="1400" b="1" dirty="0">
                <a:latin typeface="Courier New" panose="02070309020205020404" pitchFamily="49" charset="0"/>
              </a:rPr>
              <a:t>. Repeatedly pop from stack and add it to the postfix expression until a “(” is encountered.</a:t>
            </a:r>
          </a:p>
          <a:p>
            <a:pPr eaLnBrk="1" hangingPunct="1">
              <a:spcBef>
                <a:spcPct val="0"/>
              </a:spcBef>
              <a:buFontTx/>
              <a:buNone/>
            </a:pPr>
            <a:r>
              <a:rPr lang="en-US" altLang="en-US" sz="1400" b="1" dirty="0">
                <a:latin typeface="Courier New" panose="02070309020205020404" pitchFamily="49" charset="0"/>
              </a:rPr>
              <a:t>          b. Discard the “(“. That is, remove the “(“ from stack and do not</a:t>
            </a:r>
          </a:p>
          <a:p>
            <a:pPr eaLnBrk="1" hangingPunct="1">
              <a:spcBef>
                <a:spcPct val="0"/>
              </a:spcBef>
              <a:buFontTx/>
              <a:buNone/>
            </a:pPr>
            <a:r>
              <a:rPr lang="en-US" altLang="en-US" sz="1400" b="1" dirty="0">
                <a:latin typeface="Courier New" panose="02070309020205020404" pitchFamily="49" charset="0"/>
              </a:rPr>
              <a:t>          add it to the postfix expression</a:t>
            </a:r>
          </a:p>
          <a:p>
            <a:pPr lvl="1" eaLnBrk="1" hangingPunct="1">
              <a:spcBef>
                <a:spcPct val="0"/>
              </a:spcBef>
              <a:buFontTx/>
              <a:buNone/>
            </a:pPr>
            <a:r>
              <a:rPr lang="en-US" altLang="en-US" sz="1400" b="1" dirty="0">
                <a:latin typeface="Courier New" panose="02070309020205020404" pitchFamily="49" charset="0"/>
              </a:rPr>
              <a:t>     IF an operator X is encountered, then;</a:t>
            </a:r>
          </a:p>
          <a:p>
            <a:pPr lvl="2" eaLnBrk="1" hangingPunct="1">
              <a:spcBef>
                <a:spcPct val="0"/>
              </a:spcBef>
              <a:buFont typeface="Courier New" panose="02070309020205020404" pitchFamily="49" charset="0"/>
              <a:buChar char="a"/>
            </a:pPr>
            <a:r>
              <a:rPr lang="en-US" altLang="en-US" sz="1400" b="1" dirty="0">
                <a:latin typeface="Courier New" panose="02070309020205020404" pitchFamily="49" charset="0"/>
              </a:rPr>
              <a:t> Repeatedly pop from stack and add each operator (popped from the   stack) to the postfix expression which has the same precedence or a higher precedence than X</a:t>
            </a:r>
          </a:p>
          <a:p>
            <a:pPr eaLnBrk="1" hangingPunct="1">
              <a:spcBef>
                <a:spcPct val="0"/>
              </a:spcBef>
              <a:buFontTx/>
              <a:buNone/>
            </a:pPr>
            <a:r>
              <a:rPr lang="en-US" altLang="en-US" sz="1400" b="1" dirty="0">
                <a:latin typeface="Courier New" panose="02070309020205020404" pitchFamily="49" charset="0"/>
              </a:rPr>
              <a:t>          b. Push the operator X to the stack</a:t>
            </a:r>
          </a:p>
          <a:p>
            <a:pPr eaLnBrk="1" hangingPunct="1">
              <a:spcBef>
                <a:spcPct val="0"/>
              </a:spcBef>
              <a:buFontTx/>
              <a:buNone/>
            </a:pPr>
            <a:r>
              <a:rPr lang="en-US" altLang="en-US" sz="1400" b="1" dirty="0">
                <a:latin typeface="Courier New" panose="02070309020205020404" pitchFamily="49" charset="0"/>
              </a:rPr>
              <a:t>Step 4: Repeatedly pop from the stack and add it to the postfix expression</a:t>
            </a:r>
          </a:p>
          <a:p>
            <a:pPr eaLnBrk="1" hangingPunct="1">
              <a:spcBef>
                <a:spcPct val="0"/>
              </a:spcBef>
              <a:buFontTx/>
              <a:buNone/>
            </a:pPr>
            <a:r>
              <a:rPr lang="en-US" altLang="en-US" sz="1400" b="1" dirty="0">
                <a:latin typeface="Courier New" panose="02070309020205020404" pitchFamily="49" charset="0"/>
              </a:rPr>
              <a:t>        until the stack is empty</a:t>
            </a:r>
          </a:p>
          <a:p>
            <a:pPr eaLnBrk="1" hangingPunct="1">
              <a:spcBef>
                <a:spcPct val="0"/>
              </a:spcBef>
              <a:buFontTx/>
              <a:buNone/>
            </a:pPr>
            <a:r>
              <a:rPr lang="en-US" altLang="en-US" sz="1400" b="1" dirty="0">
                <a:latin typeface="Courier New" panose="02070309020205020404" pitchFamily="49" charset="0"/>
              </a:rPr>
              <a:t>Step 5: EXIT</a:t>
            </a:r>
          </a:p>
        </p:txBody>
      </p:sp>
    </p:spTree>
    <p:extLst>
      <p:ext uri="{BB962C8B-B14F-4D97-AF65-F5344CB8AC3E}">
        <p14:creationId xmlns:p14="http://schemas.microsoft.com/office/powerpoint/2010/main" val="3655116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SG" altLang="en-US" sz="1400" dirty="0"/>
              <a:t>Convert the infix expression into its equivalent postfix expression</a:t>
            </a:r>
            <a:endParaRPr lang="en-US" altLang="en-US" sz="1400" dirty="0"/>
          </a:p>
        </p:txBody>
      </p:sp>
      <p:graphicFrame>
        <p:nvGraphicFramePr>
          <p:cNvPr id="4" name="Group 3">
            <a:extLst>
              <a:ext uri="{FF2B5EF4-FFF2-40B4-BE49-F238E27FC236}">
                <a16:creationId xmlns:a16="http://schemas.microsoft.com/office/drawing/2014/main" id="{6B48C5B8-E30B-161D-7FC5-E4706118730E}"/>
              </a:ext>
            </a:extLst>
          </p:cNvPr>
          <p:cNvGraphicFramePr>
            <a:graphicFrameLocks noGrp="1"/>
          </p:cNvGraphicFramePr>
          <p:nvPr>
            <p:extLst>
              <p:ext uri="{D42A27DB-BD31-4B8C-83A1-F6EECF244321}">
                <p14:modId xmlns:p14="http://schemas.microsoft.com/office/powerpoint/2010/main" val="1393243970"/>
              </p:ext>
            </p:extLst>
          </p:nvPr>
        </p:nvGraphicFramePr>
        <p:xfrm>
          <a:off x="3276600" y="2057400"/>
          <a:ext cx="2812256" cy="3292080"/>
        </p:xfrm>
        <a:graphic>
          <a:graphicData uri="http://schemas.openxmlformats.org/drawingml/2006/table">
            <a:tbl>
              <a:tblPr/>
              <a:tblGrid>
                <a:gridCol w="7429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1212056">
                  <a:extLst>
                    <a:ext uri="{9D8B030D-6E8A-4147-A177-3AD203B41FA5}">
                      <a16:colId xmlns:a16="http://schemas.microsoft.com/office/drawing/2014/main" val="20002"/>
                    </a:ext>
                  </a:extLst>
                </a:gridCol>
              </a:tblGrid>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infix</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Stack</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postfix</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3"/>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4"/>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3</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73</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6"/>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7"/>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4</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8"/>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9"/>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0"/>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8</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1"/>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2"/>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3"/>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5</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+ 5</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4"/>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+ 5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5"/>
                  </a:ext>
                </a:extLst>
              </a:tr>
            </a:tbl>
          </a:graphicData>
        </a:graphic>
      </p:graphicFrame>
      <p:sp>
        <p:nvSpPr>
          <p:cNvPr id="7" name="TextBox 6">
            <a:extLst>
              <a:ext uri="{FF2B5EF4-FFF2-40B4-BE49-F238E27FC236}">
                <a16:creationId xmlns:a16="http://schemas.microsoft.com/office/drawing/2014/main" id="{D69E2016-620D-788B-C88C-96C36F915FF9}"/>
              </a:ext>
            </a:extLst>
          </p:cNvPr>
          <p:cNvSpPr txBox="1"/>
          <p:nvPr/>
        </p:nvSpPr>
        <p:spPr>
          <a:xfrm>
            <a:off x="914400" y="1434368"/>
            <a:ext cx="7391400" cy="433965"/>
          </a:xfrm>
          <a:prstGeom prst="rect">
            <a:avLst/>
          </a:prstGeom>
          <a:noFill/>
        </p:spPr>
        <p:txBody>
          <a:bodyPr wrap="square">
            <a:spAutoFit/>
          </a:bodyPr>
          <a:lstStyle/>
          <a:p>
            <a:pPr algn="ctr" defTabSz="342900" eaLnBrk="1" fontAlgn="auto" hangingPunct="1">
              <a:lnSpc>
                <a:spcPct val="120000"/>
              </a:lnSpc>
              <a:spcAft>
                <a:spcPts val="0"/>
              </a:spcAft>
            </a:pPr>
            <a:r>
              <a:rPr lang="en-US" altLang="en-US" sz="2000" dirty="0">
                <a:solidFill>
                  <a:prstClr val="black"/>
                </a:solidFill>
                <a:cs typeface="Times New Roman" panose="02020603050405020304" pitchFamily="18" charset="0"/>
              </a:rPr>
              <a:t>infix “</a:t>
            </a:r>
            <a:r>
              <a:rPr lang="en-US" altLang="en-US" sz="2000" dirty="0">
                <a:solidFill>
                  <a:srgbClr val="FF0000"/>
                </a:solidFill>
                <a:cs typeface="Times New Roman" panose="02020603050405020304" pitchFamily="18" charset="0"/>
              </a:rPr>
              <a:t>(7 - (( 3 * 4) + 8) / 5)</a:t>
            </a:r>
            <a:r>
              <a:rPr lang="en-US" altLang="en-US" sz="2000" dirty="0">
                <a:solidFill>
                  <a:prstClr val="black"/>
                </a:solidFill>
                <a:cs typeface="Times New Roman" panose="02020603050405020304" pitchFamily="18" charset="0"/>
              </a:rPr>
              <a:t>"  =&gt; postfix  “</a:t>
            </a:r>
            <a:r>
              <a:rPr lang="en-US" altLang="en-US" sz="2000" dirty="0">
                <a:solidFill>
                  <a:srgbClr val="FF0000"/>
                </a:solidFill>
                <a:cs typeface="Times New Roman" panose="02020603050405020304" pitchFamily="18" charset="0"/>
              </a:rPr>
              <a:t>7 3 4 * 8 + 5 /</a:t>
            </a:r>
            <a:endParaRPr lang="en-US" altLang="en-US" sz="2000" dirty="0">
              <a:solidFill>
                <a:prstClr val="black"/>
              </a:solidFill>
              <a:latin typeface="Verdana"/>
              <a:cs typeface="Times New Roman" panose="02020603050405020304" pitchFamily="18" charset="0"/>
            </a:endParaRPr>
          </a:p>
        </p:txBody>
      </p:sp>
    </p:spTree>
    <p:extLst>
      <p:ext uri="{BB962C8B-B14F-4D97-AF65-F5344CB8AC3E}">
        <p14:creationId xmlns:p14="http://schemas.microsoft.com/office/powerpoint/2010/main" val="2874734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62F1-5BAE-489A-8198-3F3F40494176}"/>
              </a:ext>
            </a:extLst>
          </p:cNvPr>
          <p:cNvSpPr>
            <a:spLocks noGrp="1"/>
          </p:cNvSpPr>
          <p:nvPr>
            <p:ph type="title"/>
          </p:nvPr>
        </p:nvSpPr>
        <p:spPr/>
        <p:txBody>
          <a:bodyPr/>
          <a:lstStyle/>
          <a:p>
            <a:r>
              <a:rPr lang="en-SG" dirty="0"/>
              <a:t>Infix to postfix</a:t>
            </a:r>
          </a:p>
        </p:txBody>
      </p:sp>
      <p:sp>
        <p:nvSpPr>
          <p:cNvPr id="3" name="Content Placeholder 2">
            <a:extLst>
              <a:ext uri="{FF2B5EF4-FFF2-40B4-BE49-F238E27FC236}">
                <a16:creationId xmlns:a16="http://schemas.microsoft.com/office/drawing/2014/main" id="{2EA3DB9A-AE63-4591-B8D5-D106DE166FC3}"/>
              </a:ext>
            </a:extLst>
          </p:cNvPr>
          <p:cNvSpPr>
            <a:spLocks noGrp="1"/>
          </p:cNvSpPr>
          <p:nvPr>
            <p:ph idx="1"/>
          </p:nvPr>
        </p:nvSpPr>
        <p:spPr>
          <a:xfrm>
            <a:off x="1128409" y="1439694"/>
            <a:ext cx="6926094" cy="4580105"/>
          </a:xfrm>
        </p:spPr>
        <p:txBody>
          <a:bodyPr>
            <a:normAutofit/>
          </a:bodyPr>
          <a:lstStyle/>
          <a:p>
            <a:pPr marL="0" indent="0">
              <a:lnSpc>
                <a:spcPct val="100000"/>
              </a:lnSpc>
              <a:buNone/>
            </a:pPr>
            <a:r>
              <a:rPr lang="en-US" sz="1900" b="1" dirty="0">
                <a:latin typeface="Arial" panose="020B0604020202020204" pitchFamily="34" charset="0"/>
                <a:cs typeface="Arial" panose="020B0604020202020204" pitchFamily="34" charset="0"/>
              </a:rPr>
              <a:t>Do:</a:t>
            </a:r>
          </a:p>
          <a:p>
            <a:pPr lvl="1">
              <a:lnSpc>
                <a:spcPct val="100000"/>
              </a:lnSpc>
            </a:pPr>
            <a:r>
              <a:rPr lang="en-US" sz="1600" dirty="0">
                <a:latin typeface="Arial" panose="020B0604020202020204" pitchFamily="34" charset="0"/>
                <a:cs typeface="Arial" panose="020B0604020202020204" pitchFamily="34" charset="0"/>
              </a:rPr>
              <a:t>Find the operator with the highest precedence (If same precedence, process from left to right)</a:t>
            </a:r>
          </a:p>
          <a:p>
            <a:pPr lvl="1">
              <a:lnSpc>
                <a:spcPct val="100000"/>
              </a:lnSpc>
            </a:pPr>
            <a:r>
              <a:rPr lang="en-US" sz="1600" dirty="0">
                <a:latin typeface="Arial" panose="020B0604020202020204" pitchFamily="34" charset="0"/>
                <a:cs typeface="Arial" panose="020B0604020202020204" pitchFamily="34" charset="0"/>
              </a:rPr>
              <a:t>Convert associated operands and operator to the target expression</a:t>
            </a:r>
          </a:p>
          <a:p>
            <a:pPr marL="0" indent="0">
              <a:lnSpc>
                <a:spcPct val="100000"/>
              </a:lnSpc>
              <a:buNone/>
            </a:pPr>
            <a:r>
              <a:rPr lang="en-US" sz="1900" b="1" dirty="0">
                <a:latin typeface="Arial" panose="020B0604020202020204" pitchFamily="34" charset="0"/>
                <a:cs typeface="Arial" panose="020B0604020202020204" pitchFamily="34" charset="0"/>
              </a:rPr>
              <a:t>Until: </a:t>
            </a:r>
          </a:p>
          <a:p>
            <a:pPr lvl="1">
              <a:lnSpc>
                <a:spcPct val="100000"/>
              </a:lnSpc>
            </a:pPr>
            <a:r>
              <a:rPr lang="en-US" sz="1600" dirty="0">
                <a:latin typeface="Arial" panose="020B0604020202020204" pitchFamily="34" charset="0"/>
                <a:cs typeface="Arial" panose="020B0604020202020204" pitchFamily="34" charset="0"/>
              </a:rPr>
              <a:t>Every operator is processed</a:t>
            </a:r>
          </a:p>
          <a:p>
            <a:pPr marL="0" indent="0">
              <a:lnSpc>
                <a:spcPct val="100000"/>
              </a:lnSpc>
              <a:buNone/>
            </a:pPr>
            <a:endParaRPr lang="en-SG" sz="1600" b="1" dirty="0">
              <a:latin typeface="Arial" panose="020B0604020202020204" pitchFamily="34" charset="0"/>
              <a:cs typeface="Arial" panose="020B0604020202020204" pitchFamily="34" charset="0"/>
            </a:endParaRPr>
          </a:p>
          <a:p>
            <a:pPr marL="0" indent="0">
              <a:lnSpc>
                <a:spcPct val="100000"/>
              </a:lnSpc>
              <a:buNone/>
            </a:pPr>
            <a:r>
              <a:rPr lang="en-SG" sz="1600" b="1" dirty="0">
                <a:latin typeface="Arial" panose="020B0604020202020204" pitchFamily="34" charset="0"/>
                <a:cs typeface="Arial" panose="020B0604020202020204" pitchFamily="34" charset="0"/>
              </a:rPr>
              <a:t>Example: (Infix -&gt; Postfix)</a:t>
            </a:r>
          </a:p>
          <a:p>
            <a:pPr lvl="1">
              <a:lnSpc>
                <a:spcPct val="100000"/>
              </a:lnSpc>
            </a:pPr>
            <a:r>
              <a:rPr lang="en-SG" sz="1600" dirty="0">
                <a:latin typeface="Arial" panose="020B0604020202020204" pitchFamily="34" charset="0"/>
                <a:cs typeface="Arial" panose="020B0604020202020204" pitchFamily="34" charset="0"/>
              </a:rPr>
              <a:t>x = a + b ∗ c % d &gt;&gt; e</a:t>
            </a:r>
          </a:p>
          <a:p>
            <a:pPr lvl="1">
              <a:lnSpc>
                <a:spcPct val="100000"/>
              </a:lnSpc>
            </a:pPr>
            <a:r>
              <a:rPr lang="en-SG" sz="1600" dirty="0">
                <a:latin typeface="Arial" panose="020B0604020202020204" pitchFamily="34" charset="0"/>
                <a:cs typeface="Arial" panose="020B0604020202020204" pitchFamily="34" charset="0"/>
              </a:rPr>
              <a:t>x = a + </a:t>
            </a: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 % d &gt;&gt; e</a:t>
            </a:r>
          </a:p>
          <a:p>
            <a:pPr lvl="1">
              <a:lnSpc>
                <a:spcPct val="100000"/>
              </a:lnSpc>
            </a:pPr>
            <a:r>
              <a:rPr lang="en-SG" sz="1600" dirty="0">
                <a:latin typeface="Arial" panose="020B0604020202020204" pitchFamily="34" charset="0"/>
                <a:cs typeface="Arial" panose="020B0604020202020204" pitchFamily="34" charset="0"/>
              </a:rPr>
              <a:t>x = a + </a:t>
            </a: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*d% &gt;&gt; e</a:t>
            </a:r>
          </a:p>
          <a:p>
            <a:pPr lvl="1">
              <a:lnSpc>
                <a:spcPct val="100000"/>
              </a:lnSpc>
            </a:pPr>
            <a:r>
              <a:rPr lang="en-SG" sz="1600" dirty="0">
                <a:latin typeface="Arial" panose="020B0604020202020204" pitchFamily="34" charset="0"/>
                <a:cs typeface="Arial" panose="020B0604020202020204" pitchFamily="34" charset="0"/>
              </a:rPr>
              <a:t>x = </a:t>
            </a: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a:t>
            </a:r>
            <a:r>
              <a:rPr lang="en-SG" sz="1600" dirty="0" err="1">
                <a:latin typeface="Arial" panose="020B0604020202020204" pitchFamily="34" charset="0"/>
                <a:cs typeface="Arial" panose="020B0604020202020204" pitchFamily="34" charset="0"/>
              </a:rPr>
              <a:t>d%a</a:t>
            </a:r>
            <a:r>
              <a:rPr lang="en-SG" sz="1600" dirty="0">
                <a:latin typeface="Arial" panose="020B0604020202020204" pitchFamily="34" charset="0"/>
                <a:cs typeface="Arial" panose="020B0604020202020204" pitchFamily="34" charset="0"/>
              </a:rPr>
              <a:t>+ &gt;&gt; e</a:t>
            </a:r>
          </a:p>
          <a:p>
            <a:pPr lvl="1">
              <a:lnSpc>
                <a:spcPct val="100000"/>
              </a:lnSpc>
            </a:pPr>
            <a:r>
              <a:rPr lang="en-SG" sz="1600" dirty="0">
                <a:latin typeface="Arial" panose="020B0604020202020204" pitchFamily="34" charset="0"/>
                <a:cs typeface="Arial" panose="020B0604020202020204" pitchFamily="34" charset="0"/>
              </a:rPr>
              <a:t>x = </a:t>
            </a: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a:t>
            </a:r>
            <a:r>
              <a:rPr lang="en-SG" sz="1600" dirty="0" err="1">
                <a:latin typeface="Arial" panose="020B0604020202020204" pitchFamily="34" charset="0"/>
                <a:cs typeface="Arial" panose="020B0604020202020204" pitchFamily="34" charset="0"/>
              </a:rPr>
              <a:t>d%a+e</a:t>
            </a:r>
            <a:r>
              <a:rPr lang="en-SG" sz="1600" dirty="0">
                <a:latin typeface="Arial" panose="020B0604020202020204" pitchFamily="34" charset="0"/>
                <a:cs typeface="Arial" panose="020B0604020202020204" pitchFamily="34" charset="0"/>
              </a:rPr>
              <a:t>&gt;&gt;</a:t>
            </a:r>
          </a:p>
          <a:p>
            <a:pPr lvl="1">
              <a:lnSpc>
                <a:spcPct val="100000"/>
              </a:lnSpc>
            </a:pPr>
            <a:r>
              <a:rPr lang="en-SG" sz="1600" dirty="0" err="1">
                <a:latin typeface="Arial" panose="020B0604020202020204" pitchFamily="34" charset="0"/>
                <a:cs typeface="Arial" panose="020B0604020202020204" pitchFamily="34" charset="0"/>
              </a:rPr>
              <a:t>bc</a:t>
            </a:r>
            <a:r>
              <a:rPr lang="en-SG" sz="1600" dirty="0">
                <a:latin typeface="Arial" panose="020B0604020202020204" pitchFamily="34" charset="0"/>
                <a:cs typeface="Arial" panose="020B0604020202020204" pitchFamily="34" charset="0"/>
              </a:rPr>
              <a:t>*</a:t>
            </a:r>
            <a:r>
              <a:rPr lang="en-SG" sz="1600" dirty="0" err="1">
                <a:latin typeface="Arial" panose="020B0604020202020204" pitchFamily="34" charset="0"/>
                <a:cs typeface="Arial" panose="020B0604020202020204" pitchFamily="34" charset="0"/>
              </a:rPr>
              <a:t>d%a+e</a:t>
            </a:r>
            <a:r>
              <a:rPr lang="en-SG" sz="1600" dirty="0">
                <a:latin typeface="Arial" panose="020B0604020202020204" pitchFamily="34" charset="0"/>
                <a:cs typeface="Arial" panose="020B0604020202020204" pitchFamily="34" charset="0"/>
              </a:rPr>
              <a:t>&gt;&gt;x=</a:t>
            </a: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82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FC2F-743B-4AD2-BC14-A4232C3ED1E2}"/>
              </a:ext>
            </a:extLst>
          </p:cNvPr>
          <p:cNvSpPr>
            <a:spLocks noGrp="1"/>
          </p:cNvSpPr>
          <p:nvPr>
            <p:ph type="title"/>
          </p:nvPr>
        </p:nvSpPr>
        <p:spPr/>
        <p:txBody>
          <a:bodyPr/>
          <a:lstStyle/>
          <a:p>
            <a:r>
              <a:rPr lang="en-SG" dirty="0"/>
              <a:t>Question 3 – (a)</a:t>
            </a:r>
          </a:p>
        </p:txBody>
      </p:sp>
      <p:sp>
        <p:nvSpPr>
          <p:cNvPr id="3" name="Content Placeholder 2">
            <a:extLst>
              <a:ext uri="{FF2B5EF4-FFF2-40B4-BE49-F238E27FC236}">
                <a16:creationId xmlns:a16="http://schemas.microsoft.com/office/drawing/2014/main" id="{6A155242-9754-4FB1-93C6-A43E4C2DE88D}"/>
              </a:ext>
            </a:extLst>
          </p:cNvPr>
          <p:cNvSpPr>
            <a:spLocks noGrp="1"/>
          </p:cNvSpPr>
          <p:nvPr>
            <p:ph idx="1"/>
          </p:nvPr>
        </p:nvSpPr>
        <p:spPr>
          <a:xfrm>
            <a:off x="304800" y="743009"/>
            <a:ext cx="8610600" cy="476191"/>
          </a:xfrm>
        </p:spPr>
        <p:txBody>
          <a:bodyPr>
            <a:normAutofit/>
          </a:bodyPr>
          <a:lstStyle/>
          <a:p>
            <a:pPr marL="0" indent="0">
              <a:buNone/>
            </a:pPr>
            <a:r>
              <a:rPr lang="en-SG" sz="2000" dirty="0">
                <a:latin typeface="Arial" panose="020B0604020202020204" pitchFamily="34" charset="0"/>
                <a:cs typeface="Arial" panose="020B0604020202020204" pitchFamily="34" charset="0"/>
              </a:rPr>
              <a:t>Convert an </a:t>
            </a:r>
            <a:r>
              <a:rPr lang="en-SG" sz="2000" b="1" dirty="0">
                <a:latin typeface="Arial" panose="020B0604020202020204" pitchFamily="34" charset="0"/>
                <a:cs typeface="Arial" panose="020B0604020202020204" pitchFamily="34" charset="0"/>
              </a:rPr>
              <a:t>infix</a:t>
            </a:r>
            <a:r>
              <a:rPr lang="en-SG" sz="2000" dirty="0">
                <a:latin typeface="Arial" panose="020B0604020202020204" pitchFamily="34" charset="0"/>
                <a:cs typeface="Arial" panose="020B0604020202020204" pitchFamily="34" charset="0"/>
              </a:rPr>
              <a:t> expression, </a:t>
            </a:r>
            <a:r>
              <a:rPr lang="en-SG" sz="2000" b="1" dirty="0">
                <a:solidFill>
                  <a:srgbClr val="FF0000"/>
                </a:solidFill>
                <a:latin typeface="Arial" panose="020B0604020202020204" pitchFamily="34" charset="0"/>
                <a:cs typeface="Arial" panose="020B0604020202020204" pitchFamily="34" charset="0"/>
              </a:rPr>
              <a:t>x = a + b ∗ </a:t>
            </a:r>
            <a:r>
              <a:rPr lang="en-SG" sz="2000" b="1" dirty="0" err="1">
                <a:solidFill>
                  <a:srgbClr val="FF0000"/>
                </a:solidFill>
                <a:latin typeface="Arial" panose="020B0604020202020204" pitchFamily="34" charset="0"/>
                <a:cs typeface="Arial" panose="020B0604020202020204" pitchFamily="34" charset="0"/>
              </a:rPr>
              <a:t>c%d</a:t>
            </a:r>
            <a:r>
              <a:rPr lang="en-SG" sz="2000" b="1" dirty="0">
                <a:solidFill>
                  <a:srgbClr val="FF0000"/>
                </a:solidFill>
                <a:latin typeface="Arial" panose="020B0604020202020204" pitchFamily="34" charset="0"/>
                <a:cs typeface="Arial" panose="020B0604020202020204" pitchFamily="34" charset="0"/>
              </a:rPr>
              <a:t> &gt;&gt; e</a:t>
            </a:r>
            <a:r>
              <a:rPr lang="en-SG" sz="2000" dirty="0">
                <a:latin typeface="Arial" panose="020B0604020202020204" pitchFamily="34" charset="0"/>
                <a:cs typeface="Arial" panose="020B0604020202020204" pitchFamily="34" charset="0"/>
              </a:rPr>
              <a:t>, to a </a:t>
            </a:r>
            <a:r>
              <a:rPr lang="en-SG" sz="2000" b="1" dirty="0">
                <a:latin typeface="Arial" panose="020B0604020202020204" pitchFamily="34" charset="0"/>
                <a:cs typeface="Arial" panose="020B0604020202020204" pitchFamily="34" charset="0"/>
              </a:rPr>
              <a:t>postfix</a:t>
            </a:r>
            <a:r>
              <a:rPr lang="en-SG" sz="2000" dirty="0">
                <a:latin typeface="Arial" panose="020B0604020202020204" pitchFamily="34" charset="0"/>
                <a:cs typeface="Arial" panose="020B0604020202020204" pitchFamily="34" charset="0"/>
              </a:rPr>
              <a:t> expression</a:t>
            </a:r>
          </a:p>
        </p:txBody>
      </p:sp>
      <p:graphicFrame>
        <p:nvGraphicFramePr>
          <p:cNvPr id="7" name="Table 4">
            <a:extLst>
              <a:ext uri="{FF2B5EF4-FFF2-40B4-BE49-F238E27FC236}">
                <a16:creationId xmlns:a16="http://schemas.microsoft.com/office/drawing/2014/main" id="{C52A90C1-E4DD-4248-B52B-A9E3888764BE}"/>
              </a:ext>
            </a:extLst>
          </p:cNvPr>
          <p:cNvGraphicFramePr>
            <a:graphicFrameLocks noGrp="1"/>
          </p:cNvGraphicFramePr>
          <p:nvPr/>
        </p:nvGraphicFramePr>
        <p:xfrm>
          <a:off x="6560126" y="4800600"/>
          <a:ext cx="2362200" cy="164592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4023724910"/>
                    </a:ext>
                  </a:extLst>
                </a:gridCol>
                <a:gridCol w="1181100">
                  <a:extLst>
                    <a:ext uri="{9D8B030D-6E8A-4147-A177-3AD203B41FA5}">
                      <a16:colId xmlns:a16="http://schemas.microsoft.com/office/drawing/2014/main" val="1545952784"/>
                    </a:ext>
                  </a:extLst>
                </a:gridCol>
              </a:tblGrid>
              <a:tr h="135467">
                <a:tc>
                  <a:txBody>
                    <a:bodyPr/>
                    <a:lstStyle/>
                    <a:p>
                      <a:pPr algn="ctr"/>
                      <a:r>
                        <a:rPr lang="en-SG" sz="1200" dirty="0">
                          <a:solidFill>
                            <a:sysClr val="windowText" lastClr="000000"/>
                          </a:solidFill>
                        </a:rPr>
                        <a:t>Operators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Precedence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35467">
                <a:tc>
                  <a:txBody>
                    <a:bodyPr/>
                    <a:lstStyle/>
                    <a:p>
                      <a:pPr algn="ctr"/>
                      <a:r>
                        <a:rPr lang="en-SG" sz="1200" dirty="0">
                          <a:solidFill>
                            <a:sysClr val="windowText" lastClr="000000"/>
                          </a:solidFill>
                        </a:rPr>
                        <a:t>*, /,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1200" dirty="0">
                          <a:solidFill>
                            <a:sysClr val="windowText" lastClr="000000"/>
                          </a:solidFill>
                        </a:rPr>
                        <a:t>Highest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0">
                <a:tc>
                  <a:txBody>
                    <a:bodyPr/>
                    <a:lstStyle/>
                    <a:p>
                      <a:pPr algn="ctr"/>
                      <a:r>
                        <a:rPr lang="en-SG" sz="1200" dirty="0">
                          <a:solidFill>
                            <a:sysClr val="windowText" lastClr="000000"/>
                          </a:solidFill>
                        </a:rPr>
                        <a:t>+, -</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135467">
                <a:tc>
                  <a:txBody>
                    <a:bodyPr/>
                    <a:lstStyle/>
                    <a:p>
                      <a:pPr algn="ctr"/>
                      <a:r>
                        <a:rPr lang="en-SG" sz="1200" dirty="0">
                          <a:solidFill>
                            <a:sysClr val="windowText" lastClr="000000"/>
                          </a:solidFill>
                        </a:rPr>
                        <a:t>&lt;&lt;, &gt;&gt;</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135467">
                <a:tc>
                  <a:txBody>
                    <a:bodyPr/>
                    <a:lstStyle/>
                    <a:p>
                      <a:pPr algn="ctr"/>
                      <a:r>
                        <a:rPr lang="en-SG" sz="1200" dirty="0">
                          <a:solidFill>
                            <a:sysClr val="windowText" lastClr="000000"/>
                          </a:solidFill>
                        </a:rPr>
                        <a:t>&amp;&amp;</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135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200" dirty="0">
                          <a:solidFill>
                            <a:sysClr val="windowText" lastClr="000000"/>
                          </a:solidFill>
                        </a:rPr>
                        <a: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Lowest </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grpSp>
        <p:nvGrpSpPr>
          <p:cNvPr id="10" name="Group 9">
            <a:extLst>
              <a:ext uri="{FF2B5EF4-FFF2-40B4-BE49-F238E27FC236}">
                <a16:creationId xmlns:a16="http://schemas.microsoft.com/office/drawing/2014/main" id="{E725130D-7D24-4A7E-9366-6D5807BB9F10}"/>
              </a:ext>
            </a:extLst>
          </p:cNvPr>
          <p:cNvGrpSpPr/>
          <p:nvPr/>
        </p:nvGrpSpPr>
        <p:grpSpPr>
          <a:xfrm>
            <a:off x="4000500" y="2362200"/>
            <a:ext cx="1142999" cy="1184310"/>
            <a:chOff x="1143000" y="2667000"/>
            <a:chExt cx="1295400" cy="3124200"/>
          </a:xfrm>
        </p:grpSpPr>
        <p:cxnSp>
          <p:nvCxnSpPr>
            <p:cNvPr id="12" name="Straight Connector 11">
              <a:extLst>
                <a:ext uri="{FF2B5EF4-FFF2-40B4-BE49-F238E27FC236}">
                  <a16:creationId xmlns:a16="http://schemas.microsoft.com/office/drawing/2014/main" id="{41FAC8F0-54BD-4905-8321-847E457F6F4B}"/>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DCB7FCF-13BA-473C-8BA1-8661957AEA6B}"/>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AA975F3-49EF-494D-81DA-D6D09C2D4572}"/>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08625654-4C37-4ADC-9872-90E5782A38F3}"/>
              </a:ext>
            </a:extLst>
          </p:cNvPr>
          <p:cNvSpPr/>
          <p:nvPr/>
        </p:nvSpPr>
        <p:spPr>
          <a:xfrm>
            <a:off x="4192726" y="2598852"/>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t>
            </a:r>
          </a:p>
        </p:txBody>
      </p:sp>
      <p:sp>
        <p:nvSpPr>
          <p:cNvPr id="18" name="Rectangle 17">
            <a:extLst>
              <a:ext uri="{FF2B5EF4-FFF2-40B4-BE49-F238E27FC236}">
                <a16:creationId xmlns:a16="http://schemas.microsoft.com/office/drawing/2014/main" id="{60289B5F-1916-451E-B7A0-31F36C9D7245}"/>
              </a:ext>
            </a:extLst>
          </p:cNvPr>
          <p:cNvSpPr/>
          <p:nvPr/>
        </p:nvSpPr>
        <p:spPr>
          <a:xfrm>
            <a:off x="4192726" y="2862366"/>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t>
            </a:r>
          </a:p>
        </p:txBody>
      </p:sp>
      <p:sp>
        <p:nvSpPr>
          <p:cNvPr id="19" name="Rectangle 18">
            <a:extLst>
              <a:ext uri="{FF2B5EF4-FFF2-40B4-BE49-F238E27FC236}">
                <a16:creationId xmlns:a16="http://schemas.microsoft.com/office/drawing/2014/main" id="{8BEDA6F4-E41C-43EA-8B83-929367976A69}"/>
              </a:ext>
            </a:extLst>
          </p:cNvPr>
          <p:cNvSpPr/>
          <p:nvPr/>
        </p:nvSpPr>
        <p:spPr>
          <a:xfrm>
            <a:off x="4192726" y="3125880"/>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t>
            </a:r>
          </a:p>
        </p:txBody>
      </p:sp>
      <p:sp>
        <p:nvSpPr>
          <p:cNvPr id="4" name="Rectangle 3">
            <a:extLst>
              <a:ext uri="{FF2B5EF4-FFF2-40B4-BE49-F238E27FC236}">
                <a16:creationId xmlns:a16="http://schemas.microsoft.com/office/drawing/2014/main" id="{9DC98DE0-E2E3-4CD3-9223-3D209AC699B1}"/>
              </a:ext>
            </a:extLst>
          </p:cNvPr>
          <p:cNvSpPr/>
          <p:nvPr/>
        </p:nvSpPr>
        <p:spPr>
          <a:xfrm>
            <a:off x="1447793"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x</a:t>
            </a:r>
          </a:p>
        </p:txBody>
      </p:sp>
      <p:sp>
        <p:nvSpPr>
          <p:cNvPr id="20" name="Rectangle 19">
            <a:extLst>
              <a:ext uri="{FF2B5EF4-FFF2-40B4-BE49-F238E27FC236}">
                <a16:creationId xmlns:a16="http://schemas.microsoft.com/office/drawing/2014/main" id="{8EB76D75-D95D-4FA1-8FBA-B7CA9FD7F20E}"/>
              </a:ext>
            </a:extLst>
          </p:cNvPr>
          <p:cNvSpPr/>
          <p:nvPr/>
        </p:nvSpPr>
        <p:spPr>
          <a:xfrm>
            <a:off x="2015830"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a:t>
            </a:r>
          </a:p>
        </p:txBody>
      </p:sp>
      <p:sp>
        <p:nvSpPr>
          <p:cNvPr id="21" name="Rectangle 20">
            <a:extLst>
              <a:ext uri="{FF2B5EF4-FFF2-40B4-BE49-F238E27FC236}">
                <a16:creationId xmlns:a16="http://schemas.microsoft.com/office/drawing/2014/main" id="{795D6418-1D9B-4C3C-980A-1310B8E3DD08}"/>
              </a:ext>
            </a:extLst>
          </p:cNvPr>
          <p:cNvSpPr/>
          <p:nvPr/>
        </p:nvSpPr>
        <p:spPr>
          <a:xfrm>
            <a:off x="2583867"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b</a:t>
            </a:r>
          </a:p>
        </p:txBody>
      </p:sp>
      <p:sp>
        <p:nvSpPr>
          <p:cNvPr id="22" name="Rectangle 21">
            <a:extLst>
              <a:ext uri="{FF2B5EF4-FFF2-40B4-BE49-F238E27FC236}">
                <a16:creationId xmlns:a16="http://schemas.microsoft.com/office/drawing/2014/main" id="{926B5021-66A9-4B9F-A116-77F228068FF7}"/>
              </a:ext>
            </a:extLst>
          </p:cNvPr>
          <p:cNvSpPr/>
          <p:nvPr/>
        </p:nvSpPr>
        <p:spPr>
          <a:xfrm>
            <a:off x="3151904"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c</a:t>
            </a:r>
          </a:p>
        </p:txBody>
      </p:sp>
      <p:sp>
        <p:nvSpPr>
          <p:cNvPr id="23" name="Rectangle 22">
            <a:extLst>
              <a:ext uri="{FF2B5EF4-FFF2-40B4-BE49-F238E27FC236}">
                <a16:creationId xmlns:a16="http://schemas.microsoft.com/office/drawing/2014/main" id="{00B3D01D-3BCF-4B31-BCD4-035C217E0D67}"/>
              </a:ext>
            </a:extLst>
          </p:cNvPr>
          <p:cNvSpPr/>
          <p:nvPr/>
        </p:nvSpPr>
        <p:spPr>
          <a:xfrm>
            <a:off x="3719941"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t>
            </a:r>
          </a:p>
        </p:txBody>
      </p:sp>
      <p:sp>
        <p:nvSpPr>
          <p:cNvPr id="24" name="Rectangle 23">
            <a:extLst>
              <a:ext uri="{FF2B5EF4-FFF2-40B4-BE49-F238E27FC236}">
                <a16:creationId xmlns:a16="http://schemas.microsoft.com/office/drawing/2014/main" id="{14A37781-833B-4C90-8700-2184DA107511}"/>
              </a:ext>
            </a:extLst>
          </p:cNvPr>
          <p:cNvSpPr/>
          <p:nvPr/>
        </p:nvSpPr>
        <p:spPr>
          <a:xfrm>
            <a:off x="4287978"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d</a:t>
            </a:r>
          </a:p>
        </p:txBody>
      </p:sp>
      <p:sp>
        <p:nvSpPr>
          <p:cNvPr id="25" name="Rectangle 24">
            <a:extLst>
              <a:ext uri="{FF2B5EF4-FFF2-40B4-BE49-F238E27FC236}">
                <a16:creationId xmlns:a16="http://schemas.microsoft.com/office/drawing/2014/main" id="{10B25DA5-C7F8-4C23-88B3-0FC46261C86F}"/>
              </a:ext>
            </a:extLst>
          </p:cNvPr>
          <p:cNvSpPr/>
          <p:nvPr/>
        </p:nvSpPr>
        <p:spPr>
          <a:xfrm>
            <a:off x="4856015"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t>
            </a:r>
          </a:p>
        </p:txBody>
      </p:sp>
      <p:sp>
        <p:nvSpPr>
          <p:cNvPr id="26" name="Rectangle 25">
            <a:extLst>
              <a:ext uri="{FF2B5EF4-FFF2-40B4-BE49-F238E27FC236}">
                <a16:creationId xmlns:a16="http://schemas.microsoft.com/office/drawing/2014/main" id="{BDF15038-83C9-4241-83FD-6BC1E1C3AE9B}"/>
              </a:ext>
            </a:extLst>
          </p:cNvPr>
          <p:cNvSpPr/>
          <p:nvPr/>
        </p:nvSpPr>
        <p:spPr>
          <a:xfrm>
            <a:off x="5424052"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t>
            </a:r>
          </a:p>
        </p:txBody>
      </p:sp>
      <p:sp>
        <p:nvSpPr>
          <p:cNvPr id="27" name="Rectangle 26">
            <a:extLst>
              <a:ext uri="{FF2B5EF4-FFF2-40B4-BE49-F238E27FC236}">
                <a16:creationId xmlns:a16="http://schemas.microsoft.com/office/drawing/2014/main" id="{2ADB6681-CEDB-4C00-B592-1445F81BA1BA}"/>
              </a:ext>
            </a:extLst>
          </p:cNvPr>
          <p:cNvSpPr/>
          <p:nvPr/>
        </p:nvSpPr>
        <p:spPr>
          <a:xfrm>
            <a:off x="5992089"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e</a:t>
            </a:r>
          </a:p>
        </p:txBody>
      </p:sp>
      <p:sp>
        <p:nvSpPr>
          <p:cNvPr id="28" name="Rectangle 27">
            <a:extLst>
              <a:ext uri="{FF2B5EF4-FFF2-40B4-BE49-F238E27FC236}">
                <a16:creationId xmlns:a16="http://schemas.microsoft.com/office/drawing/2014/main" id="{E55CE1B0-0A12-4119-AE7D-11C2CD0CC28E}"/>
              </a:ext>
            </a:extLst>
          </p:cNvPr>
          <p:cNvSpPr/>
          <p:nvPr/>
        </p:nvSpPr>
        <p:spPr>
          <a:xfrm>
            <a:off x="6560126"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bg1"/>
                </a:solidFill>
              </a:rPr>
              <a:t>&gt;&gt;</a:t>
            </a:r>
          </a:p>
        </p:txBody>
      </p:sp>
      <p:sp>
        <p:nvSpPr>
          <p:cNvPr id="29" name="Rectangle 28">
            <a:extLst>
              <a:ext uri="{FF2B5EF4-FFF2-40B4-BE49-F238E27FC236}">
                <a16:creationId xmlns:a16="http://schemas.microsoft.com/office/drawing/2014/main" id="{0BE41E64-6EFE-4808-8148-9131794B6899}"/>
              </a:ext>
            </a:extLst>
          </p:cNvPr>
          <p:cNvSpPr/>
          <p:nvPr/>
        </p:nvSpPr>
        <p:spPr>
          <a:xfrm>
            <a:off x="7128163" y="388620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a:t>
            </a:r>
          </a:p>
        </p:txBody>
      </p:sp>
      <p:sp>
        <p:nvSpPr>
          <p:cNvPr id="16" name="Rectangle 15">
            <a:extLst>
              <a:ext uri="{FF2B5EF4-FFF2-40B4-BE49-F238E27FC236}">
                <a16:creationId xmlns:a16="http://schemas.microsoft.com/office/drawing/2014/main" id="{BCF2214E-0911-44C7-A83E-3CF6E8BB134D}"/>
              </a:ext>
            </a:extLst>
          </p:cNvPr>
          <p:cNvSpPr/>
          <p:nvPr/>
        </p:nvSpPr>
        <p:spPr>
          <a:xfrm>
            <a:off x="4192726" y="259970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t>
            </a:r>
          </a:p>
        </p:txBody>
      </p:sp>
      <p:sp>
        <p:nvSpPr>
          <p:cNvPr id="15" name="Rectangle 14">
            <a:extLst>
              <a:ext uri="{FF2B5EF4-FFF2-40B4-BE49-F238E27FC236}">
                <a16:creationId xmlns:a16="http://schemas.microsoft.com/office/drawing/2014/main" id="{DC8E81FA-3D24-4569-B81E-086F0E938D28}"/>
              </a:ext>
            </a:extLst>
          </p:cNvPr>
          <p:cNvSpPr/>
          <p:nvPr/>
        </p:nvSpPr>
        <p:spPr>
          <a:xfrm>
            <a:off x="4192725" y="2866275"/>
            <a:ext cx="777873"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&gt;&gt;</a:t>
            </a:r>
          </a:p>
        </p:txBody>
      </p:sp>
      <p:sp>
        <p:nvSpPr>
          <p:cNvPr id="30" name="Rectangle 29">
            <a:extLst>
              <a:ext uri="{FF2B5EF4-FFF2-40B4-BE49-F238E27FC236}">
                <a16:creationId xmlns:a16="http://schemas.microsoft.com/office/drawing/2014/main" id="{779923CC-1A57-44FA-B14A-1E6AEBF8807D}"/>
              </a:ext>
            </a:extLst>
          </p:cNvPr>
          <p:cNvSpPr/>
          <p:nvPr/>
        </p:nvSpPr>
        <p:spPr>
          <a:xfrm>
            <a:off x="145125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x</a:t>
            </a:r>
          </a:p>
        </p:txBody>
      </p:sp>
      <p:sp>
        <p:nvSpPr>
          <p:cNvPr id="31" name="Rectangle 30">
            <a:extLst>
              <a:ext uri="{FF2B5EF4-FFF2-40B4-BE49-F238E27FC236}">
                <a16:creationId xmlns:a16="http://schemas.microsoft.com/office/drawing/2014/main" id="{DF938C49-6EE1-458D-9FE7-9A8323247BF3}"/>
              </a:ext>
            </a:extLst>
          </p:cNvPr>
          <p:cNvSpPr/>
          <p:nvPr/>
        </p:nvSpPr>
        <p:spPr>
          <a:xfrm>
            <a:off x="2019295"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2" name="Rectangle 31">
            <a:extLst>
              <a:ext uri="{FF2B5EF4-FFF2-40B4-BE49-F238E27FC236}">
                <a16:creationId xmlns:a16="http://schemas.microsoft.com/office/drawing/2014/main" id="{40A364D5-F280-471C-BE56-61836FD2B9FC}"/>
              </a:ext>
            </a:extLst>
          </p:cNvPr>
          <p:cNvSpPr/>
          <p:nvPr/>
        </p:nvSpPr>
        <p:spPr>
          <a:xfrm>
            <a:off x="2587332"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33" name="Rectangle 32">
            <a:extLst>
              <a:ext uri="{FF2B5EF4-FFF2-40B4-BE49-F238E27FC236}">
                <a16:creationId xmlns:a16="http://schemas.microsoft.com/office/drawing/2014/main" id="{4D505D3A-9C7E-4DAF-83D4-80494627B9E8}"/>
              </a:ext>
            </a:extLst>
          </p:cNvPr>
          <p:cNvSpPr/>
          <p:nvPr/>
        </p:nvSpPr>
        <p:spPr>
          <a:xfrm>
            <a:off x="3155369"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4" name="Rectangle 33">
            <a:extLst>
              <a:ext uri="{FF2B5EF4-FFF2-40B4-BE49-F238E27FC236}">
                <a16:creationId xmlns:a16="http://schemas.microsoft.com/office/drawing/2014/main" id="{35B01E70-6B0C-4F9A-9735-7605ABC90D65}"/>
              </a:ext>
            </a:extLst>
          </p:cNvPr>
          <p:cNvSpPr/>
          <p:nvPr/>
        </p:nvSpPr>
        <p:spPr>
          <a:xfrm>
            <a:off x="3723406"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b</a:t>
            </a:r>
          </a:p>
        </p:txBody>
      </p:sp>
      <p:sp>
        <p:nvSpPr>
          <p:cNvPr id="35" name="Rectangle 34">
            <a:extLst>
              <a:ext uri="{FF2B5EF4-FFF2-40B4-BE49-F238E27FC236}">
                <a16:creationId xmlns:a16="http://schemas.microsoft.com/office/drawing/2014/main" id="{78B7A373-7FC9-4A41-8A92-B6F3A8470F2A}"/>
              </a:ext>
            </a:extLst>
          </p:cNvPr>
          <p:cNvSpPr/>
          <p:nvPr/>
        </p:nvSpPr>
        <p:spPr>
          <a:xfrm>
            <a:off x="4291443"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6" name="Rectangle 35">
            <a:extLst>
              <a:ext uri="{FF2B5EF4-FFF2-40B4-BE49-F238E27FC236}">
                <a16:creationId xmlns:a16="http://schemas.microsoft.com/office/drawing/2014/main" id="{43747334-2368-4883-9A1D-EF47AEC4C8A3}"/>
              </a:ext>
            </a:extLst>
          </p:cNvPr>
          <p:cNvSpPr/>
          <p:nvPr/>
        </p:nvSpPr>
        <p:spPr>
          <a:xfrm>
            <a:off x="4859480"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37" name="Rectangle 36">
            <a:extLst>
              <a:ext uri="{FF2B5EF4-FFF2-40B4-BE49-F238E27FC236}">
                <a16:creationId xmlns:a16="http://schemas.microsoft.com/office/drawing/2014/main" id="{02711DD8-A677-4E72-85F1-2CF4A6D88C7C}"/>
              </a:ext>
            </a:extLst>
          </p:cNvPr>
          <p:cNvSpPr/>
          <p:nvPr/>
        </p:nvSpPr>
        <p:spPr>
          <a:xfrm>
            <a:off x="5427517"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8" name="Rectangle 37">
            <a:extLst>
              <a:ext uri="{FF2B5EF4-FFF2-40B4-BE49-F238E27FC236}">
                <a16:creationId xmlns:a16="http://schemas.microsoft.com/office/drawing/2014/main" id="{152F92BC-094F-49B6-B6FB-57D9B754A671}"/>
              </a:ext>
            </a:extLst>
          </p:cNvPr>
          <p:cNvSpPr/>
          <p:nvPr/>
        </p:nvSpPr>
        <p:spPr>
          <a:xfrm>
            <a:off x="5995554"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p>
        </p:txBody>
      </p:sp>
      <p:sp>
        <p:nvSpPr>
          <p:cNvPr id="39" name="Rectangle 38">
            <a:extLst>
              <a:ext uri="{FF2B5EF4-FFF2-40B4-BE49-F238E27FC236}">
                <a16:creationId xmlns:a16="http://schemas.microsoft.com/office/drawing/2014/main" id="{0C4BF4B8-CFEF-4AD9-9990-DD4521231CAB}"/>
              </a:ext>
            </a:extLst>
          </p:cNvPr>
          <p:cNvSpPr/>
          <p:nvPr/>
        </p:nvSpPr>
        <p:spPr>
          <a:xfrm>
            <a:off x="6563591"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p>
        </p:txBody>
      </p:sp>
      <p:sp>
        <p:nvSpPr>
          <p:cNvPr id="40" name="Rectangle 39">
            <a:extLst>
              <a:ext uri="{FF2B5EF4-FFF2-40B4-BE49-F238E27FC236}">
                <a16:creationId xmlns:a16="http://schemas.microsoft.com/office/drawing/2014/main" id="{5EBD8A33-44AB-4608-8F7B-ECFD0C35217F}"/>
              </a:ext>
            </a:extLst>
          </p:cNvPr>
          <p:cNvSpPr/>
          <p:nvPr/>
        </p:nvSpPr>
        <p:spPr>
          <a:xfrm>
            <a:off x="713162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5" name="TextBox 4">
            <a:extLst>
              <a:ext uri="{FF2B5EF4-FFF2-40B4-BE49-F238E27FC236}">
                <a16:creationId xmlns:a16="http://schemas.microsoft.com/office/drawing/2014/main" id="{ED99FDB7-3C05-4DF8-A2BE-EC465539450F}"/>
              </a:ext>
            </a:extLst>
          </p:cNvPr>
          <p:cNvSpPr txBox="1"/>
          <p:nvPr/>
        </p:nvSpPr>
        <p:spPr>
          <a:xfrm>
            <a:off x="1066801" y="4495800"/>
            <a:ext cx="5493326" cy="1661993"/>
          </a:xfrm>
          <a:prstGeom prst="rect">
            <a:avLst/>
          </a:prstGeom>
          <a:noFill/>
        </p:spPr>
        <p:txBody>
          <a:bodyPr wrap="square" rtlCol="0">
            <a:spAutoFit/>
          </a:bodyPr>
          <a:lstStyle/>
          <a:p>
            <a:pPr>
              <a:lnSpc>
                <a:spcPct val="100000"/>
              </a:lnSpc>
              <a:spcBef>
                <a:spcPct val="0"/>
              </a:spcBef>
              <a:buFontTx/>
              <a:buNone/>
            </a:pPr>
            <a:r>
              <a:rPr lang="en-SG" altLang="en-US" sz="1200" b="1" dirty="0">
                <a:latin typeface="Roboto" panose="02000000000000000000" pitchFamily="2" charset="0"/>
              </a:rPr>
              <a:t>Infix</a:t>
            </a:r>
            <a:r>
              <a:rPr lang="en-SG" altLang="en-US" sz="1200" dirty="0">
                <a:latin typeface="Roboto" panose="02000000000000000000" pitchFamily="2" charset="0"/>
              </a:rPr>
              <a:t> : An expression is called the Infix expression if the operator appears in between the operands in the expression. Simply of the form (operand1 operator operand2).</a:t>
            </a:r>
            <a:r>
              <a:rPr lang="en-SG" altLang="en-US" sz="1200" dirty="0"/>
              <a:t> </a:t>
            </a:r>
            <a:r>
              <a:rPr lang="en-SG" altLang="en-US" sz="1200" dirty="0">
                <a:latin typeface="Roboto" panose="02000000000000000000" pitchFamily="2" charset="0"/>
              </a:rPr>
              <a:t>Example : </a:t>
            </a:r>
            <a:r>
              <a:rPr lang="en-SG" altLang="en-US" sz="1200" dirty="0">
                <a:solidFill>
                  <a:srgbClr val="FF0000"/>
                </a:solidFill>
                <a:latin typeface="Roboto" panose="02000000000000000000" pitchFamily="2" charset="0"/>
              </a:rPr>
              <a:t>(A+B) * (C-D)</a:t>
            </a:r>
          </a:p>
          <a:p>
            <a:pPr>
              <a:lnSpc>
                <a:spcPct val="100000"/>
              </a:lnSpc>
              <a:spcBef>
                <a:spcPct val="0"/>
              </a:spcBef>
              <a:buFontTx/>
              <a:buNone/>
            </a:pPr>
            <a:endParaRPr lang="en-SG" altLang="en-US" sz="1200" dirty="0">
              <a:latin typeface="Roboto" panose="02000000000000000000" pitchFamily="2" charset="0"/>
            </a:endParaRPr>
          </a:p>
          <a:p>
            <a:pPr>
              <a:lnSpc>
                <a:spcPct val="100000"/>
              </a:lnSpc>
              <a:spcBef>
                <a:spcPct val="0"/>
              </a:spcBef>
              <a:buFontTx/>
              <a:buNone/>
            </a:pPr>
            <a:r>
              <a:rPr lang="en-SG" altLang="en-US" sz="1200" b="1" dirty="0">
                <a:latin typeface="Roboto" panose="02000000000000000000" pitchFamily="2" charset="0"/>
              </a:rPr>
              <a:t>Postfix</a:t>
            </a:r>
            <a:r>
              <a:rPr lang="en-SG" altLang="en-US" sz="1200" dirty="0">
                <a:latin typeface="Roboto" panose="02000000000000000000" pitchFamily="2" charset="0"/>
              </a:rPr>
              <a:t>: An expression is called the postfix expression if the operator appears in the expression after the operands. Simply of the form (operand1 operand2 operator).  </a:t>
            </a:r>
            <a:r>
              <a:rPr lang="en-SG" altLang="en-US" sz="1200" b="1" dirty="0">
                <a:latin typeface="Roboto" panose="02000000000000000000" pitchFamily="2" charset="0"/>
              </a:rPr>
              <a:t>Example :</a:t>
            </a:r>
            <a:r>
              <a:rPr lang="en-SG" altLang="en-US" sz="1200" dirty="0">
                <a:latin typeface="Roboto" panose="02000000000000000000" pitchFamily="2" charset="0"/>
              </a:rPr>
              <a:t> </a:t>
            </a:r>
            <a:r>
              <a:rPr lang="en-SG" altLang="en-US" sz="1200" b="1" dirty="0">
                <a:solidFill>
                  <a:srgbClr val="FF0000"/>
                </a:solidFill>
                <a:latin typeface="Roboto" panose="02000000000000000000" pitchFamily="2" charset="0"/>
              </a:rPr>
              <a:t>AB+CD-* (Infix : (A+B) * (C-D) )</a:t>
            </a:r>
          </a:p>
          <a:p>
            <a:endParaRPr lang="en-SG" dirty="0"/>
          </a:p>
        </p:txBody>
      </p:sp>
    </p:spTree>
    <p:extLst>
      <p:ext uri="{BB962C8B-B14F-4D97-AF65-F5344CB8AC3E}">
        <p14:creationId xmlns:p14="http://schemas.microsoft.com/office/powerpoint/2010/main" val="354483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0"/>
                                        </p:tgtEl>
                                        <p:attrNameLst>
                                          <p:attrName>fillcolor</p:attrName>
                                        </p:attrNameLst>
                                      </p:cBhvr>
                                      <p:to>
                                        <a:srgbClr val="FFC000"/>
                                      </p:to>
                                    </p:animClr>
                                    <p:set>
                                      <p:cBhvr>
                                        <p:cTn id="7" dur="500" fill="hold"/>
                                        <p:tgtEl>
                                          <p:spTgt spid="30"/>
                                        </p:tgtEl>
                                        <p:attrNameLst>
                                          <p:attrName>fill.type</p:attrName>
                                        </p:attrNameLst>
                                      </p:cBhvr>
                                      <p:to>
                                        <p:strVal val="solid"/>
                                      </p:to>
                                    </p:set>
                                    <p:set>
                                      <p:cBhvr>
                                        <p:cTn id="8" dur="500" fill="hold"/>
                                        <p:tgtEl>
                                          <p:spTgt spid="30"/>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grpId="0" nodeType="clickEffect">
                                  <p:stCondLst>
                                    <p:cond delay="0"/>
                                  </p:stCondLst>
                                  <p:childTnLst>
                                    <p:animClr clrSpc="rgb" dir="cw">
                                      <p:cBhvr override="childStyle">
                                        <p:cTn id="12" dur="500" fill="hold"/>
                                        <p:tgtEl>
                                          <p:spTgt spid="4"/>
                                        </p:tgtEl>
                                        <p:attrNameLst>
                                          <p:attrName>style.color</p:attrName>
                                        </p:attrNameLst>
                                      </p:cBhvr>
                                      <p:to>
                                        <a:srgbClr val="000000"/>
                                      </p:to>
                                    </p:animClr>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1"/>
                                        </p:tgtEl>
                                        <p:attrNameLst>
                                          <p:attrName>fillcolor</p:attrName>
                                        </p:attrNameLst>
                                      </p:cBhvr>
                                      <p:to>
                                        <a:srgbClr val="FFC000"/>
                                      </p:to>
                                    </p:animClr>
                                    <p:set>
                                      <p:cBhvr>
                                        <p:cTn id="17" dur="500" fill="hold"/>
                                        <p:tgtEl>
                                          <p:spTgt spid="31"/>
                                        </p:tgtEl>
                                        <p:attrNameLst>
                                          <p:attrName>fill.type</p:attrName>
                                        </p:attrNameLst>
                                      </p:cBhvr>
                                      <p:to>
                                        <p:strVal val="solid"/>
                                      </p:to>
                                    </p:set>
                                    <p:set>
                                      <p:cBhvr>
                                        <p:cTn id="18" dur="500" fill="hold"/>
                                        <p:tgtEl>
                                          <p:spTgt spid="31"/>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anim calcmode="lin" valueType="num">
                                      <p:cBhvr>
                                        <p:cTn id="24" dur="500" fill="hold"/>
                                        <p:tgtEl>
                                          <p:spTgt spid="19"/>
                                        </p:tgtEl>
                                        <p:attrNameLst>
                                          <p:attrName>ppt_x</p:attrName>
                                        </p:attrNameLst>
                                      </p:cBhvr>
                                      <p:tavLst>
                                        <p:tav tm="0">
                                          <p:val>
                                            <p:strVal val="#ppt_x"/>
                                          </p:val>
                                        </p:tav>
                                        <p:tav tm="100000">
                                          <p:val>
                                            <p:strVal val="#ppt_x"/>
                                          </p:val>
                                        </p:tav>
                                      </p:tavLst>
                                    </p:anim>
                                    <p:anim calcmode="lin" valueType="num">
                                      <p:cBhvr>
                                        <p:cTn id="2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mph" presetSubtype="2" fill="hold" nodeType="clickEffect">
                                  <p:stCondLst>
                                    <p:cond delay="0"/>
                                  </p:stCondLst>
                                  <p:childTnLst>
                                    <p:animClr clrSpc="rgb" dir="cw">
                                      <p:cBhvr>
                                        <p:cTn id="29" dur="500" fill="hold"/>
                                        <p:tgtEl>
                                          <p:spTgt spid="32"/>
                                        </p:tgtEl>
                                        <p:attrNameLst>
                                          <p:attrName>fillcolor</p:attrName>
                                        </p:attrNameLst>
                                      </p:cBhvr>
                                      <p:to>
                                        <a:srgbClr val="FFC000"/>
                                      </p:to>
                                    </p:animClr>
                                    <p:set>
                                      <p:cBhvr>
                                        <p:cTn id="30" dur="500" fill="hold"/>
                                        <p:tgtEl>
                                          <p:spTgt spid="32"/>
                                        </p:tgtEl>
                                        <p:attrNameLst>
                                          <p:attrName>fill.type</p:attrName>
                                        </p:attrNameLst>
                                      </p:cBhvr>
                                      <p:to>
                                        <p:strVal val="solid"/>
                                      </p:to>
                                    </p:set>
                                    <p:set>
                                      <p:cBhvr>
                                        <p:cTn id="31" dur="500" fill="hold"/>
                                        <p:tgtEl>
                                          <p:spTgt spid="32"/>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3" presetClass="emph" presetSubtype="2" fill="hold" nodeType="clickEffect">
                                  <p:stCondLst>
                                    <p:cond delay="0"/>
                                  </p:stCondLst>
                                  <p:childTnLst>
                                    <p:animClr clrSpc="rgb" dir="cw">
                                      <p:cBhvr override="childStyle">
                                        <p:cTn id="35" dur="500" fill="hold"/>
                                        <p:tgtEl>
                                          <p:spTgt spid="20">
                                            <p:txEl>
                                              <p:pRg st="0" end="0"/>
                                            </p:txEl>
                                          </p:spTgt>
                                        </p:tgtEl>
                                        <p:attrNameLst>
                                          <p:attrName>style.color</p:attrName>
                                        </p:attrNameLst>
                                      </p:cBhvr>
                                      <p:to>
                                        <a:srgbClr val="000000"/>
                                      </p:to>
                                    </p:animClr>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500" fill="hold"/>
                                        <p:tgtEl>
                                          <p:spTgt spid="33"/>
                                        </p:tgtEl>
                                        <p:attrNameLst>
                                          <p:attrName>fillcolor</p:attrName>
                                        </p:attrNameLst>
                                      </p:cBhvr>
                                      <p:to>
                                        <a:srgbClr val="FFC000"/>
                                      </p:to>
                                    </p:animClr>
                                    <p:set>
                                      <p:cBhvr>
                                        <p:cTn id="40" dur="500" fill="hold"/>
                                        <p:tgtEl>
                                          <p:spTgt spid="33"/>
                                        </p:tgtEl>
                                        <p:attrNameLst>
                                          <p:attrName>fill.type</p:attrName>
                                        </p:attrNameLst>
                                      </p:cBhvr>
                                      <p:to>
                                        <p:strVal val="solid"/>
                                      </p:to>
                                    </p:set>
                                    <p:set>
                                      <p:cBhvr>
                                        <p:cTn id="41" dur="500" fill="hold"/>
                                        <p:tgtEl>
                                          <p:spTgt spid="33"/>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anim calcmode="lin" valueType="num">
                                      <p:cBhvr>
                                        <p:cTn id="47" dur="500" fill="hold"/>
                                        <p:tgtEl>
                                          <p:spTgt spid="18"/>
                                        </p:tgtEl>
                                        <p:attrNameLst>
                                          <p:attrName>ppt_x</p:attrName>
                                        </p:attrNameLst>
                                      </p:cBhvr>
                                      <p:tavLst>
                                        <p:tav tm="0">
                                          <p:val>
                                            <p:strVal val="#ppt_x"/>
                                          </p:val>
                                        </p:tav>
                                        <p:tav tm="100000">
                                          <p:val>
                                            <p:strVal val="#ppt_x"/>
                                          </p:val>
                                        </p:tav>
                                      </p:tavLst>
                                    </p:anim>
                                    <p:anim calcmode="lin" valueType="num">
                                      <p:cBhvr>
                                        <p:cTn id="48"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mph" presetSubtype="2" fill="hold" nodeType="clickEffect">
                                  <p:stCondLst>
                                    <p:cond delay="0"/>
                                  </p:stCondLst>
                                  <p:childTnLst>
                                    <p:animClr clrSpc="rgb" dir="cw">
                                      <p:cBhvr>
                                        <p:cTn id="52" dur="500" fill="hold"/>
                                        <p:tgtEl>
                                          <p:spTgt spid="34"/>
                                        </p:tgtEl>
                                        <p:attrNameLst>
                                          <p:attrName>fillcolor</p:attrName>
                                        </p:attrNameLst>
                                      </p:cBhvr>
                                      <p:to>
                                        <a:srgbClr val="FFC000"/>
                                      </p:to>
                                    </p:animClr>
                                    <p:set>
                                      <p:cBhvr>
                                        <p:cTn id="53" dur="500" fill="hold"/>
                                        <p:tgtEl>
                                          <p:spTgt spid="34"/>
                                        </p:tgtEl>
                                        <p:attrNameLst>
                                          <p:attrName>fill.type</p:attrName>
                                        </p:attrNameLst>
                                      </p:cBhvr>
                                      <p:to>
                                        <p:strVal val="solid"/>
                                      </p:to>
                                    </p:set>
                                    <p:set>
                                      <p:cBhvr>
                                        <p:cTn id="54" dur="500" fill="hold"/>
                                        <p:tgtEl>
                                          <p:spTgt spid="34"/>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500" fill="hold"/>
                                        <p:tgtEl>
                                          <p:spTgt spid="21"/>
                                        </p:tgtEl>
                                        <p:attrNameLst>
                                          <p:attrName>style.color</p:attrName>
                                        </p:attrNameLst>
                                      </p:cBhvr>
                                      <p:to>
                                        <a:srgbClr val="000000"/>
                                      </p:to>
                                    </p:animClr>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500" fill="hold"/>
                                        <p:tgtEl>
                                          <p:spTgt spid="35"/>
                                        </p:tgtEl>
                                        <p:attrNameLst>
                                          <p:attrName>fillcolor</p:attrName>
                                        </p:attrNameLst>
                                      </p:cBhvr>
                                      <p:to>
                                        <a:srgbClr val="FFC000"/>
                                      </p:to>
                                    </p:animClr>
                                    <p:set>
                                      <p:cBhvr>
                                        <p:cTn id="63" dur="500" fill="hold"/>
                                        <p:tgtEl>
                                          <p:spTgt spid="35"/>
                                        </p:tgtEl>
                                        <p:attrNameLst>
                                          <p:attrName>fill.type</p:attrName>
                                        </p:attrNameLst>
                                      </p:cBhvr>
                                      <p:to>
                                        <p:strVal val="solid"/>
                                      </p:to>
                                    </p:set>
                                    <p:set>
                                      <p:cBhvr>
                                        <p:cTn id="64" dur="500" fill="hold"/>
                                        <p:tgtEl>
                                          <p:spTgt spid="35"/>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500"/>
                                        <p:tgtEl>
                                          <p:spTgt spid="17"/>
                                        </p:tgtEl>
                                      </p:cBhvr>
                                    </p:animEffect>
                                    <p:anim calcmode="lin" valueType="num">
                                      <p:cBhvr>
                                        <p:cTn id="70" dur="500" fill="hold"/>
                                        <p:tgtEl>
                                          <p:spTgt spid="17"/>
                                        </p:tgtEl>
                                        <p:attrNameLst>
                                          <p:attrName>ppt_x</p:attrName>
                                        </p:attrNameLst>
                                      </p:cBhvr>
                                      <p:tavLst>
                                        <p:tav tm="0">
                                          <p:val>
                                            <p:strVal val="#ppt_x"/>
                                          </p:val>
                                        </p:tav>
                                        <p:tav tm="100000">
                                          <p:val>
                                            <p:strVal val="#ppt_x"/>
                                          </p:val>
                                        </p:tav>
                                      </p:tavLst>
                                    </p:anim>
                                    <p:anim calcmode="lin" valueType="num">
                                      <p:cBhvr>
                                        <p:cTn id="71"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500" fill="hold"/>
                                        <p:tgtEl>
                                          <p:spTgt spid="36"/>
                                        </p:tgtEl>
                                        <p:attrNameLst>
                                          <p:attrName>fillcolor</p:attrName>
                                        </p:attrNameLst>
                                      </p:cBhvr>
                                      <p:to>
                                        <a:srgbClr val="FFC000"/>
                                      </p:to>
                                    </p:animClr>
                                    <p:set>
                                      <p:cBhvr>
                                        <p:cTn id="76" dur="500" fill="hold"/>
                                        <p:tgtEl>
                                          <p:spTgt spid="36"/>
                                        </p:tgtEl>
                                        <p:attrNameLst>
                                          <p:attrName>fill.type</p:attrName>
                                        </p:attrNameLst>
                                      </p:cBhvr>
                                      <p:to>
                                        <p:strVal val="solid"/>
                                      </p:to>
                                    </p:set>
                                    <p:set>
                                      <p:cBhvr>
                                        <p:cTn id="77" dur="500" fill="hold"/>
                                        <p:tgtEl>
                                          <p:spTgt spid="36"/>
                                        </p:tgtEl>
                                        <p:attrNameLst>
                                          <p:attrName>fill.on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3" presetClass="emph" presetSubtype="2" fill="hold" grpId="0" nodeType="clickEffect">
                                  <p:stCondLst>
                                    <p:cond delay="0"/>
                                  </p:stCondLst>
                                  <p:childTnLst>
                                    <p:animClr clrSpc="rgb" dir="cw">
                                      <p:cBhvr override="childStyle">
                                        <p:cTn id="81" dur="500" fill="hold"/>
                                        <p:tgtEl>
                                          <p:spTgt spid="22"/>
                                        </p:tgtEl>
                                        <p:attrNameLst>
                                          <p:attrName>style.color</p:attrName>
                                        </p:attrNameLst>
                                      </p:cBhvr>
                                      <p:to>
                                        <a:srgbClr val="000000"/>
                                      </p:to>
                                    </p:animClr>
                                  </p:childTnLst>
                                </p:cTn>
                              </p:par>
                            </p:childTnLst>
                          </p:cTn>
                        </p:par>
                      </p:childTnLst>
                    </p:cTn>
                  </p:par>
                  <p:par>
                    <p:cTn id="82" fill="hold">
                      <p:stCondLst>
                        <p:cond delay="indefinite"/>
                      </p:stCondLst>
                      <p:childTnLst>
                        <p:par>
                          <p:cTn id="83" fill="hold">
                            <p:stCondLst>
                              <p:cond delay="0"/>
                            </p:stCondLst>
                            <p:childTnLst>
                              <p:par>
                                <p:cTn id="84" presetID="47" presetClass="exit" presetSubtype="0" fill="hold" grpId="1" nodeType="clickEffect">
                                  <p:stCondLst>
                                    <p:cond delay="0"/>
                                  </p:stCondLst>
                                  <p:childTnLst>
                                    <p:animEffect transition="out" filter="fade">
                                      <p:cBhvr>
                                        <p:cTn id="85" dur="500"/>
                                        <p:tgtEl>
                                          <p:spTgt spid="17"/>
                                        </p:tgtEl>
                                      </p:cBhvr>
                                    </p:animEffect>
                                    <p:anim calcmode="lin" valueType="num">
                                      <p:cBhvr>
                                        <p:cTn id="86" dur="500"/>
                                        <p:tgtEl>
                                          <p:spTgt spid="17"/>
                                        </p:tgtEl>
                                        <p:attrNameLst>
                                          <p:attrName>ppt_x</p:attrName>
                                        </p:attrNameLst>
                                      </p:cBhvr>
                                      <p:tavLst>
                                        <p:tav tm="0">
                                          <p:val>
                                            <p:strVal val="ppt_x"/>
                                          </p:val>
                                        </p:tav>
                                        <p:tav tm="100000">
                                          <p:val>
                                            <p:strVal val="ppt_x"/>
                                          </p:val>
                                        </p:tav>
                                      </p:tavLst>
                                    </p:anim>
                                    <p:anim calcmode="lin" valueType="num">
                                      <p:cBhvr>
                                        <p:cTn id="87" dur="500"/>
                                        <p:tgtEl>
                                          <p:spTgt spid="17"/>
                                        </p:tgtEl>
                                        <p:attrNameLst>
                                          <p:attrName>ppt_y</p:attrName>
                                        </p:attrNameLst>
                                      </p:cBhvr>
                                      <p:tavLst>
                                        <p:tav tm="0">
                                          <p:val>
                                            <p:strVal val="ppt_y"/>
                                          </p:val>
                                        </p:tav>
                                        <p:tav tm="100000">
                                          <p:val>
                                            <p:strVal val="ppt_y-.1"/>
                                          </p:val>
                                        </p:tav>
                                      </p:tavLst>
                                    </p:anim>
                                    <p:set>
                                      <p:cBhvr>
                                        <p:cTn id="88" dur="1" fill="hold">
                                          <p:stCondLst>
                                            <p:cond delay="499"/>
                                          </p:stCondLst>
                                        </p:cTn>
                                        <p:tgtEl>
                                          <p:spTgt spid="1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mph" presetSubtype="2" fill="hold" grpId="0" nodeType="clickEffect">
                                  <p:stCondLst>
                                    <p:cond delay="0"/>
                                  </p:stCondLst>
                                  <p:childTnLst>
                                    <p:animClr clrSpc="rgb" dir="cw">
                                      <p:cBhvr override="childStyle">
                                        <p:cTn id="92" dur="500" fill="hold"/>
                                        <p:tgtEl>
                                          <p:spTgt spid="23"/>
                                        </p:tgtEl>
                                        <p:attrNameLst>
                                          <p:attrName>style.color</p:attrName>
                                        </p:attrNameLst>
                                      </p:cBhvr>
                                      <p:to>
                                        <a:srgbClr val="000000"/>
                                      </p:to>
                                    </p:animClr>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500" fill="hold"/>
                                        <p:tgtEl>
                                          <p:spTgt spid="37"/>
                                        </p:tgtEl>
                                        <p:attrNameLst>
                                          <p:attrName>fillcolor</p:attrName>
                                        </p:attrNameLst>
                                      </p:cBhvr>
                                      <p:to>
                                        <a:srgbClr val="FFC000"/>
                                      </p:to>
                                    </p:animClr>
                                    <p:set>
                                      <p:cBhvr>
                                        <p:cTn id="97" dur="500" fill="hold"/>
                                        <p:tgtEl>
                                          <p:spTgt spid="37"/>
                                        </p:tgtEl>
                                        <p:attrNameLst>
                                          <p:attrName>fill.type</p:attrName>
                                        </p:attrNameLst>
                                      </p:cBhvr>
                                      <p:to>
                                        <p:strVal val="solid"/>
                                      </p:to>
                                    </p:set>
                                    <p:set>
                                      <p:cBhvr>
                                        <p:cTn id="98" dur="500" fill="hold"/>
                                        <p:tgtEl>
                                          <p:spTgt spid="37"/>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47" presetClass="entr" presetSubtype="0"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fade">
                                      <p:cBhvr>
                                        <p:cTn id="103" dur="500"/>
                                        <p:tgtEl>
                                          <p:spTgt spid="16"/>
                                        </p:tgtEl>
                                      </p:cBhvr>
                                    </p:animEffect>
                                    <p:anim calcmode="lin" valueType="num">
                                      <p:cBhvr>
                                        <p:cTn id="104" dur="500" fill="hold"/>
                                        <p:tgtEl>
                                          <p:spTgt spid="16"/>
                                        </p:tgtEl>
                                        <p:attrNameLst>
                                          <p:attrName>ppt_x</p:attrName>
                                        </p:attrNameLst>
                                      </p:cBhvr>
                                      <p:tavLst>
                                        <p:tav tm="0">
                                          <p:val>
                                            <p:strVal val="#ppt_x"/>
                                          </p:val>
                                        </p:tav>
                                        <p:tav tm="100000">
                                          <p:val>
                                            <p:strVal val="#ppt_x"/>
                                          </p:val>
                                        </p:tav>
                                      </p:tavLst>
                                    </p:anim>
                                    <p:anim calcmode="lin" valueType="num">
                                      <p:cBhvr>
                                        <p:cTn id="10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 presetClass="emph" presetSubtype="2" fill="hold" nodeType="clickEffect">
                                  <p:stCondLst>
                                    <p:cond delay="0"/>
                                  </p:stCondLst>
                                  <p:childTnLst>
                                    <p:animClr clrSpc="rgb" dir="cw">
                                      <p:cBhvr>
                                        <p:cTn id="109" dur="500" fill="hold"/>
                                        <p:tgtEl>
                                          <p:spTgt spid="38"/>
                                        </p:tgtEl>
                                        <p:attrNameLst>
                                          <p:attrName>fillcolor</p:attrName>
                                        </p:attrNameLst>
                                      </p:cBhvr>
                                      <p:to>
                                        <a:srgbClr val="FFC000"/>
                                      </p:to>
                                    </p:animClr>
                                    <p:set>
                                      <p:cBhvr>
                                        <p:cTn id="110" dur="500" fill="hold"/>
                                        <p:tgtEl>
                                          <p:spTgt spid="38"/>
                                        </p:tgtEl>
                                        <p:attrNameLst>
                                          <p:attrName>fill.type</p:attrName>
                                        </p:attrNameLst>
                                      </p:cBhvr>
                                      <p:to>
                                        <p:strVal val="solid"/>
                                      </p:to>
                                    </p:set>
                                    <p:set>
                                      <p:cBhvr>
                                        <p:cTn id="111" dur="500" fill="hold"/>
                                        <p:tgtEl>
                                          <p:spTgt spid="38"/>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3" presetClass="emph" presetSubtype="2" fill="hold" grpId="0" nodeType="clickEffect">
                                  <p:stCondLst>
                                    <p:cond delay="0"/>
                                  </p:stCondLst>
                                  <p:childTnLst>
                                    <p:animClr clrSpc="rgb" dir="cw">
                                      <p:cBhvr override="childStyle">
                                        <p:cTn id="115" dur="500" fill="hold"/>
                                        <p:tgtEl>
                                          <p:spTgt spid="24"/>
                                        </p:tgtEl>
                                        <p:attrNameLst>
                                          <p:attrName>style.color</p:attrName>
                                        </p:attrNameLst>
                                      </p:cBhvr>
                                      <p:to>
                                        <a:srgbClr val="000000"/>
                                      </p:to>
                                    </p:animClr>
                                  </p:childTnLst>
                                </p:cTn>
                              </p:par>
                            </p:childTnLst>
                          </p:cTn>
                        </p:par>
                      </p:childTnLst>
                    </p:cTn>
                  </p:par>
                  <p:par>
                    <p:cTn id="116" fill="hold">
                      <p:stCondLst>
                        <p:cond delay="indefinite"/>
                      </p:stCondLst>
                      <p:childTnLst>
                        <p:par>
                          <p:cTn id="117" fill="hold">
                            <p:stCondLst>
                              <p:cond delay="0"/>
                            </p:stCondLst>
                            <p:childTnLst>
                              <p:par>
                                <p:cTn id="118" presetID="47" presetClass="exit" presetSubtype="0" fill="hold" grpId="1" nodeType="clickEffect">
                                  <p:stCondLst>
                                    <p:cond delay="0"/>
                                  </p:stCondLst>
                                  <p:childTnLst>
                                    <p:animEffect transition="out" filter="fade">
                                      <p:cBhvr>
                                        <p:cTn id="119" dur="500"/>
                                        <p:tgtEl>
                                          <p:spTgt spid="16"/>
                                        </p:tgtEl>
                                      </p:cBhvr>
                                    </p:animEffect>
                                    <p:anim calcmode="lin" valueType="num">
                                      <p:cBhvr>
                                        <p:cTn id="120" dur="500"/>
                                        <p:tgtEl>
                                          <p:spTgt spid="16"/>
                                        </p:tgtEl>
                                        <p:attrNameLst>
                                          <p:attrName>ppt_x</p:attrName>
                                        </p:attrNameLst>
                                      </p:cBhvr>
                                      <p:tavLst>
                                        <p:tav tm="0">
                                          <p:val>
                                            <p:strVal val="ppt_x"/>
                                          </p:val>
                                        </p:tav>
                                        <p:tav tm="100000">
                                          <p:val>
                                            <p:strVal val="ppt_x"/>
                                          </p:val>
                                        </p:tav>
                                      </p:tavLst>
                                    </p:anim>
                                    <p:anim calcmode="lin" valueType="num">
                                      <p:cBhvr>
                                        <p:cTn id="121" dur="500"/>
                                        <p:tgtEl>
                                          <p:spTgt spid="16"/>
                                        </p:tgtEl>
                                        <p:attrNameLst>
                                          <p:attrName>ppt_y</p:attrName>
                                        </p:attrNameLst>
                                      </p:cBhvr>
                                      <p:tavLst>
                                        <p:tav tm="0">
                                          <p:val>
                                            <p:strVal val="ppt_y"/>
                                          </p:val>
                                        </p:tav>
                                        <p:tav tm="100000">
                                          <p:val>
                                            <p:strVal val="ppt_y-.1"/>
                                          </p:val>
                                        </p:tav>
                                      </p:tavLst>
                                    </p:anim>
                                    <p:set>
                                      <p:cBhvr>
                                        <p:cTn id="122" dur="1" fill="hold">
                                          <p:stCondLst>
                                            <p:cond delay="4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2" fill="hold" grpId="0" nodeType="clickEffect">
                                  <p:stCondLst>
                                    <p:cond delay="0"/>
                                  </p:stCondLst>
                                  <p:childTnLst>
                                    <p:animClr clrSpc="rgb" dir="cw">
                                      <p:cBhvr override="childStyle">
                                        <p:cTn id="126" dur="500" fill="hold"/>
                                        <p:tgtEl>
                                          <p:spTgt spid="25"/>
                                        </p:tgtEl>
                                        <p:attrNameLst>
                                          <p:attrName>style.color</p:attrName>
                                        </p:attrNameLst>
                                      </p:cBhvr>
                                      <p:to>
                                        <a:srgbClr val="000000"/>
                                      </p:to>
                                    </p:animClr>
                                  </p:childTnLst>
                                </p:cTn>
                              </p:par>
                            </p:childTnLst>
                          </p:cTn>
                        </p:par>
                      </p:childTnLst>
                    </p:cTn>
                  </p:par>
                  <p:par>
                    <p:cTn id="127" fill="hold">
                      <p:stCondLst>
                        <p:cond delay="indefinite"/>
                      </p:stCondLst>
                      <p:childTnLst>
                        <p:par>
                          <p:cTn id="128" fill="hold">
                            <p:stCondLst>
                              <p:cond delay="0"/>
                            </p:stCondLst>
                            <p:childTnLst>
                              <p:par>
                                <p:cTn id="129" presetID="47" presetClass="exit" presetSubtype="0" fill="hold" grpId="1" nodeType="clickEffect">
                                  <p:stCondLst>
                                    <p:cond delay="0"/>
                                  </p:stCondLst>
                                  <p:childTnLst>
                                    <p:animEffect transition="out" filter="fade">
                                      <p:cBhvr>
                                        <p:cTn id="130" dur="500"/>
                                        <p:tgtEl>
                                          <p:spTgt spid="18"/>
                                        </p:tgtEl>
                                      </p:cBhvr>
                                    </p:animEffect>
                                    <p:anim calcmode="lin" valueType="num">
                                      <p:cBhvr>
                                        <p:cTn id="131" dur="500"/>
                                        <p:tgtEl>
                                          <p:spTgt spid="18"/>
                                        </p:tgtEl>
                                        <p:attrNameLst>
                                          <p:attrName>ppt_x</p:attrName>
                                        </p:attrNameLst>
                                      </p:cBhvr>
                                      <p:tavLst>
                                        <p:tav tm="0">
                                          <p:val>
                                            <p:strVal val="ppt_x"/>
                                          </p:val>
                                        </p:tav>
                                        <p:tav tm="100000">
                                          <p:val>
                                            <p:strVal val="ppt_x"/>
                                          </p:val>
                                        </p:tav>
                                      </p:tavLst>
                                    </p:anim>
                                    <p:anim calcmode="lin" valueType="num">
                                      <p:cBhvr>
                                        <p:cTn id="132" dur="500"/>
                                        <p:tgtEl>
                                          <p:spTgt spid="18"/>
                                        </p:tgtEl>
                                        <p:attrNameLst>
                                          <p:attrName>ppt_y</p:attrName>
                                        </p:attrNameLst>
                                      </p:cBhvr>
                                      <p:tavLst>
                                        <p:tav tm="0">
                                          <p:val>
                                            <p:strVal val="ppt_y"/>
                                          </p:val>
                                        </p:tav>
                                        <p:tav tm="100000">
                                          <p:val>
                                            <p:strVal val="ppt_y-.1"/>
                                          </p:val>
                                        </p:tav>
                                      </p:tavLst>
                                    </p:anim>
                                    <p:set>
                                      <p:cBhvr>
                                        <p:cTn id="133" dur="1" fill="hold">
                                          <p:stCondLst>
                                            <p:cond delay="499"/>
                                          </p:stCondLst>
                                        </p:cTn>
                                        <p:tgtEl>
                                          <p:spTgt spid="18"/>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2" fill="hold" grpId="0" nodeType="clickEffect">
                                  <p:stCondLst>
                                    <p:cond delay="0"/>
                                  </p:stCondLst>
                                  <p:childTnLst>
                                    <p:animClr clrSpc="rgb" dir="cw">
                                      <p:cBhvr override="childStyle">
                                        <p:cTn id="137" dur="500" fill="hold"/>
                                        <p:tgtEl>
                                          <p:spTgt spid="26"/>
                                        </p:tgtEl>
                                        <p:attrNameLst>
                                          <p:attrName>style.color</p:attrName>
                                        </p:attrNameLst>
                                      </p:cBhvr>
                                      <p:to>
                                        <a:srgbClr val="000000"/>
                                      </p:to>
                                    </p:animClr>
                                  </p:childTnLst>
                                </p:cTn>
                              </p:par>
                            </p:childTnLst>
                          </p:cTn>
                        </p:par>
                      </p:childTnLst>
                    </p:cTn>
                  </p:par>
                  <p:par>
                    <p:cTn id="138" fill="hold">
                      <p:stCondLst>
                        <p:cond delay="indefinite"/>
                      </p:stCondLst>
                      <p:childTnLst>
                        <p:par>
                          <p:cTn id="139" fill="hold">
                            <p:stCondLst>
                              <p:cond delay="0"/>
                            </p:stCondLst>
                            <p:childTnLst>
                              <p:par>
                                <p:cTn id="140" presetID="1" presetClass="emph" presetSubtype="2" fill="hold" nodeType="clickEffect">
                                  <p:stCondLst>
                                    <p:cond delay="0"/>
                                  </p:stCondLst>
                                  <p:childTnLst>
                                    <p:animClr clrSpc="rgb" dir="cw">
                                      <p:cBhvr>
                                        <p:cTn id="141" dur="500" fill="hold"/>
                                        <p:tgtEl>
                                          <p:spTgt spid="39"/>
                                        </p:tgtEl>
                                        <p:attrNameLst>
                                          <p:attrName>fillcolor</p:attrName>
                                        </p:attrNameLst>
                                      </p:cBhvr>
                                      <p:to>
                                        <a:srgbClr val="FFC000"/>
                                      </p:to>
                                    </p:animClr>
                                    <p:set>
                                      <p:cBhvr>
                                        <p:cTn id="142" dur="500" fill="hold"/>
                                        <p:tgtEl>
                                          <p:spTgt spid="39"/>
                                        </p:tgtEl>
                                        <p:attrNameLst>
                                          <p:attrName>fill.type</p:attrName>
                                        </p:attrNameLst>
                                      </p:cBhvr>
                                      <p:to>
                                        <p:strVal val="solid"/>
                                      </p:to>
                                    </p:set>
                                    <p:set>
                                      <p:cBhvr>
                                        <p:cTn id="143" dur="500" fill="hold"/>
                                        <p:tgtEl>
                                          <p:spTgt spid="39"/>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47" presetClass="entr" presetSubtype="0" fill="hold" grpId="0" nodeType="clickEffect">
                                  <p:stCondLst>
                                    <p:cond delay="0"/>
                                  </p:stCondLst>
                                  <p:childTnLst>
                                    <p:set>
                                      <p:cBhvr>
                                        <p:cTn id="147" dur="1" fill="hold">
                                          <p:stCondLst>
                                            <p:cond delay="0"/>
                                          </p:stCondLst>
                                        </p:cTn>
                                        <p:tgtEl>
                                          <p:spTgt spid="15"/>
                                        </p:tgtEl>
                                        <p:attrNameLst>
                                          <p:attrName>style.visibility</p:attrName>
                                        </p:attrNameLst>
                                      </p:cBhvr>
                                      <p:to>
                                        <p:strVal val="visible"/>
                                      </p:to>
                                    </p:set>
                                    <p:animEffect transition="in" filter="fade">
                                      <p:cBhvr>
                                        <p:cTn id="148" dur="500"/>
                                        <p:tgtEl>
                                          <p:spTgt spid="15"/>
                                        </p:tgtEl>
                                      </p:cBhvr>
                                    </p:animEffect>
                                    <p:anim calcmode="lin" valueType="num">
                                      <p:cBhvr>
                                        <p:cTn id="149" dur="500" fill="hold"/>
                                        <p:tgtEl>
                                          <p:spTgt spid="15"/>
                                        </p:tgtEl>
                                        <p:attrNameLst>
                                          <p:attrName>ppt_x</p:attrName>
                                        </p:attrNameLst>
                                      </p:cBhvr>
                                      <p:tavLst>
                                        <p:tav tm="0">
                                          <p:val>
                                            <p:strVal val="#ppt_x"/>
                                          </p:val>
                                        </p:tav>
                                        <p:tav tm="100000">
                                          <p:val>
                                            <p:strVal val="#ppt_x"/>
                                          </p:val>
                                        </p:tav>
                                      </p:tavLst>
                                    </p:anim>
                                    <p:anim calcmode="lin" valueType="num">
                                      <p:cBhvr>
                                        <p:cTn id="15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 presetClass="emph" presetSubtype="2" fill="hold" nodeType="clickEffect">
                                  <p:stCondLst>
                                    <p:cond delay="0"/>
                                  </p:stCondLst>
                                  <p:childTnLst>
                                    <p:animClr clrSpc="rgb" dir="cw">
                                      <p:cBhvr>
                                        <p:cTn id="154" dur="500" fill="hold"/>
                                        <p:tgtEl>
                                          <p:spTgt spid="40"/>
                                        </p:tgtEl>
                                        <p:attrNameLst>
                                          <p:attrName>fillcolor</p:attrName>
                                        </p:attrNameLst>
                                      </p:cBhvr>
                                      <p:to>
                                        <a:srgbClr val="FFC000"/>
                                      </p:to>
                                    </p:animClr>
                                    <p:set>
                                      <p:cBhvr>
                                        <p:cTn id="155" dur="500" fill="hold"/>
                                        <p:tgtEl>
                                          <p:spTgt spid="40"/>
                                        </p:tgtEl>
                                        <p:attrNameLst>
                                          <p:attrName>fill.type</p:attrName>
                                        </p:attrNameLst>
                                      </p:cBhvr>
                                      <p:to>
                                        <p:strVal val="solid"/>
                                      </p:to>
                                    </p:set>
                                    <p:set>
                                      <p:cBhvr>
                                        <p:cTn id="156" dur="500" fill="hold"/>
                                        <p:tgtEl>
                                          <p:spTgt spid="40"/>
                                        </p:tgtEl>
                                        <p:attrNameLst>
                                          <p:attrName>fill.on</p:attrName>
                                        </p:attrNameLst>
                                      </p:cBhvr>
                                      <p:to>
                                        <p:strVal val="true"/>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2" fill="hold" grpId="0" nodeType="clickEffect">
                                  <p:stCondLst>
                                    <p:cond delay="0"/>
                                  </p:stCondLst>
                                  <p:childTnLst>
                                    <p:animClr clrSpc="rgb" dir="cw">
                                      <p:cBhvr override="childStyle">
                                        <p:cTn id="160" dur="500" fill="hold"/>
                                        <p:tgtEl>
                                          <p:spTgt spid="27"/>
                                        </p:tgtEl>
                                        <p:attrNameLst>
                                          <p:attrName>style.color</p:attrName>
                                        </p:attrNameLst>
                                      </p:cBhvr>
                                      <p:to>
                                        <a:srgbClr val="000000"/>
                                      </p:to>
                                    </p:animClr>
                                  </p:childTnLst>
                                </p:cTn>
                              </p:par>
                            </p:childTnLst>
                          </p:cTn>
                        </p:par>
                      </p:childTnLst>
                    </p:cTn>
                  </p:par>
                  <p:par>
                    <p:cTn id="161" fill="hold">
                      <p:stCondLst>
                        <p:cond delay="indefinite"/>
                      </p:stCondLst>
                      <p:childTnLst>
                        <p:par>
                          <p:cTn id="162" fill="hold">
                            <p:stCondLst>
                              <p:cond delay="0"/>
                            </p:stCondLst>
                            <p:childTnLst>
                              <p:par>
                                <p:cTn id="163" presetID="47" presetClass="exit" presetSubtype="0" fill="hold" grpId="1" nodeType="clickEffect">
                                  <p:stCondLst>
                                    <p:cond delay="0"/>
                                  </p:stCondLst>
                                  <p:childTnLst>
                                    <p:animEffect transition="out" filter="fade">
                                      <p:cBhvr>
                                        <p:cTn id="164" dur="500"/>
                                        <p:tgtEl>
                                          <p:spTgt spid="15"/>
                                        </p:tgtEl>
                                      </p:cBhvr>
                                    </p:animEffect>
                                    <p:anim calcmode="lin" valueType="num">
                                      <p:cBhvr>
                                        <p:cTn id="165" dur="500"/>
                                        <p:tgtEl>
                                          <p:spTgt spid="15"/>
                                        </p:tgtEl>
                                        <p:attrNameLst>
                                          <p:attrName>ppt_x</p:attrName>
                                        </p:attrNameLst>
                                      </p:cBhvr>
                                      <p:tavLst>
                                        <p:tav tm="0">
                                          <p:val>
                                            <p:strVal val="ppt_x"/>
                                          </p:val>
                                        </p:tav>
                                        <p:tav tm="100000">
                                          <p:val>
                                            <p:strVal val="ppt_x"/>
                                          </p:val>
                                        </p:tav>
                                      </p:tavLst>
                                    </p:anim>
                                    <p:anim calcmode="lin" valueType="num">
                                      <p:cBhvr>
                                        <p:cTn id="166" dur="500"/>
                                        <p:tgtEl>
                                          <p:spTgt spid="15"/>
                                        </p:tgtEl>
                                        <p:attrNameLst>
                                          <p:attrName>ppt_y</p:attrName>
                                        </p:attrNameLst>
                                      </p:cBhvr>
                                      <p:tavLst>
                                        <p:tav tm="0">
                                          <p:val>
                                            <p:strVal val="ppt_y"/>
                                          </p:val>
                                        </p:tav>
                                        <p:tav tm="100000">
                                          <p:val>
                                            <p:strVal val="ppt_y-.1"/>
                                          </p:val>
                                        </p:tav>
                                      </p:tavLst>
                                    </p:anim>
                                    <p:set>
                                      <p:cBhvr>
                                        <p:cTn id="167" dur="1" fill="hold">
                                          <p:stCondLst>
                                            <p:cond delay="499"/>
                                          </p:stCondLst>
                                        </p:cTn>
                                        <p:tgtEl>
                                          <p:spTgt spid="15"/>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3" presetClass="emph" presetSubtype="2" fill="hold" grpId="0" nodeType="clickEffect">
                                  <p:stCondLst>
                                    <p:cond delay="0"/>
                                  </p:stCondLst>
                                  <p:childTnLst>
                                    <p:animClr clrSpc="rgb" dir="cw">
                                      <p:cBhvr override="childStyle">
                                        <p:cTn id="171" dur="500" fill="hold"/>
                                        <p:tgtEl>
                                          <p:spTgt spid="28"/>
                                        </p:tgtEl>
                                        <p:attrNameLst>
                                          <p:attrName>style.color</p:attrName>
                                        </p:attrNameLst>
                                      </p:cBhvr>
                                      <p:to>
                                        <a:srgbClr val="000000"/>
                                      </p:to>
                                    </p:animClr>
                                  </p:childTnLst>
                                </p:cTn>
                              </p:par>
                            </p:childTnLst>
                          </p:cTn>
                        </p:par>
                      </p:childTnLst>
                    </p:cTn>
                  </p:par>
                  <p:par>
                    <p:cTn id="172" fill="hold">
                      <p:stCondLst>
                        <p:cond delay="indefinite"/>
                      </p:stCondLst>
                      <p:childTnLst>
                        <p:par>
                          <p:cTn id="173" fill="hold">
                            <p:stCondLst>
                              <p:cond delay="0"/>
                            </p:stCondLst>
                            <p:childTnLst>
                              <p:par>
                                <p:cTn id="174" presetID="47" presetClass="exit" presetSubtype="0" fill="hold" grpId="1" nodeType="clickEffect">
                                  <p:stCondLst>
                                    <p:cond delay="0"/>
                                  </p:stCondLst>
                                  <p:childTnLst>
                                    <p:animEffect transition="out" filter="fade">
                                      <p:cBhvr>
                                        <p:cTn id="175" dur="500"/>
                                        <p:tgtEl>
                                          <p:spTgt spid="19"/>
                                        </p:tgtEl>
                                      </p:cBhvr>
                                    </p:animEffect>
                                    <p:anim calcmode="lin" valueType="num">
                                      <p:cBhvr>
                                        <p:cTn id="176" dur="500"/>
                                        <p:tgtEl>
                                          <p:spTgt spid="19"/>
                                        </p:tgtEl>
                                        <p:attrNameLst>
                                          <p:attrName>ppt_x</p:attrName>
                                        </p:attrNameLst>
                                      </p:cBhvr>
                                      <p:tavLst>
                                        <p:tav tm="0">
                                          <p:val>
                                            <p:strVal val="ppt_x"/>
                                          </p:val>
                                        </p:tav>
                                        <p:tav tm="100000">
                                          <p:val>
                                            <p:strVal val="ppt_x"/>
                                          </p:val>
                                        </p:tav>
                                      </p:tavLst>
                                    </p:anim>
                                    <p:anim calcmode="lin" valueType="num">
                                      <p:cBhvr>
                                        <p:cTn id="177" dur="500"/>
                                        <p:tgtEl>
                                          <p:spTgt spid="19"/>
                                        </p:tgtEl>
                                        <p:attrNameLst>
                                          <p:attrName>ppt_y</p:attrName>
                                        </p:attrNameLst>
                                      </p:cBhvr>
                                      <p:tavLst>
                                        <p:tav tm="0">
                                          <p:val>
                                            <p:strVal val="ppt_y"/>
                                          </p:val>
                                        </p:tav>
                                        <p:tav tm="100000">
                                          <p:val>
                                            <p:strVal val="ppt_y-.1"/>
                                          </p:val>
                                        </p:tav>
                                      </p:tavLst>
                                    </p:anim>
                                    <p:set>
                                      <p:cBhvr>
                                        <p:cTn id="178" dur="1" fill="hold">
                                          <p:stCondLst>
                                            <p:cond delay="499"/>
                                          </p:stCondLst>
                                        </p:cTn>
                                        <p:tgtEl>
                                          <p:spTgt spid="1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3" presetClass="emph" presetSubtype="2" fill="hold" grpId="0" nodeType="clickEffect">
                                  <p:stCondLst>
                                    <p:cond delay="0"/>
                                  </p:stCondLst>
                                  <p:childTnLst>
                                    <p:animClr clrSpc="rgb" dir="cw">
                                      <p:cBhvr override="childStyle">
                                        <p:cTn id="182" dur="500" fill="hold"/>
                                        <p:tgtEl>
                                          <p:spTgt spid="29"/>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4" grpId="0" animBg="1"/>
      <p:bldP spid="21" grpId="0" animBg="1"/>
      <p:bldP spid="22" grpId="0" animBg="1"/>
      <p:bldP spid="23" grpId="0" animBg="1"/>
      <p:bldP spid="24" grpId="0" animBg="1"/>
      <p:bldP spid="25" grpId="0" animBg="1"/>
      <p:bldP spid="26" grpId="0" animBg="1"/>
      <p:bldP spid="27" grpId="0" animBg="1"/>
      <p:bldP spid="28" grpId="0" animBg="1"/>
      <p:bldP spid="29" grpId="0" animBg="1"/>
      <p:bldP spid="16" grpId="0" animBg="1"/>
      <p:bldP spid="16" grpId="1" animBg="1"/>
      <p:bldP spid="15" grpId="0" animBg="1"/>
      <p:bldP spid="1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B22D9685-45C0-4D19-960C-23FAE721D04E}"/>
              </a:ext>
            </a:extLst>
          </p:cNvPr>
          <p:cNvSpPr/>
          <p:nvPr/>
        </p:nvSpPr>
        <p:spPr>
          <a:xfrm>
            <a:off x="893763" y="12541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latin typeface="+mj-lt"/>
            </a:endParaRPr>
          </a:p>
        </p:txBody>
      </p:sp>
      <p:sp>
        <p:nvSpPr>
          <p:cNvPr id="40965" name="Rectangle 4">
            <a:extLst>
              <a:ext uri="{FF2B5EF4-FFF2-40B4-BE49-F238E27FC236}">
                <a16:creationId xmlns:a16="http://schemas.microsoft.com/office/drawing/2014/main" id="{8D71D571-39BB-4C37-BA22-93F128E4EC87}"/>
              </a:ext>
            </a:extLst>
          </p:cNvPr>
          <p:cNvSpPr>
            <a:spLocks noChangeArrowheads="1"/>
          </p:cNvSpPr>
          <p:nvPr/>
        </p:nvSpPr>
        <p:spPr bwMode="auto">
          <a:xfrm>
            <a:off x="0" y="1079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defRPr/>
            </a:pPr>
            <a:r>
              <a:rPr lang="en-US" altLang="en-US" sz="2000" b="1" dirty="0">
                <a:solidFill>
                  <a:schemeClr val="bg1"/>
                </a:solidFill>
                <a:latin typeface="+mj-lt"/>
                <a:cs typeface="Times New Roman" panose="02020603050405020304" pitchFamily="18" charset="0"/>
              </a:rPr>
              <a:t>QUEUE IMPLEMENTATION USING LINKED LISTS</a:t>
            </a:r>
          </a:p>
        </p:txBody>
      </p:sp>
      <p:sp>
        <p:nvSpPr>
          <p:cNvPr id="32772" name="Rectangle 8">
            <a:extLst>
              <a:ext uri="{FF2B5EF4-FFF2-40B4-BE49-F238E27FC236}">
                <a16:creationId xmlns:a16="http://schemas.microsoft.com/office/drawing/2014/main" id="{57A58A00-5FB7-4857-95C7-EFB5D7E01F83}"/>
              </a:ext>
            </a:extLst>
          </p:cNvPr>
          <p:cNvSpPr>
            <a:spLocks noChangeArrowheads="1"/>
          </p:cNvSpPr>
          <p:nvPr/>
        </p:nvSpPr>
        <p:spPr bwMode="auto">
          <a:xfrm>
            <a:off x="2366963" y="1733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ctr" eaLnBrk="1" hangingPunct="1">
              <a:lnSpc>
                <a:spcPct val="100000"/>
              </a:lnSpc>
              <a:spcBef>
                <a:spcPct val="0"/>
              </a:spcBef>
              <a:buFontTx/>
              <a:buNone/>
            </a:pPr>
            <a:endParaRPr lang="en-US" altLang="en-US" sz="2400">
              <a:latin typeface="Times New Roman" panose="02020603050405020304" pitchFamily="18" charset="0"/>
            </a:endParaRPr>
          </a:p>
        </p:txBody>
      </p:sp>
      <p:sp>
        <p:nvSpPr>
          <p:cNvPr id="32773" name="Content Placeholder 1">
            <a:extLst>
              <a:ext uri="{FF2B5EF4-FFF2-40B4-BE49-F238E27FC236}">
                <a16:creationId xmlns:a16="http://schemas.microsoft.com/office/drawing/2014/main" id="{AF99D264-3A2B-4E1F-9849-80725DD61A34}"/>
              </a:ext>
            </a:extLst>
          </p:cNvPr>
          <p:cNvSpPr txBox="1">
            <a:spLocks/>
          </p:cNvSpPr>
          <p:nvPr/>
        </p:nvSpPr>
        <p:spPr bwMode="auto">
          <a:xfrm>
            <a:off x="1096963" y="1431925"/>
            <a:ext cx="695960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gn="just" eaLnBrk="1" hangingPunct="1">
              <a:lnSpc>
                <a:spcPct val="100000"/>
              </a:lnSpc>
            </a:pPr>
            <a:r>
              <a:rPr lang="en-US" altLang="en-US" sz="1400" b="1" dirty="0">
                <a:solidFill>
                  <a:srgbClr val="FF0000"/>
                </a:solidFill>
                <a:ea typeface="Cambria Math" panose="02040503050406030204" pitchFamily="18" charset="0"/>
                <a:cs typeface="Times New Roman" panose="02020603050405020304" pitchFamily="18" charset="0"/>
              </a:rPr>
              <a:t>Queue</a:t>
            </a:r>
            <a:r>
              <a:rPr lang="en-US" altLang="en-US" sz="1400" dirty="0">
                <a:ea typeface="Cambria Math" panose="02040503050406030204" pitchFamily="18" charset="0"/>
                <a:cs typeface="Times New Roman" panose="02020603050405020304" pitchFamily="18" charset="0"/>
              </a:rPr>
              <a:t> structure</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typedef struct _queue{</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     LinkedList </a:t>
            </a:r>
            <a:r>
              <a:rPr lang="en-US" altLang="en-US" sz="1400" dirty="0" err="1">
                <a:latin typeface="Courier New" panose="02070309020205020404" pitchFamily="49" charset="0"/>
                <a:ea typeface="Cambria Math" panose="02040503050406030204" pitchFamily="18" charset="0"/>
                <a:cs typeface="Courier New" panose="02070309020205020404" pitchFamily="49" charset="0"/>
              </a:rPr>
              <a:t>ll</a:t>
            </a:r>
            <a:r>
              <a:rPr lang="en-US" altLang="en-US" sz="1400" dirty="0">
                <a:latin typeface="Courier New" panose="02070309020205020404" pitchFamily="49" charset="0"/>
                <a:ea typeface="Cambria Math" panose="02040503050406030204" pitchFamily="18" charset="0"/>
                <a:cs typeface="Courier New" panose="02070309020205020404" pitchFamily="49" charset="0"/>
              </a:rPr>
              <a:t>;</a:t>
            </a:r>
          </a:p>
          <a:p>
            <a:pPr lvl="1" eaLnBrk="1" hangingPunct="1">
              <a:lnSpc>
                <a:spcPct val="100000"/>
              </a:lnSpc>
              <a:buFont typeface="Arial" panose="020B0604020202020204" pitchFamily="34" charset="0"/>
              <a:buNone/>
            </a:pPr>
            <a:r>
              <a:rPr lang="en-US" altLang="en-US" sz="1400" dirty="0">
                <a:latin typeface="Courier New" panose="02070309020205020404" pitchFamily="49" charset="0"/>
                <a:ea typeface="Cambria Math" panose="02040503050406030204" pitchFamily="18" charset="0"/>
                <a:cs typeface="Courier New" panose="02070309020205020404" pitchFamily="49" charset="0"/>
              </a:rPr>
              <a:t>} Queue;</a:t>
            </a:r>
          </a:p>
          <a:p>
            <a:pPr algn="just" eaLnBrk="1" hangingPunct="1">
              <a:lnSpc>
                <a:spcPct val="100000"/>
              </a:lnSpc>
            </a:pPr>
            <a:endParaRPr lang="en-US" altLang="en-US" sz="300" dirty="0">
              <a:ea typeface="Cambria Math" panose="02040503050406030204" pitchFamily="18" charset="0"/>
              <a:cs typeface="Times New Roman" panose="02020603050405020304" pitchFamily="18" charset="0"/>
            </a:endParaRPr>
          </a:p>
          <a:p>
            <a:pPr algn="just" eaLnBrk="1" hangingPunct="1">
              <a:lnSpc>
                <a:spcPct val="100000"/>
              </a:lnSpc>
            </a:pPr>
            <a:r>
              <a:rPr lang="en-US" altLang="en-US" sz="1400" dirty="0">
                <a:ea typeface="Cambria Math" panose="02040503050406030204" pitchFamily="18" charset="0"/>
                <a:cs typeface="Times New Roman" panose="02020603050405020304" pitchFamily="18" charset="0"/>
              </a:rPr>
              <a:t>Again, wrap up a linked list and use it for the actual data storage</a:t>
            </a:r>
          </a:p>
          <a:p>
            <a:pPr algn="just" eaLnBrk="1" hangingPunct="1">
              <a:lnSpc>
                <a:spcPct val="100000"/>
              </a:lnSpc>
            </a:pPr>
            <a:r>
              <a:rPr lang="en-US" altLang="en-US" sz="1400" dirty="0">
                <a:ea typeface="Cambria Math" panose="02040503050406030204" pitchFamily="18" charset="0"/>
                <a:cs typeface="Times New Roman" panose="02020603050405020304" pitchFamily="18" charset="0"/>
              </a:rPr>
              <a:t>Notice that the LinkedList already takes care of little things like keeping track of # of nodes, etc.</a:t>
            </a:r>
          </a:p>
        </p:txBody>
      </p:sp>
      <p:sp>
        <p:nvSpPr>
          <p:cNvPr id="14" name="Rectangle 13">
            <a:extLst>
              <a:ext uri="{FF2B5EF4-FFF2-40B4-BE49-F238E27FC236}">
                <a16:creationId xmlns:a16="http://schemas.microsoft.com/office/drawing/2014/main" id="{EDB12B9E-4ECF-4B5C-ADD6-73B8B04315CF}"/>
              </a:ext>
            </a:extLst>
          </p:cNvPr>
          <p:cNvSpPr/>
          <p:nvPr/>
        </p:nvSpPr>
        <p:spPr>
          <a:xfrm>
            <a:off x="4213225" y="4616450"/>
            <a:ext cx="490538"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EE980144-52C2-44F2-9D52-28E2F80B950B}"/>
              </a:ext>
            </a:extLst>
          </p:cNvPr>
          <p:cNvSpPr/>
          <p:nvPr/>
        </p:nvSpPr>
        <p:spPr>
          <a:xfrm>
            <a:off x="3525838" y="5148263"/>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B6C5B858-94E3-4CC3-B224-EEE9EBDCEE8D}"/>
              </a:ext>
            </a:extLst>
          </p:cNvPr>
          <p:cNvSpPr/>
          <p:nvPr/>
        </p:nvSpPr>
        <p:spPr>
          <a:xfrm>
            <a:off x="3040063" y="514826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B63D38AA-8B48-4975-8C76-5390CED59213}"/>
              </a:ext>
            </a:extLst>
          </p:cNvPr>
          <p:cNvSpPr/>
          <p:nvPr/>
        </p:nvSpPr>
        <p:spPr>
          <a:xfrm>
            <a:off x="2552700" y="5148263"/>
            <a:ext cx="492125" cy="252412"/>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16CD7FE7-19F9-4B08-9BEB-B15FC4DC12F8}"/>
              </a:ext>
            </a:extLst>
          </p:cNvPr>
          <p:cNvSpPr/>
          <p:nvPr/>
        </p:nvSpPr>
        <p:spPr>
          <a:xfrm>
            <a:off x="2081213" y="5148263"/>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1" name="Straight Connector 20">
            <a:extLst>
              <a:ext uri="{FF2B5EF4-FFF2-40B4-BE49-F238E27FC236}">
                <a16:creationId xmlns:a16="http://schemas.microsoft.com/office/drawing/2014/main" id="{6AB78AAF-7659-477C-8240-5F21C698FA58}"/>
              </a:ext>
            </a:extLst>
          </p:cNvPr>
          <p:cNvCxnSpPr/>
          <p:nvPr/>
        </p:nvCxnSpPr>
        <p:spPr>
          <a:xfrm>
            <a:off x="2001838" y="5022850"/>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30AD749D-D4D6-42CB-9391-8B310F5B6E2F}"/>
              </a:ext>
            </a:extLst>
          </p:cNvPr>
          <p:cNvSpPr/>
          <p:nvPr/>
        </p:nvSpPr>
        <p:spPr>
          <a:xfrm>
            <a:off x="1417638" y="461645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cxnSp>
        <p:nvCxnSpPr>
          <p:cNvPr id="23" name="Straight Arrow Connector 22">
            <a:extLst>
              <a:ext uri="{FF2B5EF4-FFF2-40B4-BE49-F238E27FC236}">
                <a16:creationId xmlns:a16="http://schemas.microsoft.com/office/drawing/2014/main" id="{1975F33A-259F-4E4D-A2EC-D3088C072854}"/>
              </a:ext>
            </a:extLst>
          </p:cNvPr>
          <p:cNvCxnSpPr/>
          <p:nvPr/>
        </p:nvCxnSpPr>
        <p:spPr>
          <a:xfrm flipH="1">
            <a:off x="4125913" y="4867275"/>
            <a:ext cx="309562" cy="393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5DA39CA-077A-4815-9D35-2351E47BD7E0}"/>
              </a:ext>
            </a:extLst>
          </p:cNvPr>
          <p:cNvCxnSpPr/>
          <p:nvPr/>
        </p:nvCxnSpPr>
        <p:spPr>
          <a:xfrm flipH="1" flipV="1">
            <a:off x="1684338" y="4867275"/>
            <a:ext cx="288925" cy="388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id="{5B30DF17-9CAC-4C78-9BDC-7FCD1C142091}"/>
              </a:ext>
            </a:extLst>
          </p:cNvPr>
          <p:cNvSpPr/>
          <p:nvPr/>
        </p:nvSpPr>
        <p:spPr>
          <a:xfrm>
            <a:off x="5184775" y="4237038"/>
            <a:ext cx="1755775" cy="167640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6" name="Rectangle 25">
            <a:extLst>
              <a:ext uri="{FF2B5EF4-FFF2-40B4-BE49-F238E27FC236}">
                <a16:creationId xmlns:a16="http://schemas.microsoft.com/office/drawing/2014/main" id="{5C3D8CEF-698A-4ED8-88B5-6AED46F701E6}"/>
              </a:ext>
            </a:extLst>
          </p:cNvPr>
          <p:cNvSpPr/>
          <p:nvPr/>
        </p:nvSpPr>
        <p:spPr>
          <a:xfrm>
            <a:off x="5503863" y="4546600"/>
            <a:ext cx="1154112" cy="108585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27" name="Rectangle 26">
            <a:extLst>
              <a:ext uri="{FF2B5EF4-FFF2-40B4-BE49-F238E27FC236}">
                <a16:creationId xmlns:a16="http://schemas.microsoft.com/office/drawing/2014/main" id="{7772CA4E-77C2-4CCC-8524-598396367525}"/>
              </a:ext>
            </a:extLst>
          </p:cNvPr>
          <p:cNvSpPr/>
          <p:nvPr/>
        </p:nvSpPr>
        <p:spPr>
          <a:xfrm>
            <a:off x="5834063" y="4821238"/>
            <a:ext cx="511175"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8" name="Group 27">
            <a:extLst>
              <a:ext uri="{FF2B5EF4-FFF2-40B4-BE49-F238E27FC236}">
                <a16:creationId xmlns:a16="http://schemas.microsoft.com/office/drawing/2014/main" id="{5D06AABF-519B-486A-8B80-466C3F40CBEE}"/>
              </a:ext>
            </a:extLst>
          </p:cNvPr>
          <p:cNvGrpSpPr/>
          <p:nvPr/>
        </p:nvGrpSpPr>
        <p:grpSpPr>
          <a:xfrm>
            <a:off x="7164389" y="5137408"/>
            <a:ext cx="816439" cy="307844"/>
            <a:chOff x="5706739" y="4189386"/>
            <a:chExt cx="816439" cy="307844"/>
          </a:xfrm>
          <a:solidFill>
            <a:srgbClr val="9BBC59"/>
          </a:solidFill>
        </p:grpSpPr>
        <p:sp>
          <p:nvSpPr>
            <p:cNvPr id="29" name="Rectangle 28">
              <a:extLst>
                <a:ext uri="{FF2B5EF4-FFF2-40B4-BE49-F238E27FC236}">
                  <a16:creationId xmlns:a16="http://schemas.microsoft.com/office/drawing/2014/main" id="{2D04D037-1889-4236-84A7-C71E518BA9B4}"/>
                </a:ext>
              </a:extLst>
            </p:cNvPr>
            <p:cNvSpPr/>
            <p:nvPr/>
          </p:nvSpPr>
          <p:spPr>
            <a:xfrm>
              <a:off x="5706739" y="4190401"/>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ectangle 29">
              <a:extLst>
                <a:ext uri="{FF2B5EF4-FFF2-40B4-BE49-F238E27FC236}">
                  <a16:creationId xmlns:a16="http://schemas.microsoft.com/office/drawing/2014/main" id="{35F9E572-D9AA-4CD0-AC32-F9F56645D97C}"/>
                </a:ext>
              </a:extLst>
            </p:cNvPr>
            <p:cNvSpPr/>
            <p:nvPr/>
          </p:nvSpPr>
          <p:spPr>
            <a:xfrm>
              <a:off x="6116591" y="4189386"/>
              <a:ext cx="406587" cy="306829"/>
            </a:xfrm>
            <a:prstGeom prst="rect">
              <a:avLst/>
            </a:prstGeom>
            <a:grp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31" name="Rectangle 30">
            <a:extLst>
              <a:ext uri="{FF2B5EF4-FFF2-40B4-BE49-F238E27FC236}">
                <a16:creationId xmlns:a16="http://schemas.microsoft.com/office/drawing/2014/main" id="{E5BAC266-5112-44D9-92E0-57385B1C6831}"/>
              </a:ext>
            </a:extLst>
          </p:cNvPr>
          <p:cNvSpPr/>
          <p:nvPr/>
        </p:nvSpPr>
        <p:spPr>
          <a:xfrm>
            <a:off x="5834063" y="5099050"/>
            <a:ext cx="511175"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Arrow Connector 39">
            <a:extLst>
              <a:ext uri="{FF2B5EF4-FFF2-40B4-BE49-F238E27FC236}">
                <a16:creationId xmlns:a16="http://schemas.microsoft.com/office/drawing/2014/main" id="{EDDA1013-44D1-4D9F-9082-C528333B1F05}"/>
              </a:ext>
            </a:extLst>
          </p:cNvPr>
          <p:cNvCxnSpPr>
            <a:endCxn id="29" idx="1"/>
          </p:cNvCxnSpPr>
          <p:nvPr/>
        </p:nvCxnSpPr>
        <p:spPr>
          <a:xfrm>
            <a:off x="6127750" y="4968875"/>
            <a:ext cx="1036638" cy="3222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2789" name="TextBox 40">
            <a:extLst>
              <a:ext uri="{FF2B5EF4-FFF2-40B4-BE49-F238E27FC236}">
                <a16:creationId xmlns:a16="http://schemas.microsoft.com/office/drawing/2014/main" id="{879963ED-091E-485E-AC7A-9E904CE0CBFB}"/>
              </a:ext>
            </a:extLst>
          </p:cNvPr>
          <p:cNvSpPr txBox="1">
            <a:spLocks noChangeArrowheads="1"/>
          </p:cNvSpPr>
          <p:nvPr/>
        </p:nvSpPr>
        <p:spPr bwMode="auto">
          <a:xfrm>
            <a:off x="7050088" y="4254500"/>
            <a:ext cx="890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Queue q</a:t>
            </a:r>
          </a:p>
        </p:txBody>
      </p:sp>
      <p:sp>
        <p:nvSpPr>
          <p:cNvPr id="32790" name="TextBox 41">
            <a:extLst>
              <a:ext uri="{FF2B5EF4-FFF2-40B4-BE49-F238E27FC236}">
                <a16:creationId xmlns:a16="http://schemas.microsoft.com/office/drawing/2014/main" id="{C38D56A1-9E2E-482B-940E-1FE155B7EEA8}"/>
              </a:ext>
            </a:extLst>
          </p:cNvPr>
          <p:cNvSpPr txBox="1">
            <a:spLocks noChangeArrowheads="1"/>
          </p:cNvSpPr>
          <p:nvPr/>
        </p:nvSpPr>
        <p:spPr bwMode="auto">
          <a:xfrm>
            <a:off x="5494338" y="4281488"/>
            <a:ext cx="11763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300">
                <a:latin typeface="Calibri" panose="020F0502020204030204" pitchFamily="34" charset="0"/>
              </a:rPr>
              <a:t>LinkedList ll</a:t>
            </a:r>
          </a:p>
        </p:txBody>
      </p:sp>
      <p:sp>
        <p:nvSpPr>
          <p:cNvPr id="32791" name="TextBox 42">
            <a:extLst>
              <a:ext uri="{FF2B5EF4-FFF2-40B4-BE49-F238E27FC236}">
                <a16:creationId xmlns:a16="http://schemas.microsoft.com/office/drawing/2014/main" id="{3A23504C-167A-4250-95A6-1AFBCEA5B44B}"/>
              </a:ext>
            </a:extLst>
          </p:cNvPr>
          <p:cNvSpPr txBox="1">
            <a:spLocks noChangeArrowheads="1"/>
          </p:cNvSpPr>
          <p:nvPr/>
        </p:nvSpPr>
        <p:spPr bwMode="auto">
          <a:xfrm>
            <a:off x="5468938" y="4557713"/>
            <a:ext cx="1325562"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100">
                <a:latin typeface="Calibri" panose="020F0502020204030204" pitchFamily="34" charset="0"/>
              </a:rPr>
              <a:t>ListNode *head</a:t>
            </a:r>
          </a:p>
        </p:txBody>
      </p:sp>
      <p:sp>
        <p:nvSpPr>
          <p:cNvPr id="32792" name="TextBox 43">
            <a:extLst>
              <a:ext uri="{FF2B5EF4-FFF2-40B4-BE49-F238E27FC236}">
                <a16:creationId xmlns:a16="http://schemas.microsoft.com/office/drawing/2014/main" id="{41366E32-5F64-4D2C-898E-64EECE1B00B9}"/>
              </a:ext>
            </a:extLst>
          </p:cNvPr>
          <p:cNvSpPr txBox="1">
            <a:spLocks noChangeArrowheads="1"/>
          </p:cNvSpPr>
          <p:nvPr/>
        </p:nvSpPr>
        <p:spPr bwMode="auto">
          <a:xfrm>
            <a:off x="5730875" y="5349875"/>
            <a:ext cx="731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a:latin typeface="Calibri" panose="020F0502020204030204" pitchFamily="34" charset="0"/>
              </a:rPr>
              <a:t>int size</a:t>
            </a:r>
          </a:p>
        </p:txBody>
      </p:sp>
      <p:cxnSp>
        <p:nvCxnSpPr>
          <p:cNvPr id="45" name="Straight Connector 44">
            <a:extLst>
              <a:ext uri="{FF2B5EF4-FFF2-40B4-BE49-F238E27FC236}">
                <a16:creationId xmlns:a16="http://schemas.microsoft.com/office/drawing/2014/main" id="{04012D7A-DAE5-445F-B03B-59D02472E592}"/>
              </a:ext>
            </a:extLst>
          </p:cNvPr>
          <p:cNvCxnSpPr/>
          <p:nvPr/>
        </p:nvCxnSpPr>
        <p:spPr>
          <a:xfrm>
            <a:off x="1978025" y="5514975"/>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32" name="Rectangle 8">
            <a:extLst>
              <a:ext uri="{FF2B5EF4-FFF2-40B4-BE49-F238E27FC236}">
                <a16:creationId xmlns:a16="http://schemas.microsoft.com/office/drawing/2014/main" id="{2C780A33-6CF3-47A5-B4B7-BA5ECC81F6CE}"/>
              </a:ext>
            </a:extLst>
          </p:cNvPr>
          <p:cNvSpPr/>
          <p:nvPr/>
        </p:nvSpPr>
        <p:spPr>
          <a:xfrm>
            <a:off x="2084388" y="2025650"/>
            <a:ext cx="1463675" cy="21590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32795" name="TextBox 1">
            <a:extLst>
              <a:ext uri="{FF2B5EF4-FFF2-40B4-BE49-F238E27FC236}">
                <a16:creationId xmlns:a16="http://schemas.microsoft.com/office/drawing/2014/main" id="{94ADF25E-8163-42ED-8409-A92498E99BC1}"/>
              </a:ext>
            </a:extLst>
          </p:cNvPr>
          <p:cNvSpPr txBox="1">
            <a:spLocks noChangeArrowheads="1"/>
          </p:cNvSpPr>
          <p:nvPr/>
        </p:nvSpPr>
        <p:spPr bwMode="auto">
          <a:xfrm>
            <a:off x="3852863" y="2071688"/>
            <a:ext cx="42037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a:latin typeface="Calibri" panose="020F0502020204030204" pitchFamily="34" charset="0"/>
              </a:rPr>
              <a:t>Notice this is a LinkedList, not a LinkedList *</a:t>
            </a:r>
          </a:p>
        </p:txBody>
      </p:sp>
      <p:cxnSp>
        <p:nvCxnSpPr>
          <p:cNvPr id="34" name="Straight Arrow Connector 3">
            <a:extLst>
              <a:ext uri="{FF2B5EF4-FFF2-40B4-BE49-F238E27FC236}">
                <a16:creationId xmlns:a16="http://schemas.microsoft.com/office/drawing/2014/main" id="{0F179DBE-C8C6-46B2-8EF3-2A261BBC0C1B}"/>
              </a:ext>
            </a:extLst>
          </p:cNvPr>
          <p:cNvCxnSpPr>
            <a:stCxn id="32795" idx="1"/>
          </p:cNvCxnSpPr>
          <p:nvPr/>
        </p:nvCxnSpPr>
        <p:spPr>
          <a:xfrm flipH="1" flipV="1">
            <a:off x="3548063" y="2182813"/>
            <a:ext cx="304800" cy="42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62F1-5BAE-489A-8198-3F3F40494176}"/>
              </a:ext>
            </a:extLst>
          </p:cNvPr>
          <p:cNvSpPr>
            <a:spLocks noGrp="1"/>
          </p:cNvSpPr>
          <p:nvPr>
            <p:ph type="title"/>
          </p:nvPr>
        </p:nvSpPr>
        <p:spPr/>
        <p:txBody>
          <a:bodyPr/>
          <a:lstStyle/>
          <a:p>
            <a:r>
              <a:rPr lang="en-SG" dirty="0"/>
              <a:t>Prefix to infix</a:t>
            </a:r>
          </a:p>
        </p:txBody>
      </p:sp>
      <p:sp>
        <p:nvSpPr>
          <p:cNvPr id="3" name="Content Placeholder 2">
            <a:extLst>
              <a:ext uri="{FF2B5EF4-FFF2-40B4-BE49-F238E27FC236}">
                <a16:creationId xmlns:a16="http://schemas.microsoft.com/office/drawing/2014/main" id="{2EA3DB9A-AE63-4591-B8D5-D106DE166FC3}"/>
              </a:ext>
            </a:extLst>
          </p:cNvPr>
          <p:cNvSpPr>
            <a:spLocks noGrp="1"/>
          </p:cNvSpPr>
          <p:nvPr>
            <p:ph idx="1"/>
          </p:nvPr>
        </p:nvSpPr>
        <p:spPr>
          <a:xfrm>
            <a:off x="1128409" y="1439694"/>
            <a:ext cx="6926094" cy="4580105"/>
          </a:xfrm>
        </p:spPr>
        <p:txBody>
          <a:bodyPr>
            <a:normAutofit/>
          </a:bodyPr>
          <a:lstStyle/>
          <a:p>
            <a:pPr marL="0" indent="0">
              <a:lnSpc>
                <a:spcPct val="100000"/>
              </a:lnSpc>
              <a:buNone/>
            </a:pPr>
            <a:r>
              <a:rPr lang="en-US" sz="2000" b="1" dirty="0">
                <a:latin typeface="Arial" panose="020B0604020202020204" pitchFamily="34" charset="0"/>
                <a:cs typeface="Arial" panose="020B0604020202020204" pitchFamily="34" charset="0"/>
              </a:rPr>
              <a:t>Do:</a:t>
            </a:r>
          </a:p>
          <a:p>
            <a:pPr lvl="1">
              <a:lnSpc>
                <a:spcPct val="100000"/>
              </a:lnSpc>
            </a:pPr>
            <a:r>
              <a:rPr lang="en-US" sz="1800" dirty="0">
                <a:latin typeface="Arial" panose="020B0604020202020204" pitchFamily="34" charset="0"/>
                <a:cs typeface="Arial" panose="020B0604020202020204" pitchFamily="34" charset="0"/>
              </a:rPr>
              <a:t>Read the given prefix expression from </a:t>
            </a:r>
            <a:r>
              <a:rPr lang="en-US" sz="1800" u="sng" dirty="0">
                <a:solidFill>
                  <a:srgbClr val="FF0000"/>
                </a:solidFill>
                <a:latin typeface="Arial" panose="020B0604020202020204" pitchFamily="34" charset="0"/>
                <a:cs typeface="Arial" panose="020B0604020202020204" pitchFamily="34" charset="0"/>
              </a:rPr>
              <a:t>right to left </a:t>
            </a:r>
          </a:p>
          <a:p>
            <a:pPr lvl="1">
              <a:lnSpc>
                <a:spcPct val="100000"/>
              </a:lnSpc>
            </a:pPr>
            <a:r>
              <a:rPr lang="en-US" sz="1800" dirty="0">
                <a:latin typeface="Arial" panose="020B0604020202020204" pitchFamily="34" charset="0"/>
                <a:cs typeface="Arial" panose="020B0604020202020204" pitchFamily="34" charset="0"/>
              </a:rPr>
              <a:t>If the character is an operand, push it into the stack.</a:t>
            </a:r>
          </a:p>
          <a:p>
            <a:pPr lvl="1">
              <a:lnSpc>
                <a:spcPct val="100000"/>
              </a:lnSpc>
            </a:pPr>
            <a:r>
              <a:rPr lang="en-US" sz="1800" dirty="0">
                <a:latin typeface="Arial" panose="020B0604020202020204" pitchFamily="34" charset="0"/>
                <a:cs typeface="Arial" panose="020B0604020202020204" pitchFamily="34" charset="0"/>
              </a:rPr>
              <a:t>But if the character is an operator, pop the top two values from stack.</a:t>
            </a:r>
          </a:p>
          <a:p>
            <a:pPr lvl="1">
              <a:lnSpc>
                <a:spcPct val="100000"/>
              </a:lnSpc>
            </a:pPr>
            <a:r>
              <a:rPr lang="en-US" sz="1800" dirty="0">
                <a:latin typeface="Arial" panose="020B0604020202020204" pitchFamily="34" charset="0"/>
                <a:cs typeface="Arial" panose="020B0604020202020204" pitchFamily="34" charset="0"/>
              </a:rPr>
              <a:t>Concatenate this operator with these two values </a:t>
            </a:r>
            <a:r>
              <a:rPr lang="en-US" sz="1800" i="1" dirty="0">
                <a:latin typeface="Arial" panose="020B0604020202020204" pitchFamily="34" charset="0"/>
                <a:cs typeface="Arial" panose="020B0604020202020204" pitchFamily="34" charset="0"/>
              </a:rPr>
              <a:t>(</a:t>
            </a:r>
            <a:r>
              <a:rPr lang="en-US" sz="1800" b="1" i="1" dirty="0">
                <a:solidFill>
                  <a:srgbClr val="FF0000"/>
                </a:solidFill>
                <a:latin typeface="Arial" panose="020B0604020202020204" pitchFamily="34" charset="0"/>
                <a:cs typeface="Arial" panose="020B0604020202020204" pitchFamily="34" charset="0"/>
              </a:rPr>
              <a:t>1st top value+operator+2nd top value</a:t>
            </a:r>
            <a:r>
              <a:rPr lang="en-US" sz="1800" i="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get a new string.</a:t>
            </a:r>
          </a:p>
          <a:p>
            <a:pPr lvl="1">
              <a:lnSpc>
                <a:spcPct val="100000"/>
              </a:lnSpc>
            </a:pPr>
            <a:r>
              <a:rPr lang="en-US" sz="1800" dirty="0">
                <a:latin typeface="Arial" panose="020B0604020202020204" pitchFamily="34" charset="0"/>
                <a:cs typeface="Arial" panose="020B0604020202020204" pitchFamily="34" charset="0"/>
              </a:rPr>
              <a:t>Push this resulting string back into the stack.</a:t>
            </a:r>
          </a:p>
          <a:p>
            <a:pPr marL="0" indent="0">
              <a:lnSpc>
                <a:spcPct val="100000"/>
              </a:lnSpc>
              <a:buNone/>
            </a:pPr>
            <a:r>
              <a:rPr lang="en-US" sz="2000" b="1" dirty="0">
                <a:latin typeface="Arial" panose="020B0604020202020204" pitchFamily="34" charset="0"/>
                <a:cs typeface="Arial" panose="020B0604020202020204" pitchFamily="34" charset="0"/>
              </a:rPr>
              <a:t>Until: </a:t>
            </a:r>
          </a:p>
          <a:p>
            <a:pPr lvl="1">
              <a:lnSpc>
                <a:spcPct val="100000"/>
              </a:lnSpc>
            </a:pPr>
            <a:r>
              <a:rPr lang="en-US" sz="1800" dirty="0">
                <a:latin typeface="Arial" panose="020B0604020202020204" pitchFamily="34" charset="0"/>
                <a:cs typeface="Arial" panose="020B0604020202020204" pitchFamily="34" charset="0"/>
              </a:rPr>
              <a:t>End of prefix expression</a:t>
            </a:r>
          </a:p>
          <a:p>
            <a:pPr lvl="1">
              <a:lnSpc>
                <a:spcPct val="100000"/>
              </a:lnSpc>
            </a:pPr>
            <a:r>
              <a:rPr lang="en-US" sz="1800" dirty="0">
                <a:latin typeface="Arial" panose="020B0604020202020204" pitchFamily="34" charset="0"/>
                <a:cs typeface="Arial" panose="020B0604020202020204" pitchFamily="34" charset="0"/>
              </a:rPr>
              <a:t>Value in the stack is the desired infix expression.</a:t>
            </a:r>
          </a:p>
        </p:txBody>
      </p:sp>
    </p:spTree>
    <p:extLst>
      <p:ext uri="{BB962C8B-B14F-4D97-AF65-F5344CB8AC3E}">
        <p14:creationId xmlns:p14="http://schemas.microsoft.com/office/powerpoint/2010/main" val="565527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FC2F-743B-4AD2-BC14-A4232C3ED1E2}"/>
              </a:ext>
            </a:extLst>
          </p:cNvPr>
          <p:cNvSpPr>
            <a:spLocks noGrp="1"/>
          </p:cNvSpPr>
          <p:nvPr>
            <p:ph type="title"/>
          </p:nvPr>
        </p:nvSpPr>
        <p:spPr/>
        <p:txBody>
          <a:bodyPr/>
          <a:lstStyle/>
          <a:p>
            <a:r>
              <a:rPr lang="en-SG" dirty="0"/>
              <a:t>Question 3 – (b)</a:t>
            </a:r>
          </a:p>
        </p:txBody>
      </p:sp>
      <p:sp>
        <p:nvSpPr>
          <p:cNvPr id="3" name="Content Placeholder 2">
            <a:extLst>
              <a:ext uri="{FF2B5EF4-FFF2-40B4-BE49-F238E27FC236}">
                <a16:creationId xmlns:a16="http://schemas.microsoft.com/office/drawing/2014/main" id="{6A155242-9754-4FB1-93C6-A43E4C2DE88D}"/>
              </a:ext>
            </a:extLst>
          </p:cNvPr>
          <p:cNvSpPr>
            <a:spLocks noGrp="1"/>
          </p:cNvSpPr>
          <p:nvPr>
            <p:ph idx="1"/>
          </p:nvPr>
        </p:nvSpPr>
        <p:spPr>
          <a:xfrm>
            <a:off x="304800" y="743009"/>
            <a:ext cx="8610600" cy="476191"/>
          </a:xfrm>
        </p:spPr>
        <p:txBody>
          <a:bodyPr>
            <a:normAutofit fontScale="92500"/>
          </a:bodyPr>
          <a:lstStyle/>
          <a:p>
            <a:pPr marL="0" indent="0">
              <a:buNone/>
            </a:pPr>
            <a:r>
              <a:rPr lang="en-SG" sz="2000" dirty="0">
                <a:latin typeface="Arial" panose="020B0604020202020204" pitchFamily="34" charset="0"/>
                <a:cs typeface="Arial" panose="020B0604020202020204" pitchFamily="34" charset="0"/>
              </a:rPr>
              <a:t>Convert a </a:t>
            </a:r>
            <a:r>
              <a:rPr lang="en-SG" sz="2000" b="1" dirty="0">
                <a:latin typeface="Arial" panose="020B0604020202020204" pitchFamily="34" charset="0"/>
                <a:cs typeface="Arial" panose="020B0604020202020204" pitchFamily="34" charset="0"/>
              </a:rPr>
              <a:t>prefix</a:t>
            </a:r>
            <a:r>
              <a:rPr lang="en-SG" sz="2000" dirty="0">
                <a:latin typeface="Arial" panose="020B0604020202020204" pitchFamily="34" charset="0"/>
                <a:cs typeface="Arial" panose="020B0604020202020204" pitchFamily="34" charset="0"/>
              </a:rPr>
              <a:t> expression, </a:t>
            </a:r>
            <a:r>
              <a:rPr lang="en-SG" sz="2000" b="1" dirty="0">
                <a:solidFill>
                  <a:srgbClr val="FF0000"/>
                </a:solidFill>
                <a:latin typeface="Arial" panose="020B0604020202020204" pitchFamily="34" charset="0"/>
                <a:cs typeface="Arial" panose="020B0604020202020204" pitchFamily="34" charset="0"/>
              </a:rPr>
              <a:t>= y&amp;&amp; &lt;&lt; ab &gt;&gt; c + de</a:t>
            </a:r>
            <a:r>
              <a:rPr lang="en-SG" sz="2000" dirty="0">
                <a:latin typeface="Arial" panose="020B0604020202020204" pitchFamily="34" charset="0"/>
                <a:cs typeface="Arial" panose="020B0604020202020204" pitchFamily="34" charset="0"/>
              </a:rPr>
              <a:t>, to an </a:t>
            </a:r>
            <a:r>
              <a:rPr lang="en-SG" sz="2000" b="1" dirty="0">
                <a:latin typeface="Arial" panose="020B0604020202020204" pitchFamily="34" charset="0"/>
                <a:cs typeface="Arial" panose="020B0604020202020204" pitchFamily="34" charset="0"/>
              </a:rPr>
              <a:t>infix</a:t>
            </a:r>
            <a:r>
              <a:rPr lang="en-SG" sz="2000" dirty="0">
                <a:latin typeface="Arial" panose="020B0604020202020204" pitchFamily="34" charset="0"/>
                <a:cs typeface="Arial" panose="020B0604020202020204" pitchFamily="34" charset="0"/>
              </a:rPr>
              <a:t> expression</a:t>
            </a:r>
          </a:p>
        </p:txBody>
      </p:sp>
      <p:graphicFrame>
        <p:nvGraphicFramePr>
          <p:cNvPr id="7" name="Table 4">
            <a:extLst>
              <a:ext uri="{FF2B5EF4-FFF2-40B4-BE49-F238E27FC236}">
                <a16:creationId xmlns:a16="http://schemas.microsoft.com/office/drawing/2014/main" id="{C52A90C1-E4DD-4248-B52B-A9E3888764BE}"/>
              </a:ext>
            </a:extLst>
          </p:cNvPr>
          <p:cNvGraphicFramePr>
            <a:graphicFrameLocks noGrp="1"/>
          </p:cNvGraphicFramePr>
          <p:nvPr/>
        </p:nvGraphicFramePr>
        <p:xfrm>
          <a:off x="6560126" y="4800600"/>
          <a:ext cx="2362200" cy="164592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4023724910"/>
                    </a:ext>
                  </a:extLst>
                </a:gridCol>
                <a:gridCol w="1181100">
                  <a:extLst>
                    <a:ext uri="{9D8B030D-6E8A-4147-A177-3AD203B41FA5}">
                      <a16:colId xmlns:a16="http://schemas.microsoft.com/office/drawing/2014/main" val="1545952784"/>
                    </a:ext>
                  </a:extLst>
                </a:gridCol>
              </a:tblGrid>
              <a:tr h="135467">
                <a:tc>
                  <a:txBody>
                    <a:bodyPr/>
                    <a:lstStyle/>
                    <a:p>
                      <a:pPr algn="ctr"/>
                      <a:r>
                        <a:rPr lang="en-SG" sz="1200" dirty="0">
                          <a:solidFill>
                            <a:sysClr val="windowText" lastClr="000000"/>
                          </a:solidFill>
                        </a:rPr>
                        <a:t>Operators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Precedence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35467">
                <a:tc>
                  <a:txBody>
                    <a:bodyPr/>
                    <a:lstStyle/>
                    <a:p>
                      <a:pPr algn="ctr"/>
                      <a:r>
                        <a:rPr lang="en-SG" sz="1200" dirty="0">
                          <a:solidFill>
                            <a:sysClr val="windowText" lastClr="000000"/>
                          </a:solidFill>
                        </a:rPr>
                        <a:t>*, /,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1200" dirty="0">
                          <a:solidFill>
                            <a:sysClr val="windowText" lastClr="000000"/>
                          </a:solidFill>
                        </a:rPr>
                        <a:t>Highest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0">
                <a:tc>
                  <a:txBody>
                    <a:bodyPr/>
                    <a:lstStyle/>
                    <a:p>
                      <a:pPr algn="ctr"/>
                      <a:r>
                        <a:rPr lang="en-SG" sz="1200" dirty="0">
                          <a:solidFill>
                            <a:sysClr val="windowText" lastClr="000000"/>
                          </a:solidFill>
                        </a:rPr>
                        <a:t>+, -</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135467">
                <a:tc>
                  <a:txBody>
                    <a:bodyPr/>
                    <a:lstStyle/>
                    <a:p>
                      <a:pPr algn="ctr"/>
                      <a:r>
                        <a:rPr lang="en-SG" sz="1200" dirty="0">
                          <a:solidFill>
                            <a:sysClr val="windowText" lastClr="000000"/>
                          </a:solidFill>
                        </a:rPr>
                        <a:t>&lt;&lt;, &gt;&gt;</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135467">
                <a:tc>
                  <a:txBody>
                    <a:bodyPr/>
                    <a:lstStyle/>
                    <a:p>
                      <a:pPr algn="ctr"/>
                      <a:r>
                        <a:rPr lang="en-SG" sz="1200" dirty="0">
                          <a:solidFill>
                            <a:sysClr val="windowText" lastClr="000000"/>
                          </a:solidFill>
                        </a:rPr>
                        <a:t>&amp;&amp;</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135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200" dirty="0">
                          <a:solidFill>
                            <a:sysClr val="windowText" lastClr="000000"/>
                          </a:solidFill>
                        </a:rPr>
                        <a: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Lowest </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grpSp>
        <p:nvGrpSpPr>
          <p:cNvPr id="10" name="Group 9">
            <a:extLst>
              <a:ext uri="{FF2B5EF4-FFF2-40B4-BE49-F238E27FC236}">
                <a16:creationId xmlns:a16="http://schemas.microsoft.com/office/drawing/2014/main" id="{E725130D-7D24-4A7E-9366-6D5807BB9F10}"/>
              </a:ext>
            </a:extLst>
          </p:cNvPr>
          <p:cNvGrpSpPr/>
          <p:nvPr/>
        </p:nvGrpSpPr>
        <p:grpSpPr>
          <a:xfrm>
            <a:off x="1531155" y="2438400"/>
            <a:ext cx="2964645" cy="1302741"/>
            <a:chOff x="1143000" y="2667000"/>
            <a:chExt cx="1295400" cy="3124200"/>
          </a:xfrm>
        </p:grpSpPr>
        <p:cxnSp>
          <p:nvCxnSpPr>
            <p:cNvPr id="12" name="Straight Connector 11">
              <a:extLst>
                <a:ext uri="{FF2B5EF4-FFF2-40B4-BE49-F238E27FC236}">
                  <a16:creationId xmlns:a16="http://schemas.microsoft.com/office/drawing/2014/main" id="{41FAC8F0-54BD-4905-8321-847E457F6F4B}"/>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DCB7FCF-13BA-473C-8BA1-8661957AEA6B}"/>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AA975F3-49EF-494D-81DA-D6D09C2D4572}"/>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60289B5F-1916-451E-B7A0-31F36C9D7245}"/>
              </a:ext>
            </a:extLst>
          </p:cNvPr>
          <p:cNvSpPr/>
          <p:nvPr/>
        </p:nvSpPr>
        <p:spPr>
          <a:xfrm>
            <a:off x="1680427"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d</a:t>
            </a:r>
          </a:p>
        </p:txBody>
      </p:sp>
      <p:sp>
        <p:nvSpPr>
          <p:cNvPr id="19" name="Rectangle 18">
            <a:extLst>
              <a:ext uri="{FF2B5EF4-FFF2-40B4-BE49-F238E27FC236}">
                <a16:creationId xmlns:a16="http://schemas.microsoft.com/office/drawing/2014/main" id="{8BEDA6F4-E41C-43EA-8B83-929367976A69}"/>
              </a:ext>
            </a:extLst>
          </p:cNvPr>
          <p:cNvSpPr/>
          <p:nvPr/>
        </p:nvSpPr>
        <p:spPr>
          <a:xfrm>
            <a:off x="1680427"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e</a:t>
            </a:r>
          </a:p>
        </p:txBody>
      </p:sp>
      <p:sp>
        <p:nvSpPr>
          <p:cNvPr id="4" name="Rectangle 3">
            <a:extLst>
              <a:ext uri="{FF2B5EF4-FFF2-40B4-BE49-F238E27FC236}">
                <a16:creationId xmlns:a16="http://schemas.microsoft.com/office/drawing/2014/main" id="{9DC98DE0-E2E3-4CD3-9223-3D209AC699B1}"/>
              </a:ext>
            </a:extLst>
          </p:cNvPr>
          <p:cNvSpPr/>
          <p:nvPr/>
        </p:nvSpPr>
        <p:spPr>
          <a:xfrm>
            <a:off x="1447793"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y</a:t>
            </a:r>
          </a:p>
        </p:txBody>
      </p:sp>
      <p:sp>
        <p:nvSpPr>
          <p:cNvPr id="20" name="Rectangle 19">
            <a:extLst>
              <a:ext uri="{FF2B5EF4-FFF2-40B4-BE49-F238E27FC236}">
                <a16:creationId xmlns:a16="http://schemas.microsoft.com/office/drawing/2014/main" id="{8EB76D75-D95D-4FA1-8FBA-B7CA9FD7F20E}"/>
              </a:ext>
            </a:extLst>
          </p:cNvPr>
          <p:cNvSpPr/>
          <p:nvPr/>
        </p:nvSpPr>
        <p:spPr>
          <a:xfrm>
            <a:off x="2015830"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21" name="Rectangle 20">
            <a:extLst>
              <a:ext uri="{FF2B5EF4-FFF2-40B4-BE49-F238E27FC236}">
                <a16:creationId xmlns:a16="http://schemas.microsoft.com/office/drawing/2014/main" id="{795D6418-1D9B-4C3C-980A-1310B8E3DD08}"/>
              </a:ext>
            </a:extLst>
          </p:cNvPr>
          <p:cNvSpPr/>
          <p:nvPr/>
        </p:nvSpPr>
        <p:spPr>
          <a:xfrm>
            <a:off x="2583867"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22" name="Rectangle 21">
            <a:extLst>
              <a:ext uri="{FF2B5EF4-FFF2-40B4-BE49-F238E27FC236}">
                <a16:creationId xmlns:a16="http://schemas.microsoft.com/office/drawing/2014/main" id="{926B5021-66A9-4B9F-A116-77F228068FF7}"/>
              </a:ext>
            </a:extLst>
          </p:cNvPr>
          <p:cNvSpPr/>
          <p:nvPr/>
        </p:nvSpPr>
        <p:spPr>
          <a:xfrm>
            <a:off x="3151904"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&lt;&lt;</a:t>
            </a:r>
          </a:p>
        </p:txBody>
      </p:sp>
      <p:sp>
        <p:nvSpPr>
          <p:cNvPr id="23" name="Rectangle 22">
            <a:extLst>
              <a:ext uri="{FF2B5EF4-FFF2-40B4-BE49-F238E27FC236}">
                <a16:creationId xmlns:a16="http://schemas.microsoft.com/office/drawing/2014/main" id="{00B3D01D-3BCF-4B31-BCD4-035C217E0D67}"/>
              </a:ext>
            </a:extLst>
          </p:cNvPr>
          <p:cNvSpPr/>
          <p:nvPr/>
        </p:nvSpPr>
        <p:spPr>
          <a:xfrm>
            <a:off x="3719941"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b</a:t>
            </a:r>
          </a:p>
        </p:txBody>
      </p:sp>
      <p:sp>
        <p:nvSpPr>
          <p:cNvPr id="24" name="Rectangle 23">
            <a:extLst>
              <a:ext uri="{FF2B5EF4-FFF2-40B4-BE49-F238E27FC236}">
                <a16:creationId xmlns:a16="http://schemas.microsoft.com/office/drawing/2014/main" id="{14A37781-833B-4C90-8700-2184DA107511}"/>
              </a:ext>
            </a:extLst>
          </p:cNvPr>
          <p:cNvSpPr/>
          <p:nvPr/>
        </p:nvSpPr>
        <p:spPr>
          <a:xfrm>
            <a:off x="4287978"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&amp;&amp;</a:t>
            </a:r>
          </a:p>
        </p:txBody>
      </p:sp>
      <p:sp>
        <p:nvSpPr>
          <p:cNvPr id="25" name="Rectangle 24">
            <a:extLst>
              <a:ext uri="{FF2B5EF4-FFF2-40B4-BE49-F238E27FC236}">
                <a16:creationId xmlns:a16="http://schemas.microsoft.com/office/drawing/2014/main" id="{10B25DA5-C7F8-4C23-88B3-0FC46261C86F}"/>
              </a:ext>
            </a:extLst>
          </p:cNvPr>
          <p:cNvSpPr/>
          <p:nvPr/>
        </p:nvSpPr>
        <p:spPr>
          <a:xfrm>
            <a:off x="4856015"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26" name="Rectangle 25">
            <a:extLst>
              <a:ext uri="{FF2B5EF4-FFF2-40B4-BE49-F238E27FC236}">
                <a16:creationId xmlns:a16="http://schemas.microsoft.com/office/drawing/2014/main" id="{BDF15038-83C9-4241-83FD-6BC1E1C3AE9B}"/>
              </a:ext>
            </a:extLst>
          </p:cNvPr>
          <p:cNvSpPr/>
          <p:nvPr/>
        </p:nvSpPr>
        <p:spPr>
          <a:xfrm>
            <a:off x="5424052"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p>
        </p:txBody>
      </p:sp>
      <p:sp>
        <p:nvSpPr>
          <p:cNvPr id="27" name="Rectangle 26">
            <a:extLst>
              <a:ext uri="{FF2B5EF4-FFF2-40B4-BE49-F238E27FC236}">
                <a16:creationId xmlns:a16="http://schemas.microsoft.com/office/drawing/2014/main" id="{2ADB6681-CEDB-4C00-B592-1445F81BA1BA}"/>
              </a:ext>
            </a:extLst>
          </p:cNvPr>
          <p:cNvSpPr/>
          <p:nvPr/>
        </p:nvSpPr>
        <p:spPr>
          <a:xfrm>
            <a:off x="5992089"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p>
        </p:txBody>
      </p:sp>
      <p:sp>
        <p:nvSpPr>
          <p:cNvPr id="28" name="Rectangle 27">
            <a:extLst>
              <a:ext uri="{FF2B5EF4-FFF2-40B4-BE49-F238E27FC236}">
                <a16:creationId xmlns:a16="http://schemas.microsoft.com/office/drawing/2014/main" id="{E55CE1B0-0A12-4119-AE7D-11C2CD0CC28E}"/>
              </a:ext>
            </a:extLst>
          </p:cNvPr>
          <p:cNvSpPr/>
          <p:nvPr/>
        </p:nvSpPr>
        <p:spPr>
          <a:xfrm>
            <a:off x="6560126"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29" name="Rectangle 28">
            <a:extLst>
              <a:ext uri="{FF2B5EF4-FFF2-40B4-BE49-F238E27FC236}">
                <a16:creationId xmlns:a16="http://schemas.microsoft.com/office/drawing/2014/main" id="{0BE41E64-6EFE-4808-8148-9131794B6899}"/>
              </a:ext>
            </a:extLst>
          </p:cNvPr>
          <p:cNvSpPr/>
          <p:nvPr/>
        </p:nvSpPr>
        <p:spPr>
          <a:xfrm>
            <a:off x="7128163"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31" name="Rectangle 30">
            <a:extLst>
              <a:ext uri="{FF2B5EF4-FFF2-40B4-BE49-F238E27FC236}">
                <a16:creationId xmlns:a16="http://schemas.microsoft.com/office/drawing/2014/main" id="{DD7A96D0-D9A4-4177-939E-328C473FF986}"/>
              </a:ext>
            </a:extLst>
          </p:cNvPr>
          <p:cNvSpPr/>
          <p:nvPr/>
        </p:nvSpPr>
        <p:spPr>
          <a:xfrm>
            <a:off x="145125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2" name="Rectangle 31">
            <a:extLst>
              <a:ext uri="{FF2B5EF4-FFF2-40B4-BE49-F238E27FC236}">
                <a16:creationId xmlns:a16="http://schemas.microsoft.com/office/drawing/2014/main" id="{4A022A6B-8E43-485D-A43A-84197770C309}"/>
              </a:ext>
            </a:extLst>
          </p:cNvPr>
          <p:cNvSpPr/>
          <p:nvPr/>
        </p:nvSpPr>
        <p:spPr>
          <a:xfrm>
            <a:off x="2019295"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y</a:t>
            </a:r>
          </a:p>
        </p:txBody>
      </p:sp>
      <p:sp>
        <p:nvSpPr>
          <p:cNvPr id="33" name="Rectangle 32">
            <a:extLst>
              <a:ext uri="{FF2B5EF4-FFF2-40B4-BE49-F238E27FC236}">
                <a16:creationId xmlns:a16="http://schemas.microsoft.com/office/drawing/2014/main" id="{779F6DF6-DB83-46B0-B114-B82E573D1DAC}"/>
              </a:ext>
            </a:extLst>
          </p:cNvPr>
          <p:cNvSpPr/>
          <p:nvPr/>
        </p:nvSpPr>
        <p:spPr>
          <a:xfrm>
            <a:off x="2587332"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&amp;&amp;</a:t>
            </a:r>
          </a:p>
        </p:txBody>
      </p:sp>
      <p:sp>
        <p:nvSpPr>
          <p:cNvPr id="34" name="Rectangle 33">
            <a:extLst>
              <a:ext uri="{FF2B5EF4-FFF2-40B4-BE49-F238E27FC236}">
                <a16:creationId xmlns:a16="http://schemas.microsoft.com/office/drawing/2014/main" id="{AAAAEF37-281E-4036-A47C-60A76031FE09}"/>
              </a:ext>
            </a:extLst>
          </p:cNvPr>
          <p:cNvSpPr/>
          <p:nvPr/>
        </p:nvSpPr>
        <p:spPr>
          <a:xfrm>
            <a:off x="3155369"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&lt;&lt;</a:t>
            </a:r>
          </a:p>
        </p:txBody>
      </p:sp>
      <p:sp>
        <p:nvSpPr>
          <p:cNvPr id="35" name="Rectangle 34">
            <a:extLst>
              <a:ext uri="{FF2B5EF4-FFF2-40B4-BE49-F238E27FC236}">
                <a16:creationId xmlns:a16="http://schemas.microsoft.com/office/drawing/2014/main" id="{20962FB3-64BD-4205-9969-0F78540896AD}"/>
              </a:ext>
            </a:extLst>
          </p:cNvPr>
          <p:cNvSpPr/>
          <p:nvPr/>
        </p:nvSpPr>
        <p:spPr>
          <a:xfrm>
            <a:off x="3723406"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36" name="Rectangle 35">
            <a:extLst>
              <a:ext uri="{FF2B5EF4-FFF2-40B4-BE49-F238E27FC236}">
                <a16:creationId xmlns:a16="http://schemas.microsoft.com/office/drawing/2014/main" id="{79F14213-5EA8-4A3F-B2B7-4B45CC47A5E7}"/>
              </a:ext>
            </a:extLst>
          </p:cNvPr>
          <p:cNvSpPr/>
          <p:nvPr/>
        </p:nvSpPr>
        <p:spPr>
          <a:xfrm>
            <a:off x="4291443"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b</a:t>
            </a:r>
          </a:p>
        </p:txBody>
      </p:sp>
      <p:sp>
        <p:nvSpPr>
          <p:cNvPr id="37" name="Rectangle 36">
            <a:extLst>
              <a:ext uri="{FF2B5EF4-FFF2-40B4-BE49-F238E27FC236}">
                <a16:creationId xmlns:a16="http://schemas.microsoft.com/office/drawing/2014/main" id="{E5A2F41E-6C88-4497-917C-9153E0503067}"/>
              </a:ext>
            </a:extLst>
          </p:cNvPr>
          <p:cNvSpPr/>
          <p:nvPr/>
        </p:nvSpPr>
        <p:spPr>
          <a:xfrm>
            <a:off x="4859480"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endParaRPr lang="en-SG" b="1" dirty="0">
              <a:solidFill>
                <a:schemeClr val="tx1"/>
              </a:solidFill>
            </a:endParaRPr>
          </a:p>
        </p:txBody>
      </p:sp>
      <p:sp>
        <p:nvSpPr>
          <p:cNvPr id="38" name="Rectangle 37">
            <a:extLst>
              <a:ext uri="{FF2B5EF4-FFF2-40B4-BE49-F238E27FC236}">
                <a16:creationId xmlns:a16="http://schemas.microsoft.com/office/drawing/2014/main" id="{B649E415-6124-4593-A8AD-3512A38A8C5C}"/>
              </a:ext>
            </a:extLst>
          </p:cNvPr>
          <p:cNvSpPr/>
          <p:nvPr/>
        </p:nvSpPr>
        <p:spPr>
          <a:xfrm>
            <a:off x="5427517"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39" name="Rectangle 38">
            <a:extLst>
              <a:ext uri="{FF2B5EF4-FFF2-40B4-BE49-F238E27FC236}">
                <a16:creationId xmlns:a16="http://schemas.microsoft.com/office/drawing/2014/main" id="{028A6D6C-A914-4B62-B78C-69DFA3DA25CD}"/>
              </a:ext>
            </a:extLst>
          </p:cNvPr>
          <p:cNvSpPr/>
          <p:nvPr/>
        </p:nvSpPr>
        <p:spPr>
          <a:xfrm>
            <a:off x="5995554"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40" name="Rectangle 39">
            <a:extLst>
              <a:ext uri="{FF2B5EF4-FFF2-40B4-BE49-F238E27FC236}">
                <a16:creationId xmlns:a16="http://schemas.microsoft.com/office/drawing/2014/main" id="{77324C9F-6C2E-4696-AA8C-8F0BDEB004FE}"/>
              </a:ext>
            </a:extLst>
          </p:cNvPr>
          <p:cNvSpPr/>
          <p:nvPr/>
        </p:nvSpPr>
        <p:spPr>
          <a:xfrm>
            <a:off x="6563591"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endParaRPr lang="en-SG" sz="1600" b="1" dirty="0">
              <a:solidFill>
                <a:schemeClr val="tx1"/>
              </a:solidFill>
            </a:endParaRPr>
          </a:p>
        </p:txBody>
      </p:sp>
      <p:sp>
        <p:nvSpPr>
          <p:cNvPr id="41" name="Rectangle 40">
            <a:extLst>
              <a:ext uri="{FF2B5EF4-FFF2-40B4-BE49-F238E27FC236}">
                <a16:creationId xmlns:a16="http://schemas.microsoft.com/office/drawing/2014/main" id="{6A2BFE45-E4DA-4FFF-A2DC-CAAE98EAB7D2}"/>
              </a:ext>
            </a:extLst>
          </p:cNvPr>
          <p:cNvSpPr/>
          <p:nvPr/>
        </p:nvSpPr>
        <p:spPr>
          <a:xfrm>
            <a:off x="713162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5" name="Rectangle 4">
            <a:extLst>
              <a:ext uri="{FF2B5EF4-FFF2-40B4-BE49-F238E27FC236}">
                <a16:creationId xmlns:a16="http://schemas.microsoft.com/office/drawing/2014/main" id="{4A551636-B845-4936-ABDF-F218570AC673}"/>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d + e</a:t>
            </a:r>
          </a:p>
        </p:txBody>
      </p:sp>
      <p:sp>
        <p:nvSpPr>
          <p:cNvPr id="17" name="Rectangle 16">
            <a:extLst>
              <a:ext uri="{FF2B5EF4-FFF2-40B4-BE49-F238E27FC236}">
                <a16:creationId xmlns:a16="http://schemas.microsoft.com/office/drawing/2014/main" id="{08625654-4C37-4ADC-9872-90E5782A38F3}"/>
              </a:ext>
            </a:extLst>
          </p:cNvPr>
          <p:cNvSpPr/>
          <p:nvPr/>
        </p:nvSpPr>
        <p:spPr>
          <a:xfrm>
            <a:off x="1682194"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d + e</a:t>
            </a:r>
          </a:p>
        </p:txBody>
      </p:sp>
      <p:sp>
        <p:nvSpPr>
          <p:cNvPr id="15" name="Rectangle 14">
            <a:extLst>
              <a:ext uri="{FF2B5EF4-FFF2-40B4-BE49-F238E27FC236}">
                <a16:creationId xmlns:a16="http://schemas.microsoft.com/office/drawing/2014/main" id="{DC8E81FA-3D24-4569-B81E-086F0E938D28}"/>
              </a:ext>
            </a:extLst>
          </p:cNvPr>
          <p:cNvSpPr/>
          <p:nvPr/>
        </p:nvSpPr>
        <p:spPr>
          <a:xfrm>
            <a:off x="1680427"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c</a:t>
            </a:r>
          </a:p>
        </p:txBody>
      </p:sp>
      <p:sp>
        <p:nvSpPr>
          <p:cNvPr id="43" name="Rectangle 42">
            <a:extLst>
              <a:ext uri="{FF2B5EF4-FFF2-40B4-BE49-F238E27FC236}">
                <a16:creationId xmlns:a16="http://schemas.microsoft.com/office/drawing/2014/main" id="{FEE558D5-6622-472E-857A-AC155DB64A22}"/>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c &gt;&gt; d + e</a:t>
            </a:r>
          </a:p>
        </p:txBody>
      </p:sp>
      <p:sp>
        <p:nvSpPr>
          <p:cNvPr id="16" name="Rectangle 15">
            <a:extLst>
              <a:ext uri="{FF2B5EF4-FFF2-40B4-BE49-F238E27FC236}">
                <a16:creationId xmlns:a16="http://schemas.microsoft.com/office/drawing/2014/main" id="{BCF2214E-0911-44C7-A83E-3CF6E8BB134D}"/>
              </a:ext>
            </a:extLst>
          </p:cNvPr>
          <p:cNvSpPr/>
          <p:nvPr/>
        </p:nvSpPr>
        <p:spPr>
          <a:xfrm>
            <a:off x="1680427"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c &gt;&gt; d + e</a:t>
            </a:r>
          </a:p>
        </p:txBody>
      </p:sp>
      <p:sp>
        <p:nvSpPr>
          <p:cNvPr id="45" name="Rectangle 44">
            <a:extLst>
              <a:ext uri="{FF2B5EF4-FFF2-40B4-BE49-F238E27FC236}">
                <a16:creationId xmlns:a16="http://schemas.microsoft.com/office/drawing/2014/main" id="{881CB619-021E-4959-8E7A-C353D404A949}"/>
              </a:ext>
            </a:extLst>
          </p:cNvPr>
          <p:cNvSpPr/>
          <p:nvPr/>
        </p:nvSpPr>
        <p:spPr>
          <a:xfrm>
            <a:off x="1680427"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b</a:t>
            </a:r>
          </a:p>
        </p:txBody>
      </p:sp>
      <p:sp>
        <p:nvSpPr>
          <p:cNvPr id="46" name="Rectangle 45">
            <a:extLst>
              <a:ext uri="{FF2B5EF4-FFF2-40B4-BE49-F238E27FC236}">
                <a16:creationId xmlns:a16="http://schemas.microsoft.com/office/drawing/2014/main" id="{7CC643F7-95B3-4178-89C7-590D431E8B60}"/>
              </a:ext>
            </a:extLst>
          </p:cNvPr>
          <p:cNvSpPr/>
          <p:nvPr/>
        </p:nvSpPr>
        <p:spPr>
          <a:xfrm>
            <a:off x="1680426" y="2794389"/>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a:t>
            </a:r>
          </a:p>
        </p:txBody>
      </p:sp>
      <p:sp>
        <p:nvSpPr>
          <p:cNvPr id="47" name="Rectangle 46">
            <a:extLst>
              <a:ext uri="{FF2B5EF4-FFF2-40B4-BE49-F238E27FC236}">
                <a16:creationId xmlns:a16="http://schemas.microsoft.com/office/drawing/2014/main" id="{71E46FCD-07F6-4C62-9188-501BBB732F48}"/>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a &lt;&lt; b</a:t>
            </a:r>
          </a:p>
        </p:txBody>
      </p:sp>
      <p:sp>
        <p:nvSpPr>
          <p:cNvPr id="48" name="Rectangle 47">
            <a:extLst>
              <a:ext uri="{FF2B5EF4-FFF2-40B4-BE49-F238E27FC236}">
                <a16:creationId xmlns:a16="http://schemas.microsoft.com/office/drawing/2014/main" id="{5C806613-E7FE-4EA4-8961-4925D3C5777B}"/>
              </a:ext>
            </a:extLst>
          </p:cNvPr>
          <p:cNvSpPr/>
          <p:nvPr/>
        </p:nvSpPr>
        <p:spPr>
          <a:xfrm>
            <a:off x="1679852"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 &lt;&lt; b</a:t>
            </a:r>
          </a:p>
        </p:txBody>
      </p:sp>
      <p:sp>
        <p:nvSpPr>
          <p:cNvPr id="49" name="Rectangle 48">
            <a:extLst>
              <a:ext uri="{FF2B5EF4-FFF2-40B4-BE49-F238E27FC236}">
                <a16:creationId xmlns:a16="http://schemas.microsoft.com/office/drawing/2014/main" id="{F24BCE54-3514-4B94-9551-ACFA34215FF1}"/>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a &lt;&lt; b &amp;&amp; c &gt;&gt; d + e</a:t>
            </a:r>
          </a:p>
        </p:txBody>
      </p:sp>
      <p:sp>
        <p:nvSpPr>
          <p:cNvPr id="50" name="Rectangle 49">
            <a:extLst>
              <a:ext uri="{FF2B5EF4-FFF2-40B4-BE49-F238E27FC236}">
                <a16:creationId xmlns:a16="http://schemas.microsoft.com/office/drawing/2014/main" id="{C4DFB7DF-1020-4B7C-B001-E6FF823D2832}"/>
              </a:ext>
            </a:extLst>
          </p:cNvPr>
          <p:cNvSpPr/>
          <p:nvPr/>
        </p:nvSpPr>
        <p:spPr>
          <a:xfrm>
            <a:off x="1679852"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a &lt;&lt; b &amp;&amp; c &gt;&gt; d + e</a:t>
            </a:r>
            <a:endParaRPr lang="en-SG" sz="1400" b="1" dirty="0"/>
          </a:p>
        </p:txBody>
      </p:sp>
      <p:sp>
        <p:nvSpPr>
          <p:cNvPr id="51" name="Rectangle 50">
            <a:extLst>
              <a:ext uri="{FF2B5EF4-FFF2-40B4-BE49-F238E27FC236}">
                <a16:creationId xmlns:a16="http://schemas.microsoft.com/office/drawing/2014/main" id="{F75197BB-DB4F-48AD-A08D-903DDA5942D3}"/>
              </a:ext>
            </a:extLst>
          </p:cNvPr>
          <p:cNvSpPr/>
          <p:nvPr/>
        </p:nvSpPr>
        <p:spPr>
          <a:xfrm>
            <a:off x="1678085" y="306552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y</a:t>
            </a:r>
          </a:p>
        </p:txBody>
      </p:sp>
      <p:sp>
        <p:nvSpPr>
          <p:cNvPr id="52" name="Rectangle 51">
            <a:extLst>
              <a:ext uri="{FF2B5EF4-FFF2-40B4-BE49-F238E27FC236}">
                <a16:creationId xmlns:a16="http://schemas.microsoft.com/office/drawing/2014/main" id="{B96A43B1-1DAA-47F2-963A-80449AAC50B5}"/>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y = a &lt;&lt; b &amp;&amp; c &gt;&gt; d + e</a:t>
            </a:r>
          </a:p>
        </p:txBody>
      </p:sp>
      <p:sp>
        <p:nvSpPr>
          <p:cNvPr id="44" name="Rectangle 43">
            <a:extLst>
              <a:ext uri="{FF2B5EF4-FFF2-40B4-BE49-F238E27FC236}">
                <a16:creationId xmlns:a16="http://schemas.microsoft.com/office/drawing/2014/main" id="{A055FE7E-E040-4CCD-BAD5-2DD9EF730F78}"/>
              </a:ext>
            </a:extLst>
          </p:cNvPr>
          <p:cNvSpPr/>
          <p:nvPr/>
        </p:nvSpPr>
        <p:spPr>
          <a:xfrm>
            <a:off x="1678085" y="332141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y = a &lt;&lt; b &amp;&amp; c &gt;&gt; d + </a:t>
            </a:r>
          </a:p>
        </p:txBody>
      </p:sp>
      <p:sp>
        <p:nvSpPr>
          <p:cNvPr id="6" name="TextBox 5">
            <a:extLst>
              <a:ext uri="{FF2B5EF4-FFF2-40B4-BE49-F238E27FC236}">
                <a16:creationId xmlns:a16="http://schemas.microsoft.com/office/drawing/2014/main" id="{57AFAD0D-6067-4940-B65D-CD6FB1DD6C8B}"/>
              </a:ext>
            </a:extLst>
          </p:cNvPr>
          <p:cNvSpPr txBox="1"/>
          <p:nvPr/>
        </p:nvSpPr>
        <p:spPr>
          <a:xfrm>
            <a:off x="1219200" y="4648200"/>
            <a:ext cx="5181600" cy="1661993"/>
          </a:xfrm>
          <a:prstGeom prst="rect">
            <a:avLst/>
          </a:prstGeom>
          <a:noFill/>
        </p:spPr>
        <p:txBody>
          <a:bodyPr wrap="square" rtlCol="0">
            <a:spAutoFit/>
          </a:bodyPr>
          <a:lstStyle/>
          <a:p>
            <a:pPr>
              <a:lnSpc>
                <a:spcPct val="100000"/>
              </a:lnSpc>
              <a:spcBef>
                <a:spcPct val="0"/>
              </a:spcBef>
              <a:buFontTx/>
              <a:buNone/>
            </a:pPr>
            <a:r>
              <a:rPr lang="en-SG" altLang="en-US" sz="1200" b="1" dirty="0">
                <a:latin typeface="Roboto" panose="02000000000000000000" pitchFamily="2" charset="0"/>
              </a:rPr>
              <a:t>Prefix</a:t>
            </a:r>
            <a:r>
              <a:rPr lang="en-SG" altLang="en-US" sz="1200" dirty="0">
                <a:latin typeface="Roboto" panose="02000000000000000000" pitchFamily="2" charset="0"/>
              </a:rPr>
              <a:t> : An expression is called the prefix expression if the operator appears in the expression before the operands. Simply of the form (operator operand1 operand2).</a:t>
            </a:r>
            <a:r>
              <a:rPr lang="en-SG" altLang="en-US" sz="1200" dirty="0"/>
              <a:t> </a:t>
            </a:r>
            <a:r>
              <a:rPr lang="en-SG" altLang="en-US" sz="1200" b="1" dirty="0">
                <a:latin typeface="Roboto" panose="02000000000000000000" pitchFamily="2" charset="0"/>
              </a:rPr>
              <a:t>Example </a:t>
            </a:r>
            <a:r>
              <a:rPr lang="en-SG" altLang="en-US" sz="1200" dirty="0">
                <a:latin typeface="Roboto" panose="02000000000000000000" pitchFamily="2" charset="0"/>
              </a:rPr>
              <a:t>: </a:t>
            </a:r>
            <a:r>
              <a:rPr lang="en-SG" altLang="en-US" sz="1200" b="1" dirty="0">
                <a:solidFill>
                  <a:srgbClr val="FF0000"/>
                </a:solidFill>
                <a:latin typeface="Roboto" panose="02000000000000000000" pitchFamily="2" charset="0"/>
              </a:rPr>
              <a:t>*+AB-CD (Infix : (A+B) * (C-D) )</a:t>
            </a:r>
          </a:p>
          <a:p>
            <a:pPr>
              <a:lnSpc>
                <a:spcPct val="100000"/>
              </a:lnSpc>
              <a:spcBef>
                <a:spcPct val="0"/>
              </a:spcBef>
              <a:buFontTx/>
              <a:buNone/>
            </a:pPr>
            <a:endParaRPr lang="en-SG" altLang="en-US" sz="1200" b="1" dirty="0">
              <a:latin typeface="Roboto" panose="02000000000000000000" pitchFamily="2" charset="0"/>
            </a:endParaRPr>
          </a:p>
          <a:p>
            <a:pPr>
              <a:lnSpc>
                <a:spcPct val="100000"/>
              </a:lnSpc>
              <a:spcBef>
                <a:spcPct val="0"/>
              </a:spcBef>
              <a:buFontTx/>
              <a:buNone/>
            </a:pPr>
            <a:r>
              <a:rPr lang="en-SG" altLang="en-US" sz="1200" b="1" dirty="0">
                <a:latin typeface="Roboto" panose="02000000000000000000" pitchFamily="2" charset="0"/>
              </a:rPr>
              <a:t>Infix</a:t>
            </a:r>
            <a:r>
              <a:rPr lang="en-SG" altLang="en-US" sz="1200" dirty="0">
                <a:latin typeface="Roboto" panose="02000000000000000000" pitchFamily="2" charset="0"/>
              </a:rPr>
              <a:t> : An expression is called the Infix expression if the operator appears in between the operands in the expression. Simply of the form (operand1 operator operand2).</a:t>
            </a:r>
            <a:r>
              <a:rPr lang="en-SG" altLang="en-US" sz="1200" dirty="0"/>
              <a:t> </a:t>
            </a:r>
            <a:r>
              <a:rPr lang="en-SG" altLang="en-US" sz="1200" b="1" dirty="0">
                <a:latin typeface="Roboto" panose="02000000000000000000" pitchFamily="2" charset="0"/>
              </a:rPr>
              <a:t>Example</a:t>
            </a:r>
            <a:r>
              <a:rPr lang="en-SG" altLang="en-US" sz="1200" dirty="0">
                <a:latin typeface="Roboto" panose="02000000000000000000" pitchFamily="2" charset="0"/>
              </a:rPr>
              <a:t> : </a:t>
            </a:r>
            <a:r>
              <a:rPr lang="en-SG" altLang="en-US" sz="1200" b="1" dirty="0">
                <a:solidFill>
                  <a:srgbClr val="FF0000"/>
                </a:solidFill>
                <a:latin typeface="Roboto" panose="02000000000000000000" pitchFamily="2" charset="0"/>
              </a:rPr>
              <a:t>(A+B) * (C-D)</a:t>
            </a:r>
          </a:p>
          <a:p>
            <a:endParaRPr lang="en-SG" dirty="0"/>
          </a:p>
        </p:txBody>
      </p:sp>
    </p:spTree>
    <p:extLst>
      <p:ext uri="{BB962C8B-B14F-4D97-AF65-F5344CB8AC3E}">
        <p14:creationId xmlns:p14="http://schemas.microsoft.com/office/powerpoint/2010/main" val="188715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41"/>
                                        </p:tgtEl>
                                        <p:attrNameLst>
                                          <p:attrName>fillcolor</p:attrName>
                                        </p:attrNameLst>
                                      </p:cBhvr>
                                      <p:to>
                                        <a:srgbClr val="FFC000"/>
                                      </p:to>
                                    </p:animClr>
                                    <p:set>
                                      <p:cBhvr>
                                        <p:cTn id="7" dur="500" fill="hold"/>
                                        <p:tgtEl>
                                          <p:spTgt spid="41"/>
                                        </p:tgtEl>
                                        <p:attrNameLst>
                                          <p:attrName>fill.type</p:attrName>
                                        </p:attrNameLst>
                                      </p:cBhvr>
                                      <p:to>
                                        <p:strVal val="solid"/>
                                      </p:to>
                                    </p:set>
                                    <p:set>
                                      <p:cBhvr>
                                        <p:cTn id="8" dur="500" fill="hold"/>
                                        <p:tgtEl>
                                          <p:spTgt spid="4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500" fill="hold"/>
                                        <p:tgtEl>
                                          <p:spTgt spid="40"/>
                                        </p:tgtEl>
                                        <p:attrNameLst>
                                          <p:attrName>fillcolor</p:attrName>
                                        </p:attrNameLst>
                                      </p:cBhvr>
                                      <p:to>
                                        <a:srgbClr val="FFC000"/>
                                      </p:to>
                                    </p:animClr>
                                    <p:set>
                                      <p:cBhvr>
                                        <p:cTn id="20" dur="500" fill="hold"/>
                                        <p:tgtEl>
                                          <p:spTgt spid="40"/>
                                        </p:tgtEl>
                                        <p:attrNameLst>
                                          <p:attrName>fill.type</p:attrName>
                                        </p:attrNameLst>
                                      </p:cBhvr>
                                      <p:to>
                                        <p:strVal val="solid"/>
                                      </p:to>
                                    </p:set>
                                    <p:set>
                                      <p:cBhvr>
                                        <p:cTn id="21" dur="500" fill="hold"/>
                                        <p:tgtEl>
                                          <p:spTgt spid="40"/>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anim calcmode="lin" valueType="num">
                                      <p:cBhvr>
                                        <p:cTn id="27" dur="500" fill="hold"/>
                                        <p:tgtEl>
                                          <p:spTgt spid="18"/>
                                        </p:tgtEl>
                                        <p:attrNameLst>
                                          <p:attrName>ppt_x</p:attrName>
                                        </p:attrNameLst>
                                      </p:cBhvr>
                                      <p:tavLst>
                                        <p:tav tm="0">
                                          <p:val>
                                            <p:strVal val="#ppt_x"/>
                                          </p:val>
                                        </p:tav>
                                        <p:tav tm="100000">
                                          <p:val>
                                            <p:strVal val="#ppt_x"/>
                                          </p:val>
                                        </p:tav>
                                      </p:tavLst>
                                    </p:anim>
                                    <p:anim calcmode="lin" valueType="num">
                                      <p:cBhvr>
                                        <p:cTn id="28"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39"/>
                                        </p:tgtEl>
                                        <p:attrNameLst>
                                          <p:attrName>fillcolor</p:attrName>
                                        </p:attrNameLst>
                                      </p:cBhvr>
                                      <p:to>
                                        <a:srgbClr val="FFC000"/>
                                      </p:to>
                                    </p:animClr>
                                    <p:set>
                                      <p:cBhvr>
                                        <p:cTn id="33" dur="500" fill="hold"/>
                                        <p:tgtEl>
                                          <p:spTgt spid="39"/>
                                        </p:tgtEl>
                                        <p:attrNameLst>
                                          <p:attrName>fill.type</p:attrName>
                                        </p:attrNameLst>
                                      </p:cBhvr>
                                      <p:to>
                                        <p:strVal val="solid"/>
                                      </p:to>
                                    </p:set>
                                    <p:set>
                                      <p:cBhvr>
                                        <p:cTn id="34" dur="500" fill="hold"/>
                                        <p:tgtEl>
                                          <p:spTgt spid="39"/>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47" presetClass="exit" presetSubtype="0" fill="hold" grpId="1" nodeType="clickEffect">
                                  <p:stCondLst>
                                    <p:cond delay="0"/>
                                  </p:stCondLst>
                                  <p:childTnLst>
                                    <p:animEffect transition="out" filter="fade">
                                      <p:cBhvr>
                                        <p:cTn id="38" dur="500"/>
                                        <p:tgtEl>
                                          <p:spTgt spid="18"/>
                                        </p:tgtEl>
                                      </p:cBhvr>
                                    </p:animEffect>
                                    <p:anim calcmode="lin" valueType="num">
                                      <p:cBhvr>
                                        <p:cTn id="39" dur="500"/>
                                        <p:tgtEl>
                                          <p:spTgt spid="18"/>
                                        </p:tgtEl>
                                        <p:attrNameLst>
                                          <p:attrName>ppt_x</p:attrName>
                                        </p:attrNameLst>
                                      </p:cBhvr>
                                      <p:tavLst>
                                        <p:tav tm="0">
                                          <p:val>
                                            <p:strVal val="ppt_x"/>
                                          </p:val>
                                        </p:tav>
                                        <p:tav tm="100000">
                                          <p:val>
                                            <p:strVal val="ppt_x"/>
                                          </p:val>
                                        </p:tav>
                                      </p:tavLst>
                                    </p:anim>
                                    <p:anim calcmode="lin" valueType="num">
                                      <p:cBhvr>
                                        <p:cTn id="40" dur="500"/>
                                        <p:tgtEl>
                                          <p:spTgt spid="18"/>
                                        </p:tgtEl>
                                        <p:attrNameLst>
                                          <p:attrName>ppt_y</p:attrName>
                                        </p:attrNameLst>
                                      </p:cBhvr>
                                      <p:tavLst>
                                        <p:tav tm="0">
                                          <p:val>
                                            <p:strVal val="ppt_y"/>
                                          </p:val>
                                        </p:tav>
                                        <p:tav tm="100000">
                                          <p:val>
                                            <p:strVal val="ppt_y-.1"/>
                                          </p:val>
                                        </p:tav>
                                      </p:tavLst>
                                    </p:anim>
                                    <p:set>
                                      <p:cBhvr>
                                        <p:cTn id="41" dur="1" fill="hold">
                                          <p:stCondLst>
                                            <p:cond delay="499"/>
                                          </p:stCondLst>
                                        </p:cTn>
                                        <p:tgtEl>
                                          <p:spTgt spid="1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7" presetClass="exit" presetSubtype="0" fill="hold" grpId="1" nodeType="clickEffect">
                                  <p:stCondLst>
                                    <p:cond delay="0"/>
                                  </p:stCondLst>
                                  <p:childTnLst>
                                    <p:animEffect transition="out" filter="fade">
                                      <p:cBhvr>
                                        <p:cTn id="45" dur="500"/>
                                        <p:tgtEl>
                                          <p:spTgt spid="19"/>
                                        </p:tgtEl>
                                      </p:cBhvr>
                                    </p:animEffect>
                                    <p:anim calcmode="lin" valueType="num">
                                      <p:cBhvr>
                                        <p:cTn id="46" dur="500"/>
                                        <p:tgtEl>
                                          <p:spTgt spid="19"/>
                                        </p:tgtEl>
                                        <p:attrNameLst>
                                          <p:attrName>ppt_x</p:attrName>
                                        </p:attrNameLst>
                                      </p:cBhvr>
                                      <p:tavLst>
                                        <p:tav tm="0">
                                          <p:val>
                                            <p:strVal val="ppt_x"/>
                                          </p:val>
                                        </p:tav>
                                        <p:tav tm="100000">
                                          <p:val>
                                            <p:strVal val="ppt_x"/>
                                          </p:val>
                                        </p:tav>
                                      </p:tavLst>
                                    </p:anim>
                                    <p:anim calcmode="lin" valueType="num">
                                      <p:cBhvr>
                                        <p:cTn id="47" dur="500"/>
                                        <p:tgtEl>
                                          <p:spTgt spid="19"/>
                                        </p:tgtEl>
                                        <p:attrNameLst>
                                          <p:attrName>ppt_y</p:attrName>
                                        </p:attrNameLst>
                                      </p:cBhvr>
                                      <p:tavLst>
                                        <p:tav tm="0">
                                          <p:val>
                                            <p:strVal val="ppt_y"/>
                                          </p:val>
                                        </p:tav>
                                        <p:tav tm="100000">
                                          <p:val>
                                            <p:strVal val="ppt_y-.1"/>
                                          </p:val>
                                        </p:tav>
                                      </p:tavLst>
                                    </p:anim>
                                    <p:set>
                                      <p:cBhvr>
                                        <p:cTn id="48" dur="1" fill="hold">
                                          <p:stCondLst>
                                            <p:cond delay="499"/>
                                          </p:stCondLst>
                                        </p:cTn>
                                        <p:tgtEl>
                                          <p:spTgt spid="1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anim calcmode="lin" valueType="num">
                                      <p:cBhvr>
                                        <p:cTn id="59" dur="500" fill="hold"/>
                                        <p:tgtEl>
                                          <p:spTgt spid="17"/>
                                        </p:tgtEl>
                                        <p:attrNameLst>
                                          <p:attrName>ppt_x</p:attrName>
                                        </p:attrNameLst>
                                      </p:cBhvr>
                                      <p:tavLst>
                                        <p:tav tm="0">
                                          <p:val>
                                            <p:strVal val="#ppt_x"/>
                                          </p:val>
                                        </p:tav>
                                        <p:tav tm="100000">
                                          <p:val>
                                            <p:strVal val="#ppt_x"/>
                                          </p:val>
                                        </p:tav>
                                      </p:tavLst>
                                    </p:anim>
                                    <p:anim calcmode="lin" valueType="num">
                                      <p:cBhvr>
                                        <p:cTn id="60" dur="500" fill="hold"/>
                                        <p:tgtEl>
                                          <p:spTgt spid="17"/>
                                        </p:tgtEl>
                                        <p:attrNameLst>
                                          <p:attrName>ppt_y</p:attrName>
                                        </p:attrNameLst>
                                      </p:cBhvr>
                                      <p:tavLst>
                                        <p:tav tm="0">
                                          <p:val>
                                            <p:strVal val="#ppt_y-.1"/>
                                          </p:val>
                                        </p:tav>
                                        <p:tav tm="100000">
                                          <p:val>
                                            <p:strVal val="#ppt_y"/>
                                          </p:val>
                                        </p:tav>
                                      </p:tavLst>
                                    </p:anim>
                                  </p:childTnLst>
                                </p:cTn>
                              </p:par>
                              <p:par>
                                <p:cTn id="61" presetID="10" presetClass="exit" presetSubtype="0" fill="hold" grpId="1" nodeType="withEffect">
                                  <p:stCondLst>
                                    <p:cond delay="0"/>
                                  </p:stCondLst>
                                  <p:childTnLst>
                                    <p:animEffect transition="out" filter="fade">
                                      <p:cBhvr>
                                        <p:cTn id="62" dur="500"/>
                                        <p:tgtEl>
                                          <p:spTgt spid="5"/>
                                        </p:tgtEl>
                                      </p:cBhvr>
                                    </p:animEffect>
                                    <p:set>
                                      <p:cBhvr>
                                        <p:cTn id="63" dur="1" fill="hold">
                                          <p:stCondLst>
                                            <p:cond delay="499"/>
                                          </p:stCondLst>
                                        </p:cTn>
                                        <p:tgtEl>
                                          <p:spTgt spid="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500" fill="hold"/>
                                        <p:tgtEl>
                                          <p:spTgt spid="38"/>
                                        </p:tgtEl>
                                        <p:attrNameLst>
                                          <p:attrName>fillcolor</p:attrName>
                                        </p:attrNameLst>
                                      </p:cBhvr>
                                      <p:to>
                                        <a:srgbClr val="FFC000"/>
                                      </p:to>
                                    </p:animClr>
                                    <p:set>
                                      <p:cBhvr>
                                        <p:cTn id="68" dur="500" fill="hold"/>
                                        <p:tgtEl>
                                          <p:spTgt spid="38"/>
                                        </p:tgtEl>
                                        <p:attrNameLst>
                                          <p:attrName>fill.type</p:attrName>
                                        </p:attrNameLst>
                                      </p:cBhvr>
                                      <p:to>
                                        <p:strVal val="solid"/>
                                      </p:to>
                                    </p:set>
                                    <p:set>
                                      <p:cBhvr>
                                        <p:cTn id="69" dur="500" fill="hold"/>
                                        <p:tgtEl>
                                          <p:spTgt spid="38"/>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anim calcmode="lin" valueType="num">
                                      <p:cBhvr>
                                        <p:cTn id="75" dur="500" fill="hold"/>
                                        <p:tgtEl>
                                          <p:spTgt spid="15"/>
                                        </p:tgtEl>
                                        <p:attrNameLst>
                                          <p:attrName>ppt_x</p:attrName>
                                        </p:attrNameLst>
                                      </p:cBhvr>
                                      <p:tavLst>
                                        <p:tav tm="0">
                                          <p:val>
                                            <p:strVal val="#ppt_x"/>
                                          </p:val>
                                        </p:tav>
                                        <p:tav tm="100000">
                                          <p:val>
                                            <p:strVal val="#ppt_x"/>
                                          </p:val>
                                        </p:tav>
                                      </p:tavLst>
                                    </p:anim>
                                    <p:anim calcmode="lin" valueType="num">
                                      <p:cBhvr>
                                        <p:cTn id="7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500" fill="hold"/>
                                        <p:tgtEl>
                                          <p:spTgt spid="37"/>
                                        </p:tgtEl>
                                        <p:attrNameLst>
                                          <p:attrName>fillcolor</p:attrName>
                                        </p:attrNameLst>
                                      </p:cBhvr>
                                      <p:to>
                                        <a:srgbClr val="FFC000"/>
                                      </p:to>
                                    </p:animClr>
                                    <p:set>
                                      <p:cBhvr>
                                        <p:cTn id="81" dur="500" fill="hold"/>
                                        <p:tgtEl>
                                          <p:spTgt spid="37"/>
                                        </p:tgtEl>
                                        <p:attrNameLst>
                                          <p:attrName>fill.type</p:attrName>
                                        </p:attrNameLst>
                                      </p:cBhvr>
                                      <p:to>
                                        <p:strVal val="solid"/>
                                      </p:to>
                                    </p:set>
                                    <p:set>
                                      <p:cBhvr>
                                        <p:cTn id="82" dur="500" fill="hold"/>
                                        <p:tgtEl>
                                          <p:spTgt spid="37"/>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47" presetClass="exit" presetSubtype="0" fill="hold" grpId="1" nodeType="clickEffect">
                                  <p:stCondLst>
                                    <p:cond delay="0"/>
                                  </p:stCondLst>
                                  <p:childTnLst>
                                    <p:animEffect transition="out" filter="fade">
                                      <p:cBhvr>
                                        <p:cTn id="86" dur="500"/>
                                        <p:tgtEl>
                                          <p:spTgt spid="15"/>
                                        </p:tgtEl>
                                      </p:cBhvr>
                                    </p:animEffect>
                                    <p:anim calcmode="lin" valueType="num">
                                      <p:cBhvr>
                                        <p:cTn id="87" dur="500"/>
                                        <p:tgtEl>
                                          <p:spTgt spid="15"/>
                                        </p:tgtEl>
                                        <p:attrNameLst>
                                          <p:attrName>ppt_x</p:attrName>
                                        </p:attrNameLst>
                                      </p:cBhvr>
                                      <p:tavLst>
                                        <p:tav tm="0">
                                          <p:val>
                                            <p:strVal val="ppt_x"/>
                                          </p:val>
                                        </p:tav>
                                        <p:tav tm="100000">
                                          <p:val>
                                            <p:strVal val="ppt_x"/>
                                          </p:val>
                                        </p:tav>
                                      </p:tavLst>
                                    </p:anim>
                                    <p:anim calcmode="lin" valueType="num">
                                      <p:cBhvr>
                                        <p:cTn id="88" dur="500"/>
                                        <p:tgtEl>
                                          <p:spTgt spid="15"/>
                                        </p:tgtEl>
                                        <p:attrNameLst>
                                          <p:attrName>ppt_y</p:attrName>
                                        </p:attrNameLst>
                                      </p:cBhvr>
                                      <p:tavLst>
                                        <p:tav tm="0">
                                          <p:val>
                                            <p:strVal val="ppt_y"/>
                                          </p:val>
                                        </p:tav>
                                        <p:tav tm="100000">
                                          <p:val>
                                            <p:strVal val="ppt_y-.1"/>
                                          </p:val>
                                        </p:tav>
                                      </p:tavLst>
                                    </p:anim>
                                    <p:set>
                                      <p:cBhvr>
                                        <p:cTn id="89" dur="1" fill="hold">
                                          <p:stCondLst>
                                            <p:cond delay="499"/>
                                          </p:stCondLst>
                                        </p:cTn>
                                        <p:tgtEl>
                                          <p:spTgt spid="15"/>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47" presetClass="exit" presetSubtype="0" fill="hold" grpId="1" nodeType="clickEffect">
                                  <p:stCondLst>
                                    <p:cond delay="0"/>
                                  </p:stCondLst>
                                  <p:childTnLst>
                                    <p:animEffect transition="out" filter="fade">
                                      <p:cBhvr>
                                        <p:cTn id="93" dur="500"/>
                                        <p:tgtEl>
                                          <p:spTgt spid="17"/>
                                        </p:tgtEl>
                                      </p:cBhvr>
                                    </p:animEffect>
                                    <p:anim calcmode="lin" valueType="num">
                                      <p:cBhvr>
                                        <p:cTn id="94" dur="500"/>
                                        <p:tgtEl>
                                          <p:spTgt spid="17"/>
                                        </p:tgtEl>
                                        <p:attrNameLst>
                                          <p:attrName>ppt_x</p:attrName>
                                        </p:attrNameLst>
                                      </p:cBhvr>
                                      <p:tavLst>
                                        <p:tav tm="0">
                                          <p:val>
                                            <p:strVal val="ppt_x"/>
                                          </p:val>
                                        </p:tav>
                                        <p:tav tm="100000">
                                          <p:val>
                                            <p:strVal val="ppt_x"/>
                                          </p:val>
                                        </p:tav>
                                      </p:tavLst>
                                    </p:anim>
                                    <p:anim calcmode="lin" valueType="num">
                                      <p:cBhvr>
                                        <p:cTn id="95" dur="500"/>
                                        <p:tgtEl>
                                          <p:spTgt spid="17"/>
                                        </p:tgtEl>
                                        <p:attrNameLst>
                                          <p:attrName>ppt_y</p:attrName>
                                        </p:attrNameLst>
                                      </p:cBhvr>
                                      <p:tavLst>
                                        <p:tav tm="0">
                                          <p:val>
                                            <p:strVal val="ppt_y"/>
                                          </p:val>
                                        </p:tav>
                                        <p:tav tm="100000">
                                          <p:val>
                                            <p:strVal val="ppt_y-.1"/>
                                          </p:val>
                                        </p:tav>
                                      </p:tavLst>
                                    </p:anim>
                                    <p:set>
                                      <p:cBhvr>
                                        <p:cTn id="96" dur="1" fill="hold">
                                          <p:stCondLst>
                                            <p:cond delay="499"/>
                                          </p:stCondLst>
                                        </p:cTn>
                                        <p:tgtEl>
                                          <p:spTgt spid="1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47" presetClass="entr" presetSubtype="0" fill="hold" grpId="0" nodeType="click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fade">
                                      <p:cBhvr>
                                        <p:cTn id="106" dur="500"/>
                                        <p:tgtEl>
                                          <p:spTgt spid="16"/>
                                        </p:tgtEl>
                                      </p:cBhvr>
                                    </p:animEffect>
                                    <p:anim calcmode="lin" valueType="num">
                                      <p:cBhvr>
                                        <p:cTn id="107" dur="500" fill="hold"/>
                                        <p:tgtEl>
                                          <p:spTgt spid="16"/>
                                        </p:tgtEl>
                                        <p:attrNameLst>
                                          <p:attrName>ppt_x</p:attrName>
                                        </p:attrNameLst>
                                      </p:cBhvr>
                                      <p:tavLst>
                                        <p:tav tm="0">
                                          <p:val>
                                            <p:strVal val="#ppt_x"/>
                                          </p:val>
                                        </p:tav>
                                        <p:tav tm="100000">
                                          <p:val>
                                            <p:strVal val="#ppt_x"/>
                                          </p:val>
                                        </p:tav>
                                      </p:tavLst>
                                    </p:anim>
                                    <p:anim calcmode="lin" valueType="num">
                                      <p:cBhvr>
                                        <p:cTn id="108" dur="500" fill="hold"/>
                                        <p:tgtEl>
                                          <p:spTgt spid="16"/>
                                        </p:tgtEl>
                                        <p:attrNameLst>
                                          <p:attrName>ppt_y</p:attrName>
                                        </p:attrNameLst>
                                      </p:cBhvr>
                                      <p:tavLst>
                                        <p:tav tm="0">
                                          <p:val>
                                            <p:strVal val="#ppt_y-.1"/>
                                          </p:val>
                                        </p:tav>
                                        <p:tav tm="100000">
                                          <p:val>
                                            <p:strVal val="#ppt_y"/>
                                          </p:val>
                                        </p:tav>
                                      </p:tavLst>
                                    </p:anim>
                                  </p:childTnLst>
                                </p:cTn>
                              </p:par>
                              <p:par>
                                <p:cTn id="109" presetID="10" presetClass="exit" presetSubtype="0" fill="hold" grpId="1" nodeType="withEffect">
                                  <p:stCondLst>
                                    <p:cond delay="0"/>
                                  </p:stCondLst>
                                  <p:childTnLst>
                                    <p:animEffect transition="out" filter="fade">
                                      <p:cBhvr>
                                        <p:cTn id="110" dur="500"/>
                                        <p:tgtEl>
                                          <p:spTgt spid="43"/>
                                        </p:tgtEl>
                                      </p:cBhvr>
                                    </p:animEffect>
                                    <p:set>
                                      <p:cBhvr>
                                        <p:cTn id="111" dur="1" fill="hold">
                                          <p:stCondLst>
                                            <p:cond delay="499"/>
                                          </p:stCondLst>
                                        </p:cTn>
                                        <p:tgtEl>
                                          <p:spTgt spid="4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mph" presetSubtype="2" fill="hold" nodeType="clickEffect">
                                  <p:stCondLst>
                                    <p:cond delay="0"/>
                                  </p:stCondLst>
                                  <p:childTnLst>
                                    <p:animClr clrSpc="rgb" dir="cw">
                                      <p:cBhvr>
                                        <p:cTn id="115" dur="500" fill="hold"/>
                                        <p:tgtEl>
                                          <p:spTgt spid="36"/>
                                        </p:tgtEl>
                                        <p:attrNameLst>
                                          <p:attrName>fillcolor</p:attrName>
                                        </p:attrNameLst>
                                      </p:cBhvr>
                                      <p:to>
                                        <a:srgbClr val="FFC000"/>
                                      </p:to>
                                    </p:animClr>
                                    <p:set>
                                      <p:cBhvr>
                                        <p:cTn id="116" dur="500" fill="hold"/>
                                        <p:tgtEl>
                                          <p:spTgt spid="36"/>
                                        </p:tgtEl>
                                        <p:attrNameLst>
                                          <p:attrName>fill.type</p:attrName>
                                        </p:attrNameLst>
                                      </p:cBhvr>
                                      <p:to>
                                        <p:strVal val="solid"/>
                                      </p:to>
                                    </p:set>
                                    <p:set>
                                      <p:cBhvr>
                                        <p:cTn id="117" dur="500" fill="hold"/>
                                        <p:tgtEl>
                                          <p:spTgt spid="36"/>
                                        </p:tgtEl>
                                        <p:attrNameLst>
                                          <p:attrName>fill.on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47" presetClass="entr" presetSubtype="0" fill="hold" grpId="0" nodeType="clickEffect">
                                  <p:stCondLst>
                                    <p:cond delay="0"/>
                                  </p:stCondLst>
                                  <p:childTnLst>
                                    <p:set>
                                      <p:cBhvr>
                                        <p:cTn id="121" dur="1" fill="hold">
                                          <p:stCondLst>
                                            <p:cond delay="0"/>
                                          </p:stCondLst>
                                        </p:cTn>
                                        <p:tgtEl>
                                          <p:spTgt spid="45"/>
                                        </p:tgtEl>
                                        <p:attrNameLst>
                                          <p:attrName>style.visibility</p:attrName>
                                        </p:attrNameLst>
                                      </p:cBhvr>
                                      <p:to>
                                        <p:strVal val="visible"/>
                                      </p:to>
                                    </p:set>
                                    <p:animEffect transition="in" filter="fade">
                                      <p:cBhvr>
                                        <p:cTn id="122" dur="500"/>
                                        <p:tgtEl>
                                          <p:spTgt spid="45"/>
                                        </p:tgtEl>
                                      </p:cBhvr>
                                    </p:animEffect>
                                    <p:anim calcmode="lin" valueType="num">
                                      <p:cBhvr>
                                        <p:cTn id="123" dur="500" fill="hold"/>
                                        <p:tgtEl>
                                          <p:spTgt spid="45"/>
                                        </p:tgtEl>
                                        <p:attrNameLst>
                                          <p:attrName>ppt_x</p:attrName>
                                        </p:attrNameLst>
                                      </p:cBhvr>
                                      <p:tavLst>
                                        <p:tav tm="0">
                                          <p:val>
                                            <p:strVal val="#ppt_x"/>
                                          </p:val>
                                        </p:tav>
                                        <p:tav tm="100000">
                                          <p:val>
                                            <p:strVal val="#ppt_x"/>
                                          </p:val>
                                        </p:tav>
                                      </p:tavLst>
                                    </p:anim>
                                    <p:anim calcmode="lin" valueType="num">
                                      <p:cBhvr>
                                        <p:cTn id="124"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 presetClass="emph" presetSubtype="2" fill="hold" nodeType="clickEffect">
                                  <p:stCondLst>
                                    <p:cond delay="0"/>
                                  </p:stCondLst>
                                  <p:childTnLst>
                                    <p:animClr clrSpc="rgb" dir="cw">
                                      <p:cBhvr>
                                        <p:cTn id="128" dur="500" fill="hold"/>
                                        <p:tgtEl>
                                          <p:spTgt spid="35"/>
                                        </p:tgtEl>
                                        <p:attrNameLst>
                                          <p:attrName>fillcolor</p:attrName>
                                        </p:attrNameLst>
                                      </p:cBhvr>
                                      <p:to>
                                        <a:srgbClr val="FFC000"/>
                                      </p:to>
                                    </p:animClr>
                                    <p:set>
                                      <p:cBhvr>
                                        <p:cTn id="129" dur="500" fill="hold"/>
                                        <p:tgtEl>
                                          <p:spTgt spid="35"/>
                                        </p:tgtEl>
                                        <p:attrNameLst>
                                          <p:attrName>fill.type</p:attrName>
                                        </p:attrNameLst>
                                      </p:cBhvr>
                                      <p:to>
                                        <p:strVal val="solid"/>
                                      </p:to>
                                    </p:set>
                                    <p:set>
                                      <p:cBhvr>
                                        <p:cTn id="130" dur="500" fill="hold"/>
                                        <p:tgtEl>
                                          <p:spTgt spid="35"/>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47" presetClass="entr" presetSubtype="0" fill="hold" grpId="0" nodeType="click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fade">
                                      <p:cBhvr>
                                        <p:cTn id="135" dur="500"/>
                                        <p:tgtEl>
                                          <p:spTgt spid="46"/>
                                        </p:tgtEl>
                                      </p:cBhvr>
                                    </p:animEffect>
                                    <p:anim calcmode="lin" valueType="num">
                                      <p:cBhvr>
                                        <p:cTn id="136" dur="500" fill="hold"/>
                                        <p:tgtEl>
                                          <p:spTgt spid="46"/>
                                        </p:tgtEl>
                                        <p:attrNameLst>
                                          <p:attrName>ppt_x</p:attrName>
                                        </p:attrNameLst>
                                      </p:cBhvr>
                                      <p:tavLst>
                                        <p:tav tm="0">
                                          <p:val>
                                            <p:strVal val="#ppt_x"/>
                                          </p:val>
                                        </p:tav>
                                        <p:tav tm="100000">
                                          <p:val>
                                            <p:strVal val="#ppt_x"/>
                                          </p:val>
                                        </p:tav>
                                      </p:tavLst>
                                    </p:anim>
                                    <p:anim calcmode="lin" valueType="num">
                                      <p:cBhvr>
                                        <p:cTn id="137"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 presetClass="emph" presetSubtype="2" fill="hold" nodeType="clickEffect">
                                  <p:stCondLst>
                                    <p:cond delay="0"/>
                                  </p:stCondLst>
                                  <p:childTnLst>
                                    <p:animClr clrSpc="rgb" dir="cw">
                                      <p:cBhvr>
                                        <p:cTn id="141" dur="500" fill="hold"/>
                                        <p:tgtEl>
                                          <p:spTgt spid="34"/>
                                        </p:tgtEl>
                                        <p:attrNameLst>
                                          <p:attrName>fillcolor</p:attrName>
                                        </p:attrNameLst>
                                      </p:cBhvr>
                                      <p:to>
                                        <a:srgbClr val="FFC000"/>
                                      </p:to>
                                    </p:animClr>
                                    <p:set>
                                      <p:cBhvr>
                                        <p:cTn id="142" dur="500" fill="hold"/>
                                        <p:tgtEl>
                                          <p:spTgt spid="34"/>
                                        </p:tgtEl>
                                        <p:attrNameLst>
                                          <p:attrName>fill.type</p:attrName>
                                        </p:attrNameLst>
                                      </p:cBhvr>
                                      <p:to>
                                        <p:strVal val="solid"/>
                                      </p:to>
                                    </p:set>
                                    <p:set>
                                      <p:cBhvr>
                                        <p:cTn id="143" dur="500" fill="hold"/>
                                        <p:tgtEl>
                                          <p:spTgt spid="34"/>
                                        </p:tgtEl>
                                        <p:attrNameLst>
                                          <p:attrName>fill.on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47" presetClass="exit" presetSubtype="0" fill="hold" grpId="1" nodeType="clickEffect">
                                  <p:stCondLst>
                                    <p:cond delay="0"/>
                                  </p:stCondLst>
                                  <p:childTnLst>
                                    <p:animEffect transition="out" filter="fade">
                                      <p:cBhvr>
                                        <p:cTn id="147" dur="500"/>
                                        <p:tgtEl>
                                          <p:spTgt spid="46"/>
                                        </p:tgtEl>
                                      </p:cBhvr>
                                    </p:animEffect>
                                    <p:anim calcmode="lin" valueType="num">
                                      <p:cBhvr>
                                        <p:cTn id="148" dur="500"/>
                                        <p:tgtEl>
                                          <p:spTgt spid="46"/>
                                        </p:tgtEl>
                                        <p:attrNameLst>
                                          <p:attrName>ppt_x</p:attrName>
                                        </p:attrNameLst>
                                      </p:cBhvr>
                                      <p:tavLst>
                                        <p:tav tm="0">
                                          <p:val>
                                            <p:strVal val="ppt_x"/>
                                          </p:val>
                                        </p:tav>
                                        <p:tav tm="100000">
                                          <p:val>
                                            <p:strVal val="ppt_x"/>
                                          </p:val>
                                        </p:tav>
                                      </p:tavLst>
                                    </p:anim>
                                    <p:anim calcmode="lin" valueType="num">
                                      <p:cBhvr>
                                        <p:cTn id="149" dur="500"/>
                                        <p:tgtEl>
                                          <p:spTgt spid="46"/>
                                        </p:tgtEl>
                                        <p:attrNameLst>
                                          <p:attrName>ppt_y</p:attrName>
                                        </p:attrNameLst>
                                      </p:cBhvr>
                                      <p:tavLst>
                                        <p:tav tm="0">
                                          <p:val>
                                            <p:strVal val="ppt_y"/>
                                          </p:val>
                                        </p:tav>
                                        <p:tav tm="100000">
                                          <p:val>
                                            <p:strVal val="ppt_y-.1"/>
                                          </p:val>
                                        </p:tav>
                                      </p:tavLst>
                                    </p:anim>
                                    <p:set>
                                      <p:cBhvr>
                                        <p:cTn id="150" dur="1" fill="hold">
                                          <p:stCondLst>
                                            <p:cond delay="499"/>
                                          </p:stCondLst>
                                        </p:cTn>
                                        <p:tgtEl>
                                          <p:spTgt spid="4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47" presetClass="exit" presetSubtype="0" fill="hold" grpId="1" nodeType="clickEffect">
                                  <p:stCondLst>
                                    <p:cond delay="0"/>
                                  </p:stCondLst>
                                  <p:childTnLst>
                                    <p:animEffect transition="out" filter="fade">
                                      <p:cBhvr>
                                        <p:cTn id="154" dur="500"/>
                                        <p:tgtEl>
                                          <p:spTgt spid="45"/>
                                        </p:tgtEl>
                                      </p:cBhvr>
                                    </p:animEffect>
                                    <p:anim calcmode="lin" valueType="num">
                                      <p:cBhvr>
                                        <p:cTn id="155" dur="500"/>
                                        <p:tgtEl>
                                          <p:spTgt spid="45"/>
                                        </p:tgtEl>
                                        <p:attrNameLst>
                                          <p:attrName>ppt_x</p:attrName>
                                        </p:attrNameLst>
                                      </p:cBhvr>
                                      <p:tavLst>
                                        <p:tav tm="0">
                                          <p:val>
                                            <p:strVal val="ppt_x"/>
                                          </p:val>
                                        </p:tav>
                                        <p:tav tm="100000">
                                          <p:val>
                                            <p:strVal val="ppt_x"/>
                                          </p:val>
                                        </p:tav>
                                      </p:tavLst>
                                    </p:anim>
                                    <p:anim calcmode="lin" valueType="num">
                                      <p:cBhvr>
                                        <p:cTn id="156" dur="500"/>
                                        <p:tgtEl>
                                          <p:spTgt spid="45"/>
                                        </p:tgtEl>
                                        <p:attrNameLst>
                                          <p:attrName>ppt_y</p:attrName>
                                        </p:attrNameLst>
                                      </p:cBhvr>
                                      <p:tavLst>
                                        <p:tav tm="0">
                                          <p:val>
                                            <p:strVal val="ppt_y"/>
                                          </p:val>
                                        </p:tav>
                                        <p:tav tm="100000">
                                          <p:val>
                                            <p:strVal val="ppt_y-.1"/>
                                          </p:val>
                                        </p:tav>
                                      </p:tavLst>
                                    </p:anim>
                                    <p:set>
                                      <p:cBhvr>
                                        <p:cTn id="157" dur="1" fill="hold">
                                          <p:stCondLst>
                                            <p:cond delay="499"/>
                                          </p:stCondLst>
                                        </p:cTn>
                                        <p:tgtEl>
                                          <p:spTgt spid="45"/>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fade">
                                      <p:cBhvr>
                                        <p:cTn id="162" dur="500"/>
                                        <p:tgtEl>
                                          <p:spTgt spid="47"/>
                                        </p:tgtEl>
                                      </p:cBhvr>
                                    </p:animEffect>
                                  </p:childTnLst>
                                </p:cTn>
                              </p:par>
                            </p:childTnLst>
                          </p:cTn>
                        </p:par>
                      </p:childTnLst>
                    </p:cTn>
                  </p:par>
                  <p:par>
                    <p:cTn id="163" fill="hold">
                      <p:stCondLst>
                        <p:cond delay="indefinite"/>
                      </p:stCondLst>
                      <p:childTnLst>
                        <p:par>
                          <p:cTn id="164" fill="hold">
                            <p:stCondLst>
                              <p:cond delay="0"/>
                            </p:stCondLst>
                            <p:childTnLst>
                              <p:par>
                                <p:cTn id="165" presetID="47"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fade">
                                      <p:cBhvr>
                                        <p:cTn id="167" dur="500"/>
                                        <p:tgtEl>
                                          <p:spTgt spid="48"/>
                                        </p:tgtEl>
                                      </p:cBhvr>
                                    </p:animEffect>
                                    <p:anim calcmode="lin" valueType="num">
                                      <p:cBhvr>
                                        <p:cTn id="168" dur="500" fill="hold"/>
                                        <p:tgtEl>
                                          <p:spTgt spid="48"/>
                                        </p:tgtEl>
                                        <p:attrNameLst>
                                          <p:attrName>ppt_x</p:attrName>
                                        </p:attrNameLst>
                                      </p:cBhvr>
                                      <p:tavLst>
                                        <p:tav tm="0">
                                          <p:val>
                                            <p:strVal val="#ppt_x"/>
                                          </p:val>
                                        </p:tav>
                                        <p:tav tm="100000">
                                          <p:val>
                                            <p:strVal val="#ppt_x"/>
                                          </p:val>
                                        </p:tav>
                                      </p:tavLst>
                                    </p:anim>
                                    <p:anim calcmode="lin" valueType="num">
                                      <p:cBhvr>
                                        <p:cTn id="169" dur="5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10" presetClass="exit" presetSubtype="0" fill="hold" grpId="1" nodeType="clickEffect">
                                  <p:stCondLst>
                                    <p:cond delay="0"/>
                                  </p:stCondLst>
                                  <p:childTnLst>
                                    <p:animEffect transition="out" filter="fade">
                                      <p:cBhvr>
                                        <p:cTn id="173" dur="500"/>
                                        <p:tgtEl>
                                          <p:spTgt spid="47"/>
                                        </p:tgtEl>
                                      </p:cBhvr>
                                    </p:animEffect>
                                    <p:set>
                                      <p:cBhvr>
                                        <p:cTn id="174" dur="1" fill="hold">
                                          <p:stCondLst>
                                            <p:cond delay="499"/>
                                          </p:stCondLst>
                                        </p:cTn>
                                        <p:tgtEl>
                                          <p:spTgt spid="4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2" fill="hold" nodeType="clickEffect">
                                  <p:stCondLst>
                                    <p:cond delay="0"/>
                                  </p:stCondLst>
                                  <p:childTnLst>
                                    <p:animClr clrSpc="rgb" dir="cw">
                                      <p:cBhvr>
                                        <p:cTn id="178" dur="500" fill="hold"/>
                                        <p:tgtEl>
                                          <p:spTgt spid="33"/>
                                        </p:tgtEl>
                                        <p:attrNameLst>
                                          <p:attrName>fillcolor</p:attrName>
                                        </p:attrNameLst>
                                      </p:cBhvr>
                                      <p:to>
                                        <a:srgbClr val="FFC000"/>
                                      </p:to>
                                    </p:animClr>
                                    <p:set>
                                      <p:cBhvr>
                                        <p:cTn id="179" dur="500" fill="hold"/>
                                        <p:tgtEl>
                                          <p:spTgt spid="33"/>
                                        </p:tgtEl>
                                        <p:attrNameLst>
                                          <p:attrName>fill.type</p:attrName>
                                        </p:attrNameLst>
                                      </p:cBhvr>
                                      <p:to>
                                        <p:strVal val="solid"/>
                                      </p:to>
                                    </p:set>
                                    <p:set>
                                      <p:cBhvr>
                                        <p:cTn id="180" dur="500" fill="hold"/>
                                        <p:tgtEl>
                                          <p:spTgt spid="33"/>
                                        </p:tgtEl>
                                        <p:attrNameLst>
                                          <p:attrName>fill.on</p:attrName>
                                        </p:attrNameLst>
                                      </p:cBhvr>
                                      <p:to>
                                        <p:strVal val="true"/>
                                      </p:to>
                                    </p:set>
                                  </p:childTnLst>
                                </p:cTn>
                              </p:par>
                            </p:childTnLst>
                          </p:cTn>
                        </p:par>
                      </p:childTnLst>
                    </p:cTn>
                  </p:par>
                  <p:par>
                    <p:cTn id="181" fill="hold">
                      <p:stCondLst>
                        <p:cond delay="indefinite"/>
                      </p:stCondLst>
                      <p:childTnLst>
                        <p:par>
                          <p:cTn id="182" fill="hold">
                            <p:stCondLst>
                              <p:cond delay="0"/>
                            </p:stCondLst>
                            <p:childTnLst>
                              <p:par>
                                <p:cTn id="183" presetID="47" presetClass="exit" presetSubtype="0" fill="hold" grpId="1" nodeType="clickEffect">
                                  <p:stCondLst>
                                    <p:cond delay="0"/>
                                  </p:stCondLst>
                                  <p:childTnLst>
                                    <p:animEffect transition="out" filter="fade">
                                      <p:cBhvr>
                                        <p:cTn id="184" dur="500"/>
                                        <p:tgtEl>
                                          <p:spTgt spid="48"/>
                                        </p:tgtEl>
                                      </p:cBhvr>
                                    </p:animEffect>
                                    <p:anim calcmode="lin" valueType="num">
                                      <p:cBhvr>
                                        <p:cTn id="185" dur="500"/>
                                        <p:tgtEl>
                                          <p:spTgt spid="48"/>
                                        </p:tgtEl>
                                        <p:attrNameLst>
                                          <p:attrName>ppt_x</p:attrName>
                                        </p:attrNameLst>
                                      </p:cBhvr>
                                      <p:tavLst>
                                        <p:tav tm="0">
                                          <p:val>
                                            <p:strVal val="ppt_x"/>
                                          </p:val>
                                        </p:tav>
                                        <p:tav tm="100000">
                                          <p:val>
                                            <p:strVal val="ppt_x"/>
                                          </p:val>
                                        </p:tav>
                                      </p:tavLst>
                                    </p:anim>
                                    <p:anim calcmode="lin" valueType="num">
                                      <p:cBhvr>
                                        <p:cTn id="186" dur="500"/>
                                        <p:tgtEl>
                                          <p:spTgt spid="48"/>
                                        </p:tgtEl>
                                        <p:attrNameLst>
                                          <p:attrName>ppt_y</p:attrName>
                                        </p:attrNameLst>
                                      </p:cBhvr>
                                      <p:tavLst>
                                        <p:tav tm="0">
                                          <p:val>
                                            <p:strVal val="ppt_y"/>
                                          </p:val>
                                        </p:tav>
                                        <p:tav tm="100000">
                                          <p:val>
                                            <p:strVal val="ppt_y-.1"/>
                                          </p:val>
                                        </p:tav>
                                      </p:tavLst>
                                    </p:anim>
                                    <p:set>
                                      <p:cBhvr>
                                        <p:cTn id="187" dur="1" fill="hold">
                                          <p:stCondLst>
                                            <p:cond delay="499"/>
                                          </p:stCondLst>
                                        </p:cTn>
                                        <p:tgtEl>
                                          <p:spTgt spid="48"/>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47" presetClass="exit" presetSubtype="0" fill="hold" grpId="1" nodeType="clickEffect">
                                  <p:stCondLst>
                                    <p:cond delay="0"/>
                                  </p:stCondLst>
                                  <p:childTnLst>
                                    <p:animEffect transition="out" filter="fade">
                                      <p:cBhvr>
                                        <p:cTn id="191" dur="500"/>
                                        <p:tgtEl>
                                          <p:spTgt spid="16"/>
                                        </p:tgtEl>
                                      </p:cBhvr>
                                    </p:animEffect>
                                    <p:anim calcmode="lin" valueType="num">
                                      <p:cBhvr>
                                        <p:cTn id="192" dur="500"/>
                                        <p:tgtEl>
                                          <p:spTgt spid="16"/>
                                        </p:tgtEl>
                                        <p:attrNameLst>
                                          <p:attrName>ppt_x</p:attrName>
                                        </p:attrNameLst>
                                      </p:cBhvr>
                                      <p:tavLst>
                                        <p:tav tm="0">
                                          <p:val>
                                            <p:strVal val="ppt_x"/>
                                          </p:val>
                                        </p:tav>
                                        <p:tav tm="100000">
                                          <p:val>
                                            <p:strVal val="ppt_x"/>
                                          </p:val>
                                        </p:tav>
                                      </p:tavLst>
                                    </p:anim>
                                    <p:anim calcmode="lin" valueType="num">
                                      <p:cBhvr>
                                        <p:cTn id="193" dur="500"/>
                                        <p:tgtEl>
                                          <p:spTgt spid="16"/>
                                        </p:tgtEl>
                                        <p:attrNameLst>
                                          <p:attrName>ppt_y</p:attrName>
                                        </p:attrNameLst>
                                      </p:cBhvr>
                                      <p:tavLst>
                                        <p:tav tm="0">
                                          <p:val>
                                            <p:strVal val="ppt_y"/>
                                          </p:val>
                                        </p:tav>
                                        <p:tav tm="100000">
                                          <p:val>
                                            <p:strVal val="ppt_y-.1"/>
                                          </p:val>
                                        </p:tav>
                                      </p:tavLst>
                                    </p:anim>
                                    <p:set>
                                      <p:cBhvr>
                                        <p:cTn id="194" dur="1" fill="hold">
                                          <p:stCondLst>
                                            <p:cond delay="499"/>
                                          </p:stCondLst>
                                        </p:cTn>
                                        <p:tgtEl>
                                          <p:spTgt spid="16"/>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49"/>
                                        </p:tgtEl>
                                        <p:attrNameLst>
                                          <p:attrName>style.visibility</p:attrName>
                                        </p:attrNameLst>
                                      </p:cBhvr>
                                      <p:to>
                                        <p:strVal val="visible"/>
                                      </p:to>
                                    </p:set>
                                    <p:animEffect transition="in" filter="fade">
                                      <p:cBhvr>
                                        <p:cTn id="199" dur="500"/>
                                        <p:tgtEl>
                                          <p:spTgt spid="49"/>
                                        </p:tgtEl>
                                      </p:cBhvr>
                                    </p:animEffect>
                                  </p:childTnLst>
                                </p:cTn>
                              </p:par>
                            </p:childTnLst>
                          </p:cTn>
                        </p:par>
                      </p:childTnLst>
                    </p:cTn>
                  </p:par>
                  <p:par>
                    <p:cTn id="200" fill="hold">
                      <p:stCondLst>
                        <p:cond delay="indefinite"/>
                      </p:stCondLst>
                      <p:childTnLst>
                        <p:par>
                          <p:cTn id="201" fill="hold">
                            <p:stCondLst>
                              <p:cond delay="0"/>
                            </p:stCondLst>
                            <p:childTnLst>
                              <p:par>
                                <p:cTn id="202" presetID="47" presetClass="entr" presetSubtype="0" fill="hold" grpId="0" nodeType="clickEffect">
                                  <p:stCondLst>
                                    <p:cond delay="0"/>
                                  </p:stCondLst>
                                  <p:childTnLst>
                                    <p:set>
                                      <p:cBhvr>
                                        <p:cTn id="203" dur="1" fill="hold">
                                          <p:stCondLst>
                                            <p:cond delay="0"/>
                                          </p:stCondLst>
                                        </p:cTn>
                                        <p:tgtEl>
                                          <p:spTgt spid="50"/>
                                        </p:tgtEl>
                                        <p:attrNameLst>
                                          <p:attrName>style.visibility</p:attrName>
                                        </p:attrNameLst>
                                      </p:cBhvr>
                                      <p:to>
                                        <p:strVal val="visible"/>
                                      </p:to>
                                    </p:set>
                                    <p:animEffect transition="in" filter="fade">
                                      <p:cBhvr>
                                        <p:cTn id="204" dur="500"/>
                                        <p:tgtEl>
                                          <p:spTgt spid="50"/>
                                        </p:tgtEl>
                                      </p:cBhvr>
                                    </p:animEffect>
                                    <p:anim calcmode="lin" valueType="num">
                                      <p:cBhvr>
                                        <p:cTn id="205" dur="500" fill="hold"/>
                                        <p:tgtEl>
                                          <p:spTgt spid="50"/>
                                        </p:tgtEl>
                                        <p:attrNameLst>
                                          <p:attrName>ppt_x</p:attrName>
                                        </p:attrNameLst>
                                      </p:cBhvr>
                                      <p:tavLst>
                                        <p:tav tm="0">
                                          <p:val>
                                            <p:strVal val="#ppt_x"/>
                                          </p:val>
                                        </p:tav>
                                        <p:tav tm="100000">
                                          <p:val>
                                            <p:strVal val="#ppt_x"/>
                                          </p:val>
                                        </p:tav>
                                      </p:tavLst>
                                    </p:anim>
                                    <p:anim calcmode="lin" valueType="num">
                                      <p:cBhvr>
                                        <p:cTn id="206" dur="500" fill="hold"/>
                                        <p:tgtEl>
                                          <p:spTgt spid="50"/>
                                        </p:tgtEl>
                                        <p:attrNameLst>
                                          <p:attrName>ppt_y</p:attrName>
                                        </p:attrNameLst>
                                      </p:cBhvr>
                                      <p:tavLst>
                                        <p:tav tm="0">
                                          <p:val>
                                            <p:strVal val="#ppt_y-.1"/>
                                          </p:val>
                                        </p:tav>
                                        <p:tav tm="100000">
                                          <p:val>
                                            <p:strVal val="#ppt_y"/>
                                          </p:val>
                                        </p:tav>
                                      </p:tavLst>
                                    </p:anim>
                                  </p:childTnLst>
                                </p:cTn>
                              </p:par>
                              <p:par>
                                <p:cTn id="207" presetID="10" presetClass="exit" presetSubtype="0" fill="hold" grpId="1" nodeType="withEffect">
                                  <p:stCondLst>
                                    <p:cond delay="0"/>
                                  </p:stCondLst>
                                  <p:childTnLst>
                                    <p:animEffect transition="out" filter="fade">
                                      <p:cBhvr>
                                        <p:cTn id="208" dur="500"/>
                                        <p:tgtEl>
                                          <p:spTgt spid="49"/>
                                        </p:tgtEl>
                                      </p:cBhvr>
                                    </p:animEffect>
                                    <p:set>
                                      <p:cBhvr>
                                        <p:cTn id="209" dur="1" fill="hold">
                                          <p:stCondLst>
                                            <p:cond delay="499"/>
                                          </p:stCondLst>
                                        </p:cTn>
                                        <p:tgtEl>
                                          <p:spTgt spid="49"/>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1" presetClass="emph" presetSubtype="2" fill="hold" nodeType="clickEffect">
                                  <p:stCondLst>
                                    <p:cond delay="0"/>
                                  </p:stCondLst>
                                  <p:childTnLst>
                                    <p:animClr clrSpc="rgb" dir="cw">
                                      <p:cBhvr>
                                        <p:cTn id="213" dur="500" fill="hold"/>
                                        <p:tgtEl>
                                          <p:spTgt spid="32"/>
                                        </p:tgtEl>
                                        <p:attrNameLst>
                                          <p:attrName>fillcolor</p:attrName>
                                        </p:attrNameLst>
                                      </p:cBhvr>
                                      <p:to>
                                        <a:srgbClr val="FFC000"/>
                                      </p:to>
                                    </p:animClr>
                                    <p:set>
                                      <p:cBhvr>
                                        <p:cTn id="214" dur="500" fill="hold"/>
                                        <p:tgtEl>
                                          <p:spTgt spid="32"/>
                                        </p:tgtEl>
                                        <p:attrNameLst>
                                          <p:attrName>fill.type</p:attrName>
                                        </p:attrNameLst>
                                      </p:cBhvr>
                                      <p:to>
                                        <p:strVal val="solid"/>
                                      </p:to>
                                    </p:set>
                                    <p:set>
                                      <p:cBhvr>
                                        <p:cTn id="215" dur="500" fill="hold"/>
                                        <p:tgtEl>
                                          <p:spTgt spid="32"/>
                                        </p:tgtEl>
                                        <p:attrNameLst>
                                          <p:attrName>fill.on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47" presetClass="entr" presetSubtype="0" fill="hold" grpId="0" nodeType="clickEffect">
                                  <p:stCondLst>
                                    <p:cond delay="0"/>
                                  </p:stCondLst>
                                  <p:childTnLst>
                                    <p:set>
                                      <p:cBhvr>
                                        <p:cTn id="219" dur="1" fill="hold">
                                          <p:stCondLst>
                                            <p:cond delay="0"/>
                                          </p:stCondLst>
                                        </p:cTn>
                                        <p:tgtEl>
                                          <p:spTgt spid="51"/>
                                        </p:tgtEl>
                                        <p:attrNameLst>
                                          <p:attrName>style.visibility</p:attrName>
                                        </p:attrNameLst>
                                      </p:cBhvr>
                                      <p:to>
                                        <p:strVal val="visible"/>
                                      </p:to>
                                    </p:set>
                                    <p:animEffect transition="in" filter="fade">
                                      <p:cBhvr>
                                        <p:cTn id="220" dur="500"/>
                                        <p:tgtEl>
                                          <p:spTgt spid="51"/>
                                        </p:tgtEl>
                                      </p:cBhvr>
                                    </p:animEffect>
                                    <p:anim calcmode="lin" valueType="num">
                                      <p:cBhvr>
                                        <p:cTn id="221" dur="500" fill="hold"/>
                                        <p:tgtEl>
                                          <p:spTgt spid="51"/>
                                        </p:tgtEl>
                                        <p:attrNameLst>
                                          <p:attrName>ppt_x</p:attrName>
                                        </p:attrNameLst>
                                      </p:cBhvr>
                                      <p:tavLst>
                                        <p:tav tm="0">
                                          <p:val>
                                            <p:strVal val="#ppt_x"/>
                                          </p:val>
                                        </p:tav>
                                        <p:tav tm="100000">
                                          <p:val>
                                            <p:strVal val="#ppt_x"/>
                                          </p:val>
                                        </p:tav>
                                      </p:tavLst>
                                    </p:anim>
                                    <p:anim calcmode="lin" valueType="num">
                                      <p:cBhvr>
                                        <p:cTn id="222" dur="5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1" presetClass="emph" presetSubtype="2" fill="hold" nodeType="clickEffect">
                                  <p:stCondLst>
                                    <p:cond delay="0"/>
                                  </p:stCondLst>
                                  <p:childTnLst>
                                    <p:animClr clrSpc="rgb" dir="cw">
                                      <p:cBhvr>
                                        <p:cTn id="226" dur="500" fill="hold"/>
                                        <p:tgtEl>
                                          <p:spTgt spid="31"/>
                                        </p:tgtEl>
                                        <p:attrNameLst>
                                          <p:attrName>fillcolor</p:attrName>
                                        </p:attrNameLst>
                                      </p:cBhvr>
                                      <p:to>
                                        <a:srgbClr val="FFC000"/>
                                      </p:to>
                                    </p:animClr>
                                    <p:set>
                                      <p:cBhvr>
                                        <p:cTn id="227" dur="500" fill="hold"/>
                                        <p:tgtEl>
                                          <p:spTgt spid="31"/>
                                        </p:tgtEl>
                                        <p:attrNameLst>
                                          <p:attrName>fill.type</p:attrName>
                                        </p:attrNameLst>
                                      </p:cBhvr>
                                      <p:to>
                                        <p:strVal val="solid"/>
                                      </p:to>
                                    </p:set>
                                    <p:set>
                                      <p:cBhvr>
                                        <p:cTn id="228" dur="500" fill="hold"/>
                                        <p:tgtEl>
                                          <p:spTgt spid="31"/>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47" presetClass="exit" presetSubtype="0" fill="hold" grpId="1" nodeType="clickEffect">
                                  <p:stCondLst>
                                    <p:cond delay="0"/>
                                  </p:stCondLst>
                                  <p:childTnLst>
                                    <p:animEffect transition="out" filter="fade">
                                      <p:cBhvr>
                                        <p:cTn id="232" dur="500"/>
                                        <p:tgtEl>
                                          <p:spTgt spid="51"/>
                                        </p:tgtEl>
                                      </p:cBhvr>
                                    </p:animEffect>
                                    <p:anim calcmode="lin" valueType="num">
                                      <p:cBhvr>
                                        <p:cTn id="233" dur="500"/>
                                        <p:tgtEl>
                                          <p:spTgt spid="51"/>
                                        </p:tgtEl>
                                        <p:attrNameLst>
                                          <p:attrName>ppt_x</p:attrName>
                                        </p:attrNameLst>
                                      </p:cBhvr>
                                      <p:tavLst>
                                        <p:tav tm="0">
                                          <p:val>
                                            <p:strVal val="ppt_x"/>
                                          </p:val>
                                        </p:tav>
                                        <p:tav tm="100000">
                                          <p:val>
                                            <p:strVal val="ppt_x"/>
                                          </p:val>
                                        </p:tav>
                                      </p:tavLst>
                                    </p:anim>
                                    <p:anim calcmode="lin" valueType="num">
                                      <p:cBhvr>
                                        <p:cTn id="234" dur="500"/>
                                        <p:tgtEl>
                                          <p:spTgt spid="51"/>
                                        </p:tgtEl>
                                        <p:attrNameLst>
                                          <p:attrName>ppt_y</p:attrName>
                                        </p:attrNameLst>
                                      </p:cBhvr>
                                      <p:tavLst>
                                        <p:tav tm="0">
                                          <p:val>
                                            <p:strVal val="ppt_y"/>
                                          </p:val>
                                        </p:tav>
                                        <p:tav tm="100000">
                                          <p:val>
                                            <p:strVal val="ppt_y-.1"/>
                                          </p:val>
                                        </p:tav>
                                      </p:tavLst>
                                    </p:anim>
                                    <p:set>
                                      <p:cBhvr>
                                        <p:cTn id="235" dur="1" fill="hold">
                                          <p:stCondLst>
                                            <p:cond delay="499"/>
                                          </p:stCondLst>
                                        </p:cTn>
                                        <p:tgtEl>
                                          <p:spTgt spid="51"/>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47" presetClass="exit" presetSubtype="0" fill="hold" grpId="1" nodeType="clickEffect">
                                  <p:stCondLst>
                                    <p:cond delay="0"/>
                                  </p:stCondLst>
                                  <p:childTnLst>
                                    <p:animEffect transition="out" filter="fade">
                                      <p:cBhvr>
                                        <p:cTn id="239" dur="500"/>
                                        <p:tgtEl>
                                          <p:spTgt spid="50"/>
                                        </p:tgtEl>
                                      </p:cBhvr>
                                    </p:animEffect>
                                    <p:anim calcmode="lin" valueType="num">
                                      <p:cBhvr>
                                        <p:cTn id="240" dur="500"/>
                                        <p:tgtEl>
                                          <p:spTgt spid="50"/>
                                        </p:tgtEl>
                                        <p:attrNameLst>
                                          <p:attrName>ppt_x</p:attrName>
                                        </p:attrNameLst>
                                      </p:cBhvr>
                                      <p:tavLst>
                                        <p:tav tm="0">
                                          <p:val>
                                            <p:strVal val="ppt_x"/>
                                          </p:val>
                                        </p:tav>
                                        <p:tav tm="100000">
                                          <p:val>
                                            <p:strVal val="ppt_x"/>
                                          </p:val>
                                        </p:tav>
                                      </p:tavLst>
                                    </p:anim>
                                    <p:anim calcmode="lin" valueType="num">
                                      <p:cBhvr>
                                        <p:cTn id="241" dur="500"/>
                                        <p:tgtEl>
                                          <p:spTgt spid="50"/>
                                        </p:tgtEl>
                                        <p:attrNameLst>
                                          <p:attrName>ppt_y</p:attrName>
                                        </p:attrNameLst>
                                      </p:cBhvr>
                                      <p:tavLst>
                                        <p:tav tm="0">
                                          <p:val>
                                            <p:strVal val="ppt_y"/>
                                          </p:val>
                                        </p:tav>
                                        <p:tav tm="100000">
                                          <p:val>
                                            <p:strVal val="ppt_y-.1"/>
                                          </p:val>
                                        </p:tav>
                                      </p:tavLst>
                                    </p:anim>
                                    <p:set>
                                      <p:cBhvr>
                                        <p:cTn id="242" dur="1" fill="hold">
                                          <p:stCondLst>
                                            <p:cond delay="499"/>
                                          </p:stCondLst>
                                        </p:cTn>
                                        <p:tgtEl>
                                          <p:spTgt spid="5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52"/>
                                        </p:tgtEl>
                                        <p:attrNameLst>
                                          <p:attrName>style.visibility</p:attrName>
                                        </p:attrNameLst>
                                      </p:cBhvr>
                                      <p:to>
                                        <p:strVal val="visible"/>
                                      </p:to>
                                    </p:set>
                                    <p:animEffect transition="in" filter="fade">
                                      <p:cBhvr>
                                        <p:cTn id="247" dur="500"/>
                                        <p:tgtEl>
                                          <p:spTgt spid="52"/>
                                        </p:tgtEl>
                                      </p:cBhvr>
                                    </p:animEffect>
                                  </p:childTnLst>
                                </p:cTn>
                              </p:par>
                            </p:childTnLst>
                          </p:cTn>
                        </p:par>
                      </p:childTnLst>
                    </p:cTn>
                  </p:par>
                  <p:par>
                    <p:cTn id="248" fill="hold">
                      <p:stCondLst>
                        <p:cond delay="indefinite"/>
                      </p:stCondLst>
                      <p:childTnLst>
                        <p:par>
                          <p:cTn id="249" fill="hold">
                            <p:stCondLst>
                              <p:cond delay="0"/>
                            </p:stCondLst>
                            <p:childTnLst>
                              <p:par>
                                <p:cTn id="250" presetID="47" presetClass="entr" presetSubtype="0" fill="hold" grpId="0" nodeType="clickEffect">
                                  <p:stCondLst>
                                    <p:cond delay="0"/>
                                  </p:stCondLst>
                                  <p:childTnLst>
                                    <p:set>
                                      <p:cBhvr>
                                        <p:cTn id="251" dur="1" fill="hold">
                                          <p:stCondLst>
                                            <p:cond delay="0"/>
                                          </p:stCondLst>
                                        </p:cTn>
                                        <p:tgtEl>
                                          <p:spTgt spid="44"/>
                                        </p:tgtEl>
                                        <p:attrNameLst>
                                          <p:attrName>style.visibility</p:attrName>
                                        </p:attrNameLst>
                                      </p:cBhvr>
                                      <p:to>
                                        <p:strVal val="visible"/>
                                      </p:to>
                                    </p:set>
                                    <p:animEffect transition="in" filter="fade">
                                      <p:cBhvr>
                                        <p:cTn id="252" dur="500"/>
                                        <p:tgtEl>
                                          <p:spTgt spid="44"/>
                                        </p:tgtEl>
                                      </p:cBhvr>
                                    </p:animEffect>
                                    <p:anim calcmode="lin" valueType="num">
                                      <p:cBhvr>
                                        <p:cTn id="253" dur="500" fill="hold"/>
                                        <p:tgtEl>
                                          <p:spTgt spid="44"/>
                                        </p:tgtEl>
                                        <p:attrNameLst>
                                          <p:attrName>ppt_x</p:attrName>
                                        </p:attrNameLst>
                                      </p:cBhvr>
                                      <p:tavLst>
                                        <p:tav tm="0">
                                          <p:val>
                                            <p:strVal val="#ppt_x"/>
                                          </p:val>
                                        </p:tav>
                                        <p:tav tm="100000">
                                          <p:val>
                                            <p:strVal val="#ppt_x"/>
                                          </p:val>
                                        </p:tav>
                                      </p:tavLst>
                                    </p:anim>
                                    <p:anim calcmode="lin" valueType="num">
                                      <p:cBhvr>
                                        <p:cTn id="254" dur="500" fill="hold"/>
                                        <p:tgtEl>
                                          <p:spTgt spid="44"/>
                                        </p:tgtEl>
                                        <p:attrNameLst>
                                          <p:attrName>ppt_y</p:attrName>
                                        </p:attrNameLst>
                                      </p:cBhvr>
                                      <p:tavLst>
                                        <p:tav tm="0">
                                          <p:val>
                                            <p:strVal val="#ppt_y-.1"/>
                                          </p:val>
                                        </p:tav>
                                        <p:tav tm="100000">
                                          <p:val>
                                            <p:strVal val="#ppt_y"/>
                                          </p:val>
                                        </p:tav>
                                      </p:tavLst>
                                    </p:anim>
                                  </p:childTnLst>
                                </p:cTn>
                              </p:par>
                              <p:par>
                                <p:cTn id="255" presetID="10" presetClass="exit" presetSubtype="0" fill="hold" grpId="1" nodeType="withEffect">
                                  <p:stCondLst>
                                    <p:cond delay="0"/>
                                  </p:stCondLst>
                                  <p:childTnLst>
                                    <p:animEffect transition="out" filter="fade">
                                      <p:cBhvr>
                                        <p:cTn id="256" dur="500"/>
                                        <p:tgtEl>
                                          <p:spTgt spid="52"/>
                                        </p:tgtEl>
                                      </p:cBhvr>
                                    </p:animEffect>
                                    <p:set>
                                      <p:cBhvr>
                                        <p:cTn id="257" dur="1" fill="hold">
                                          <p:stCondLst>
                                            <p:cond delay="499"/>
                                          </p:stCondLst>
                                        </p:cTn>
                                        <p:tgtEl>
                                          <p:spTgt spid="52"/>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47" presetClass="exit" presetSubtype="0" fill="hold" grpId="1" nodeType="clickEffect">
                                  <p:stCondLst>
                                    <p:cond delay="0"/>
                                  </p:stCondLst>
                                  <p:childTnLst>
                                    <p:animEffect transition="out" filter="fade">
                                      <p:cBhvr>
                                        <p:cTn id="261" dur="500"/>
                                        <p:tgtEl>
                                          <p:spTgt spid="44"/>
                                        </p:tgtEl>
                                      </p:cBhvr>
                                    </p:animEffect>
                                    <p:anim calcmode="lin" valueType="num">
                                      <p:cBhvr>
                                        <p:cTn id="262" dur="500"/>
                                        <p:tgtEl>
                                          <p:spTgt spid="44"/>
                                        </p:tgtEl>
                                        <p:attrNameLst>
                                          <p:attrName>ppt_x</p:attrName>
                                        </p:attrNameLst>
                                      </p:cBhvr>
                                      <p:tavLst>
                                        <p:tav tm="0">
                                          <p:val>
                                            <p:strVal val="ppt_x"/>
                                          </p:val>
                                        </p:tav>
                                        <p:tav tm="100000">
                                          <p:val>
                                            <p:strVal val="ppt_x"/>
                                          </p:val>
                                        </p:tav>
                                      </p:tavLst>
                                    </p:anim>
                                    <p:anim calcmode="lin" valueType="num">
                                      <p:cBhvr>
                                        <p:cTn id="263" dur="500"/>
                                        <p:tgtEl>
                                          <p:spTgt spid="44"/>
                                        </p:tgtEl>
                                        <p:attrNameLst>
                                          <p:attrName>ppt_y</p:attrName>
                                        </p:attrNameLst>
                                      </p:cBhvr>
                                      <p:tavLst>
                                        <p:tav tm="0">
                                          <p:val>
                                            <p:strVal val="ppt_y"/>
                                          </p:val>
                                        </p:tav>
                                        <p:tav tm="100000">
                                          <p:val>
                                            <p:strVal val="ppt_y-.1"/>
                                          </p:val>
                                        </p:tav>
                                      </p:tavLst>
                                    </p:anim>
                                    <p:set>
                                      <p:cBhvr>
                                        <p:cTn id="264" dur="1" fill="hold">
                                          <p:stCondLst>
                                            <p:cond delay="499"/>
                                          </p:stCondLst>
                                        </p:cTn>
                                        <p:tgtEl>
                                          <p:spTgt spid="44"/>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10" presetClass="entr" presetSubtype="0" fill="hold" grpId="0" nodeType="clickEffect">
                                  <p:stCondLst>
                                    <p:cond delay="0"/>
                                  </p:stCondLst>
                                  <p:childTnLst>
                                    <p:set>
                                      <p:cBhvr>
                                        <p:cTn id="268" dur="1" fill="hold">
                                          <p:stCondLst>
                                            <p:cond delay="0"/>
                                          </p:stCondLst>
                                        </p:cTn>
                                        <p:tgtEl>
                                          <p:spTgt spid="4"/>
                                        </p:tgtEl>
                                        <p:attrNameLst>
                                          <p:attrName>style.visibility</p:attrName>
                                        </p:attrNameLst>
                                      </p:cBhvr>
                                      <p:to>
                                        <p:strVal val="visible"/>
                                      </p:to>
                                    </p:set>
                                    <p:animEffect transition="in" filter="fade">
                                      <p:cBhvr>
                                        <p:cTn id="269" dur="500"/>
                                        <p:tgtEl>
                                          <p:spTgt spid="4"/>
                                        </p:tgtEl>
                                      </p:cBhvr>
                                    </p:animEffect>
                                  </p:childTnLst>
                                </p:cTn>
                              </p:par>
                              <p:par>
                                <p:cTn id="270" presetID="10" presetClass="entr" presetSubtype="0" fill="hold" grpId="0" nodeType="withEffect">
                                  <p:stCondLst>
                                    <p:cond delay="0"/>
                                  </p:stCondLst>
                                  <p:childTnLst>
                                    <p:set>
                                      <p:cBhvr>
                                        <p:cTn id="271" dur="1" fill="hold">
                                          <p:stCondLst>
                                            <p:cond delay="0"/>
                                          </p:stCondLst>
                                        </p:cTn>
                                        <p:tgtEl>
                                          <p:spTgt spid="20"/>
                                        </p:tgtEl>
                                        <p:attrNameLst>
                                          <p:attrName>style.visibility</p:attrName>
                                        </p:attrNameLst>
                                      </p:cBhvr>
                                      <p:to>
                                        <p:strVal val="visible"/>
                                      </p:to>
                                    </p:set>
                                    <p:animEffect transition="in" filter="fade">
                                      <p:cBhvr>
                                        <p:cTn id="272" dur="500"/>
                                        <p:tgtEl>
                                          <p:spTgt spid="20"/>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21"/>
                                        </p:tgtEl>
                                        <p:attrNameLst>
                                          <p:attrName>style.visibility</p:attrName>
                                        </p:attrNameLst>
                                      </p:cBhvr>
                                      <p:to>
                                        <p:strVal val="visible"/>
                                      </p:to>
                                    </p:set>
                                    <p:animEffect transition="in" filter="fade">
                                      <p:cBhvr>
                                        <p:cTn id="275" dur="500"/>
                                        <p:tgtEl>
                                          <p:spTgt spid="21"/>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22"/>
                                        </p:tgtEl>
                                        <p:attrNameLst>
                                          <p:attrName>style.visibility</p:attrName>
                                        </p:attrNameLst>
                                      </p:cBhvr>
                                      <p:to>
                                        <p:strVal val="visible"/>
                                      </p:to>
                                    </p:set>
                                    <p:animEffect transition="in" filter="fade">
                                      <p:cBhvr>
                                        <p:cTn id="278" dur="500"/>
                                        <p:tgtEl>
                                          <p:spTgt spid="22"/>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23"/>
                                        </p:tgtEl>
                                        <p:attrNameLst>
                                          <p:attrName>style.visibility</p:attrName>
                                        </p:attrNameLst>
                                      </p:cBhvr>
                                      <p:to>
                                        <p:strVal val="visible"/>
                                      </p:to>
                                    </p:set>
                                    <p:animEffect transition="in" filter="fade">
                                      <p:cBhvr>
                                        <p:cTn id="281" dur="500"/>
                                        <p:tgtEl>
                                          <p:spTgt spid="23"/>
                                        </p:tgtEl>
                                      </p:cBhvr>
                                    </p:animEffect>
                                  </p:childTnLst>
                                </p:cTn>
                              </p:par>
                              <p:par>
                                <p:cTn id="282" presetID="10" presetClass="entr" presetSubtype="0" fill="hold" grpId="0" nodeType="withEffect">
                                  <p:stCondLst>
                                    <p:cond delay="0"/>
                                  </p:stCondLst>
                                  <p:childTnLst>
                                    <p:set>
                                      <p:cBhvr>
                                        <p:cTn id="283" dur="1" fill="hold">
                                          <p:stCondLst>
                                            <p:cond delay="0"/>
                                          </p:stCondLst>
                                        </p:cTn>
                                        <p:tgtEl>
                                          <p:spTgt spid="24"/>
                                        </p:tgtEl>
                                        <p:attrNameLst>
                                          <p:attrName>style.visibility</p:attrName>
                                        </p:attrNameLst>
                                      </p:cBhvr>
                                      <p:to>
                                        <p:strVal val="visible"/>
                                      </p:to>
                                    </p:set>
                                    <p:animEffect transition="in" filter="fade">
                                      <p:cBhvr>
                                        <p:cTn id="284" dur="500"/>
                                        <p:tgtEl>
                                          <p:spTgt spid="24"/>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25"/>
                                        </p:tgtEl>
                                        <p:attrNameLst>
                                          <p:attrName>style.visibility</p:attrName>
                                        </p:attrNameLst>
                                      </p:cBhvr>
                                      <p:to>
                                        <p:strVal val="visible"/>
                                      </p:to>
                                    </p:set>
                                    <p:animEffect transition="in" filter="fade">
                                      <p:cBhvr>
                                        <p:cTn id="287" dur="500"/>
                                        <p:tgtEl>
                                          <p:spTgt spid="25"/>
                                        </p:tgtEl>
                                      </p:cBhvr>
                                    </p:animEffect>
                                  </p:childTnLst>
                                </p:cTn>
                              </p:par>
                              <p:par>
                                <p:cTn id="288" presetID="10" presetClass="entr" presetSubtype="0" fill="hold" grpId="0" nodeType="withEffect">
                                  <p:stCondLst>
                                    <p:cond delay="0"/>
                                  </p:stCondLst>
                                  <p:childTnLst>
                                    <p:set>
                                      <p:cBhvr>
                                        <p:cTn id="289" dur="1" fill="hold">
                                          <p:stCondLst>
                                            <p:cond delay="0"/>
                                          </p:stCondLst>
                                        </p:cTn>
                                        <p:tgtEl>
                                          <p:spTgt spid="26"/>
                                        </p:tgtEl>
                                        <p:attrNameLst>
                                          <p:attrName>style.visibility</p:attrName>
                                        </p:attrNameLst>
                                      </p:cBhvr>
                                      <p:to>
                                        <p:strVal val="visible"/>
                                      </p:to>
                                    </p:set>
                                    <p:animEffect transition="in" filter="fade">
                                      <p:cBhvr>
                                        <p:cTn id="290" dur="500"/>
                                        <p:tgtEl>
                                          <p:spTgt spid="26"/>
                                        </p:tgtEl>
                                      </p:cBhvr>
                                    </p:animEffect>
                                  </p:childTnLst>
                                </p:cTn>
                              </p:par>
                              <p:par>
                                <p:cTn id="291" presetID="10" presetClass="entr" presetSubtype="0" fill="hold" grpId="0" nodeType="withEffect">
                                  <p:stCondLst>
                                    <p:cond delay="0"/>
                                  </p:stCondLst>
                                  <p:childTnLst>
                                    <p:set>
                                      <p:cBhvr>
                                        <p:cTn id="292" dur="1" fill="hold">
                                          <p:stCondLst>
                                            <p:cond delay="0"/>
                                          </p:stCondLst>
                                        </p:cTn>
                                        <p:tgtEl>
                                          <p:spTgt spid="27"/>
                                        </p:tgtEl>
                                        <p:attrNameLst>
                                          <p:attrName>style.visibility</p:attrName>
                                        </p:attrNameLst>
                                      </p:cBhvr>
                                      <p:to>
                                        <p:strVal val="visible"/>
                                      </p:to>
                                    </p:set>
                                    <p:animEffect transition="in" filter="fade">
                                      <p:cBhvr>
                                        <p:cTn id="293" dur="500"/>
                                        <p:tgtEl>
                                          <p:spTgt spid="27"/>
                                        </p:tgtEl>
                                      </p:cBhvr>
                                    </p:animEffect>
                                  </p:childTnLst>
                                </p:cTn>
                              </p:par>
                              <p:par>
                                <p:cTn id="294" presetID="10" presetClass="entr" presetSubtype="0" fill="hold" grpId="0" nodeType="withEffect">
                                  <p:stCondLst>
                                    <p:cond delay="0"/>
                                  </p:stCondLst>
                                  <p:childTnLst>
                                    <p:set>
                                      <p:cBhvr>
                                        <p:cTn id="295" dur="1" fill="hold">
                                          <p:stCondLst>
                                            <p:cond delay="0"/>
                                          </p:stCondLst>
                                        </p:cTn>
                                        <p:tgtEl>
                                          <p:spTgt spid="28"/>
                                        </p:tgtEl>
                                        <p:attrNameLst>
                                          <p:attrName>style.visibility</p:attrName>
                                        </p:attrNameLst>
                                      </p:cBhvr>
                                      <p:to>
                                        <p:strVal val="visible"/>
                                      </p:to>
                                    </p:set>
                                    <p:animEffect transition="in" filter="fade">
                                      <p:cBhvr>
                                        <p:cTn id="296" dur="500"/>
                                        <p:tgtEl>
                                          <p:spTgt spid="28"/>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29"/>
                                        </p:tgtEl>
                                        <p:attrNameLst>
                                          <p:attrName>style.visibility</p:attrName>
                                        </p:attrNameLst>
                                      </p:cBhvr>
                                      <p:to>
                                        <p:strVal val="visible"/>
                                      </p:to>
                                    </p:set>
                                    <p:animEffect transition="in" filter="fade">
                                      <p:cBhvr>
                                        <p:cTn id="29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4"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5" grpId="0" animBg="1"/>
      <p:bldP spid="5" grpId="1" animBg="1"/>
      <p:bldP spid="17" grpId="0" animBg="1"/>
      <p:bldP spid="17" grpId="1" animBg="1"/>
      <p:bldP spid="15" grpId="0" animBg="1"/>
      <p:bldP spid="15" grpId="1" animBg="1"/>
      <p:bldP spid="43" grpId="0" animBg="1"/>
      <p:bldP spid="43" grpId="1" animBg="1"/>
      <p:bldP spid="16" grpId="0" animBg="1"/>
      <p:bldP spid="16"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44" grpId="0" animBg="1"/>
      <p:bldP spid="4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62F1-5BAE-489A-8198-3F3F40494176}"/>
              </a:ext>
            </a:extLst>
          </p:cNvPr>
          <p:cNvSpPr>
            <a:spLocks noGrp="1"/>
          </p:cNvSpPr>
          <p:nvPr>
            <p:ph type="title"/>
          </p:nvPr>
        </p:nvSpPr>
        <p:spPr/>
        <p:txBody>
          <a:bodyPr/>
          <a:lstStyle/>
          <a:p>
            <a:r>
              <a:rPr lang="en-SG" dirty="0"/>
              <a:t>Postfix to prefix</a:t>
            </a:r>
          </a:p>
        </p:txBody>
      </p:sp>
      <p:sp>
        <p:nvSpPr>
          <p:cNvPr id="3" name="Content Placeholder 2">
            <a:extLst>
              <a:ext uri="{FF2B5EF4-FFF2-40B4-BE49-F238E27FC236}">
                <a16:creationId xmlns:a16="http://schemas.microsoft.com/office/drawing/2014/main" id="{2EA3DB9A-AE63-4591-B8D5-D106DE166FC3}"/>
              </a:ext>
            </a:extLst>
          </p:cNvPr>
          <p:cNvSpPr>
            <a:spLocks noGrp="1"/>
          </p:cNvSpPr>
          <p:nvPr>
            <p:ph idx="1"/>
          </p:nvPr>
        </p:nvSpPr>
        <p:spPr>
          <a:xfrm>
            <a:off x="1128409" y="1439694"/>
            <a:ext cx="6926094" cy="4580105"/>
          </a:xfrm>
        </p:spPr>
        <p:txBody>
          <a:bodyPr>
            <a:normAutofit/>
          </a:bodyPr>
          <a:lstStyle/>
          <a:p>
            <a:pPr marL="0" indent="0">
              <a:lnSpc>
                <a:spcPct val="100000"/>
              </a:lnSpc>
              <a:buNone/>
            </a:pPr>
            <a:r>
              <a:rPr lang="en-US" sz="2000" b="1" dirty="0">
                <a:latin typeface="Arial" panose="020B0604020202020204" pitchFamily="34" charset="0"/>
                <a:cs typeface="Arial" panose="020B0604020202020204" pitchFamily="34" charset="0"/>
              </a:rPr>
              <a:t>Do:</a:t>
            </a:r>
          </a:p>
          <a:p>
            <a:pPr lvl="1">
              <a:lnSpc>
                <a:spcPct val="100000"/>
              </a:lnSpc>
            </a:pPr>
            <a:r>
              <a:rPr lang="en-US" sz="1800" dirty="0">
                <a:latin typeface="Arial" panose="020B0604020202020204" pitchFamily="34" charset="0"/>
                <a:cs typeface="Arial" panose="020B0604020202020204" pitchFamily="34" charset="0"/>
              </a:rPr>
              <a:t>Read the Postfix expression from </a:t>
            </a:r>
            <a:r>
              <a:rPr lang="en-US" sz="1800" u="sng" dirty="0">
                <a:solidFill>
                  <a:srgbClr val="FF0000"/>
                </a:solidFill>
                <a:latin typeface="Arial" panose="020B0604020202020204" pitchFamily="34" charset="0"/>
                <a:cs typeface="Arial" panose="020B0604020202020204" pitchFamily="34" charset="0"/>
              </a:rPr>
              <a:t>left to right</a:t>
            </a:r>
          </a:p>
          <a:p>
            <a:pPr lvl="1">
              <a:lnSpc>
                <a:spcPct val="100000"/>
              </a:lnSpc>
            </a:pPr>
            <a:r>
              <a:rPr lang="en-US" sz="1800" dirty="0">
                <a:latin typeface="Arial" panose="020B0604020202020204" pitchFamily="34" charset="0"/>
                <a:cs typeface="Arial" panose="020B0604020202020204" pitchFamily="34" charset="0"/>
              </a:rPr>
              <a:t>If the symbol is an operand, then push it onto the Stack</a:t>
            </a:r>
          </a:p>
          <a:p>
            <a:pPr lvl="1">
              <a:lnSpc>
                <a:spcPct val="100000"/>
              </a:lnSpc>
            </a:pPr>
            <a:r>
              <a:rPr lang="en-US" sz="1800" dirty="0">
                <a:latin typeface="Arial" panose="020B0604020202020204" pitchFamily="34" charset="0"/>
                <a:cs typeface="Arial" panose="020B0604020202020204" pitchFamily="34" charset="0"/>
              </a:rPr>
              <a:t>If the symbol is an operator, then pop two operands from the Stack </a:t>
            </a:r>
          </a:p>
          <a:p>
            <a:pPr lvl="1">
              <a:lnSpc>
                <a:spcPct val="100000"/>
              </a:lnSpc>
            </a:pPr>
            <a:r>
              <a:rPr lang="en-US" sz="1800" dirty="0">
                <a:latin typeface="Arial" panose="020B0604020202020204" pitchFamily="34" charset="0"/>
                <a:cs typeface="Arial" panose="020B0604020202020204" pitchFamily="34" charset="0"/>
              </a:rPr>
              <a:t>Create a string by concatenating the two operands and the operator before them. </a:t>
            </a:r>
            <a:r>
              <a:rPr lang="en-US" sz="1800" i="1" dirty="0">
                <a:latin typeface="Arial" panose="020B0604020202020204" pitchFamily="34" charset="0"/>
                <a:cs typeface="Arial" panose="020B0604020202020204" pitchFamily="34" charset="0"/>
              </a:rPr>
              <a:t>(string = </a:t>
            </a:r>
            <a:r>
              <a:rPr lang="en-US" sz="1800" b="1" i="1" dirty="0">
                <a:solidFill>
                  <a:srgbClr val="FF0000"/>
                </a:solidFill>
                <a:latin typeface="Arial" panose="020B0604020202020204" pitchFamily="34" charset="0"/>
                <a:cs typeface="Arial" panose="020B0604020202020204" pitchFamily="34" charset="0"/>
              </a:rPr>
              <a:t>operator + operand2 + operand1</a:t>
            </a:r>
            <a:r>
              <a:rPr lang="en-US" sz="1800" i="1" dirty="0">
                <a:latin typeface="Arial" panose="020B0604020202020204" pitchFamily="34" charset="0"/>
                <a:cs typeface="Arial" panose="020B0604020202020204" pitchFamily="34" charset="0"/>
              </a:rPr>
              <a:t>)</a:t>
            </a:r>
          </a:p>
          <a:p>
            <a:pPr lvl="1">
              <a:lnSpc>
                <a:spcPct val="100000"/>
              </a:lnSpc>
            </a:pPr>
            <a:r>
              <a:rPr lang="en-US" sz="1800" dirty="0">
                <a:latin typeface="Arial" panose="020B0604020202020204" pitchFamily="34" charset="0"/>
                <a:cs typeface="Arial" panose="020B0604020202020204" pitchFamily="34" charset="0"/>
              </a:rPr>
              <a:t>And push the resultant string back to Stack</a:t>
            </a:r>
          </a:p>
          <a:p>
            <a:pPr marL="0" indent="0">
              <a:lnSpc>
                <a:spcPct val="100000"/>
              </a:lnSpc>
              <a:buNone/>
            </a:pPr>
            <a:r>
              <a:rPr lang="en-US" sz="2000" b="1" dirty="0">
                <a:latin typeface="Arial" panose="020B0604020202020204" pitchFamily="34" charset="0"/>
                <a:cs typeface="Arial" panose="020B0604020202020204" pitchFamily="34" charset="0"/>
              </a:rPr>
              <a:t>Until: </a:t>
            </a:r>
          </a:p>
          <a:p>
            <a:pPr lvl="1">
              <a:lnSpc>
                <a:spcPct val="100000"/>
              </a:lnSpc>
            </a:pPr>
            <a:r>
              <a:rPr lang="en-US" sz="1800" dirty="0">
                <a:latin typeface="Arial" panose="020B0604020202020204" pitchFamily="34" charset="0"/>
                <a:cs typeface="Arial" panose="020B0604020202020204" pitchFamily="34" charset="0"/>
              </a:rPr>
              <a:t>End of prefix expression</a:t>
            </a:r>
          </a:p>
        </p:txBody>
      </p:sp>
    </p:spTree>
    <p:extLst>
      <p:ext uri="{BB962C8B-B14F-4D97-AF65-F5344CB8AC3E}">
        <p14:creationId xmlns:p14="http://schemas.microsoft.com/office/powerpoint/2010/main" val="3749574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FC2F-743B-4AD2-BC14-A4232C3ED1E2}"/>
              </a:ext>
            </a:extLst>
          </p:cNvPr>
          <p:cNvSpPr>
            <a:spLocks noGrp="1"/>
          </p:cNvSpPr>
          <p:nvPr>
            <p:ph type="title"/>
          </p:nvPr>
        </p:nvSpPr>
        <p:spPr/>
        <p:txBody>
          <a:bodyPr/>
          <a:lstStyle/>
          <a:p>
            <a:r>
              <a:rPr lang="en-SG" dirty="0"/>
              <a:t>Question 3 – (c)</a:t>
            </a:r>
          </a:p>
        </p:txBody>
      </p:sp>
      <p:sp>
        <p:nvSpPr>
          <p:cNvPr id="3" name="Content Placeholder 2">
            <a:extLst>
              <a:ext uri="{FF2B5EF4-FFF2-40B4-BE49-F238E27FC236}">
                <a16:creationId xmlns:a16="http://schemas.microsoft.com/office/drawing/2014/main" id="{6A155242-9754-4FB1-93C6-A43E4C2DE88D}"/>
              </a:ext>
            </a:extLst>
          </p:cNvPr>
          <p:cNvSpPr>
            <a:spLocks noGrp="1"/>
          </p:cNvSpPr>
          <p:nvPr>
            <p:ph idx="1"/>
          </p:nvPr>
        </p:nvSpPr>
        <p:spPr>
          <a:xfrm>
            <a:off x="304800" y="743009"/>
            <a:ext cx="8610600" cy="476191"/>
          </a:xfrm>
        </p:spPr>
        <p:txBody>
          <a:bodyPr>
            <a:normAutofit/>
          </a:bodyPr>
          <a:lstStyle/>
          <a:p>
            <a:pPr marL="0" indent="0">
              <a:buNone/>
            </a:pPr>
            <a:r>
              <a:rPr lang="en-SG" sz="2000" dirty="0">
                <a:latin typeface="Arial" panose="020B0604020202020204" pitchFamily="34" charset="0"/>
                <a:cs typeface="Arial" panose="020B0604020202020204" pitchFamily="34" charset="0"/>
              </a:rPr>
              <a:t>Convert a </a:t>
            </a:r>
            <a:r>
              <a:rPr lang="en-SG" sz="2000" b="1" dirty="0">
                <a:latin typeface="Arial" panose="020B0604020202020204" pitchFamily="34" charset="0"/>
                <a:cs typeface="Arial" panose="020B0604020202020204" pitchFamily="34" charset="0"/>
              </a:rPr>
              <a:t>postfix</a:t>
            </a:r>
            <a:r>
              <a:rPr lang="en-SG" sz="2000" dirty="0">
                <a:latin typeface="Arial" panose="020B0604020202020204" pitchFamily="34" charset="0"/>
                <a:cs typeface="Arial" panose="020B0604020202020204" pitchFamily="34" charset="0"/>
              </a:rPr>
              <a:t> expression, </a:t>
            </a:r>
            <a:r>
              <a:rPr lang="en-SG" sz="2000" b="1" dirty="0" err="1">
                <a:solidFill>
                  <a:srgbClr val="FF0000"/>
                </a:solidFill>
                <a:latin typeface="Arial" panose="020B0604020202020204" pitchFamily="34" charset="0"/>
                <a:cs typeface="Arial" panose="020B0604020202020204" pitchFamily="34" charset="0"/>
              </a:rPr>
              <a:t>xabc</a:t>
            </a:r>
            <a:r>
              <a:rPr lang="en-SG" sz="2000" b="1" dirty="0">
                <a:solidFill>
                  <a:srgbClr val="FF0000"/>
                </a:solidFill>
                <a:latin typeface="Arial" panose="020B0604020202020204" pitchFamily="34" charset="0"/>
                <a:cs typeface="Arial" panose="020B0604020202020204" pitchFamily="34" charset="0"/>
              </a:rPr>
              <a:t> ∗ d% + e &gt;&gt;=</a:t>
            </a:r>
            <a:r>
              <a:rPr lang="en-SG" sz="2000" dirty="0">
                <a:latin typeface="Arial" panose="020B0604020202020204" pitchFamily="34" charset="0"/>
                <a:cs typeface="Arial" panose="020B0604020202020204" pitchFamily="34" charset="0"/>
              </a:rPr>
              <a:t>, to a </a:t>
            </a:r>
            <a:r>
              <a:rPr lang="en-SG" sz="2000" b="1" dirty="0">
                <a:latin typeface="Arial" panose="020B0604020202020204" pitchFamily="34" charset="0"/>
                <a:cs typeface="Arial" panose="020B0604020202020204" pitchFamily="34" charset="0"/>
              </a:rPr>
              <a:t>prefix</a:t>
            </a:r>
            <a:r>
              <a:rPr lang="en-SG" sz="2000" dirty="0">
                <a:latin typeface="Arial" panose="020B0604020202020204" pitchFamily="34" charset="0"/>
                <a:cs typeface="Arial" panose="020B0604020202020204" pitchFamily="34" charset="0"/>
              </a:rPr>
              <a:t> expression</a:t>
            </a:r>
          </a:p>
        </p:txBody>
      </p:sp>
      <p:graphicFrame>
        <p:nvGraphicFramePr>
          <p:cNvPr id="7" name="Table 4">
            <a:extLst>
              <a:ext uri="{FF2B5EF4-FFF2-40B4-BE49-F238E27FC236}">
                <a16:creationId xmlns:a16="http://schemas.microsoft.com/office/drawing/2014/main" id="{C52A90C1-E4DD-4248-B52B-A9E3888764BE}"/>
              </a:ext>
            </a:extLst>
          </p:cNvPr>
          <p:cNvGraphicFramePr>
            <a:graphicFrameLocks noGrp="1"/>
          </p:cNvGraphicFramePr>
          <p:nvPr/>
        </p:nvGraphicFramePr>
        <p:xfrm>
          <a:off x="6560126" y="4800600"/>
          <a:ext cx="2362200" cy="164592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4023724910"/>
                    </a:ext>
                  </a:extLst>
                </a:gridCol>
                <a:gridCol w="1181100">
                  <a:extLst>
                    <a:ext uri="{9D8B030D-6E8A-4147-A177-3AD203B41FA5}">
                      <a16:colId xmlns:a16="http://schemas.microsoft.com/office/drawing/2014/main" val="1545952784"/>
                    </a:ext>
                  </a:extLst>
                </a:gridCol>
              </a:tblGrid>
              <a:tr h="135467">
                <a:tc>
                  <a:txBody>
                    <a:bodyPr/>
                    <a:lstStyle/>
                    <a:p>
                      <a:pPr algn="ctr"/>
                      <a:r>
                        <a:rPr lang="en-SG" sz="1200" dirty="0">
                          <a:solidFill>
                            <a:sysClr val="windowText" lastClr="000000"/>
                          </a:solidFill>
                        </a:rPr>
                        <a:t>Operators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Precedence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5388187"/>
                  </a:ext>
                </a:extLst>
              </a:tr>
              <a:tr h="135467">
                <a:tc>
                  <a:txBody>
                    <a:bodyPr/>
                    <a:lstStyle/>
                    <a:p>
                      <a:pPr algn="ctr"/>
                      <a:r>
                        <a:rPr lang="en-SG" sz="1200" dirty="0">
                          <a:solidFill>
                            <a:sysClr val="windowText" lastClr="000000"/>
                          </a:solidFill>
                        </a:rPr>
                        <a:t>*, /, %</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r>
                        <a:rPr lang="en-SG" sz="1200" dirty="0">
                          <a:solidFill>
                            <a:sysClr val="windowText" lastClr="000000"/>
                          </a:solidFill>
                        </a:rPr>
                        <a:t>Highest</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880712751"/>
                  </a:ext>
                </a:extLst>
              </a:tr>
              <a:tr h="0">
                <a:tc>
                  <a:txBody>
                    <a:bodyPr/>
                    <a:lstStyle/>
                    <a:p>
                      <a:pPr algn="ctr"/>
                      <a:r>
                        <a:rPr lang="en-SG" sz="1200" dirty="0">
                          <a:solidFill>
                            <a:sysClr val="windowText" lastClr="000000"/>
                          </a:solidFill>
                        </a:rPr>
                        <a:t>+, -</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736868059"/>
                  </a:ext>
                </a:extLst>
              </a:tr>
              <a:tr h="135467">
                <a:tc>
                  <a:txBody>
                    <a:bodyPr/>
                    <a:lstStyle/>
                    <a:p>
                      <a:pPr algn="ctr"/>
                      <a:r>
                        <a:rPr lang="en-SG" sz="1200" dirty="0">
                          <a:solidFill>
                            <a:sysClr val="windowText" lastClr="000000"/>
                          </a:solidFill>
                        </a:rPr>
                        <a:t>&lt;&lt;, &gt;&gt;</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183008566"/>
                  </a:ext>
                </a:extLst>
              </a:tr>
              <a:tr h="135467">
                <a:tc>
                  <a:txBody>
                    <a:bodyPr/>
                    <a:lstStyle/>
                    <a:p>
                      <a:pPr algn="ctr"/>
                      <a:r>
                        <a:rPr lang="en-SG" sz="1200" dirty="0">
                          <a:solidFill>
                            <a:sysClr val="windowText" lastClr="000000"/>
                          </a:solidFill>
                        </a:rPr>
                        <a:t>&amp;&amp;</a:t>
                      </a: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SG" sz="1200" dirty="0">
                        <a:solidFill>
                          <a:sysClr val="windowText" lastClr="000000"/>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745072015"/>
                  </a:ext>
                </a:extLst>
              </a:tr>
              <a:tr h="135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200" dirty="0">
                          <a:solidFill>
                            <a:sysClr val="windowText" lastClr="000000"/>
                          </a:solidFill>
                        </a:rPr>
                        <a:t>=</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1200" dirty="0">
                          <a:solidFill>
                            <a:sysClr val="windowText" lastClr="000000"/>
                          </a:solidFill>
                        </a:rPr>
                        <a:t>Lowest </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3511008"/>
                  </a:ext>
                </a:extLst>
              </a:tr>
            </a:tbl>
          </a:graphicData>
        </a:graphic>
      </p:graphicFrame>
      <p:grpSp>
        <p:nvGrpSpPr>
          <p:cNvPr id="10" name="Group 9">
            <a:extLst>
              <a:ext uri="{FF2B5EF4-FFF2-40B4-BE49-F238E27FC236}">
                <a16:creationId xmlns:a16="http://schemas.microsoft.com/office/drawing/2014/main" id="{E725130D-7D24-4A7E-9366-6D5807BB9F10}"/>
              </a:ext>
            </a:extLst>
          </p:cNvPr>
          <p:cNvGrpSpPr/>
          <p:nvPr/>
        </p:nvGrpSpPr>
        <p:grpSpPr>
          <a:xfrm>
            <a:off x="1531155" y="2438400"/>
            <a:ext cx="2964645" cy="1302741"/>
            <a:chOff x="1143000" y="2667000"/>
            <a:chExt cx="1295400" cy="3124200"/>
          </a:xfrm>
        </p:grpSpPr>
        <p:cxnSp>
          <p:nvCxnSpPr>
            <p:cNvPr id="12" name="Straight Connector 11">
              <a:extLst>
                <a:ext uri="{FF2B5EF4-FFF2-40B4-BE49-F238E27FC236}">
                  <a16:creationId xmlns:a16="http://schemas.microsoft.com/office/drawing/2014/main" id="{41FAC8F0-54BD-4905-8321-847E457F6F4B}"/>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DCB7FCF-13BA-473C-8BA1-8661957AEA6B}"/>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AA975F3-49EF-494D-81DA-D6D09C2D4572}"/>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9DC98DE0-E2E3-4CD3-9223-3D209AC699B1}"/>
              </a:ext>
            </a:extLst>
          </p:cNvPr>
          <p:cNvSpPr/>
          <p:nvPr/>
        </p:nvSpPr>
        <p:spPr>
          <a:xfrm>
            <a:off x="1447793"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20" name="Rectangle 19">
            <a:extLst>
              <a:ext uri="{FF2B5EF4-FFF2-40B4-BE49-F238E27FC236}">
                <a16:creationId xmlns:a16="http://schemas.microsoft.com/office/drawing/2014/main" id="{8EB76D75-D95D-4FA1-8FBA-B7CA9FD7F20E}"/>
              </a:ext>
            </a:extLst>
          </p:cNvPr>
          <p:cNvSpPr/>
          <p:nvPr/>
        </p:nvSpPr>
        <p:spPr>
          <a:xfrm>
            <a:off x="2015830"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x</a:t>
            </a:r>
          </a:p>
        </p:txBody>
      </p:sp>
      <p:sp>
        <p:nvSpPr>
          <p:cNvPr id="21" name="Rectangle 20">
            <a:extLst>
              <a:ext uri="{FF2B5EF4-FFF2-40B4-BE49-F238E27FC236}">
                <a16:creationId xmlns:a16="http://schemas.microsoft.com/office/drawing/2014/main" id="{795D6418-1D9B-4C3C-980A-1310B8E3DD08}"/>
              </a:ext>
            </a:extLst>
          </p:cNvPr>
          <p:cNvSpPr/>
          <p:nvPr/>
        </p:nvSpPr>
        <p:spPr>
          <a:xfrm>
            <a:off x="2583867"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p>
        </p:txBody>
      </p:sp>
      <p:sp>
        <p:nvSpPr>
          <p:cNvPr id="22" name="Rectangle 21">
            <a:extLst>
              <a:ext uri="{FF2B5EF4-FFF2-40B4-BE49-F238E27FC236}">
                <a16:creationId xmlns:a16="http://schemas.microsoft.com/office/drawing/2014/main" id="{926B5021-66A9-4B9F-A116-77F228068FF7}"/>
              </a:ext>
            </a:extLst>
          </p:cNvPr>
          <p:cNvSpPr/>
          <p:nvPr/>
        </p:nvSpPr>
        <p:spPr>
          <a:xfrm>
            <a:off x="3151904"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a:t>
            </a:r>
          </a:p>
        </p:txBody>
      </p:sp>
      <p:sp>
        <p:nvSpPr>
          <p:cNvPr id="23" name="Rectangle 22">
            <a:extLst>
              <a:ext uri="{FF2B5EF4-FFF2-40B4-BE49-F238E27FC236}">
                <a16:creationId xmlns:a16="http://schemas.microsoft.com/office/drawing/2014/main" id="{00B3D01D-3BCF-4B31-BCD4-035C217E0D67}"/>
              </a:ext>
            </a:extLst>
          </p:cNvPr>
          <p:cNvSpPr/>
          <p:nvPr/>
        </p:nvSpPr>
        <p:spPr>
          <a:xfrm>
            <a:off x="3719941"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24" name="Rectangle 23">
            <a:extLst>
              <a:ext uri="{FF2B5EF4-FFF2-40B4-BE49-F238E27FC236}">
                <a16:creationId xmlns:a16="http://schemas.microsoft.com/office/drawing/2014/main" id="{14A37781-833B-4C90-8700-2184DA107511}"/>
              </a:ext>
            </a:extLst>
          </p:cNvPr>
          <p:cNvSpPr/>
          <p:nvPr/>
        </p:nvSpPr>
        <p:spPr>
          <a:xfrm>
            <a:off x="4287978"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endParaRPr lang="en-SG" sz="1600" b="1" dirty="0">
              <a:solidFill>
                <a:schemeClr val="tx1"/>
              </a:solidFill>
            </a:endParaRPr>
          </a:p>
        </p:txBody>
      </p:sp>
      <p:sp>
        <p:nvSpPr>
          <p:cNvPr id="25" name="Rectangle 24">
            <a:extLst>
              <a:ext uri="{FF2B5EF4-FFF2-40B4-BE49-F238E27FC236}">
                <a16:creationId xmlns:a16="http://schemas.microsoft.com/office/drawing/2014/main" id="{10B25DA5-C7F8-4C23-88B3-0FC46261C86F}"/>
              </a:ext>
            </a:extLst>
          </p:cNvPr>
          <p:cNvSpPr/>
          <p:nvPr/>
        </p:nvSpPr>
        <p:spPr>
          <a:xfrm>
            <a:off x="4856015"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26" name="Rectangle 25">
            <a:extLst>
              <a:ext uri="{FF2B5EF4-FFF2-40B4-BE49-F238E27FC236}">
                <a16:creationId xmlns:a16="http://schemas.microsoft.com/office/drawing/2014/main" id="{BDF15038-83C9-4241-83FD-6BC1E1C3AE9B}"/>
              </a:ext>
            </a:extLst>
          </p:cNvPr>
          <p:cNvSpPr/>
          <p:nvPr/>
        </p:nvSpPr>
        <p:spPr>
          <a:xfrm>
            <a:off x="5424052"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b</a:t>
            </a:r>
          </a:p>
        </p:txBody>
      </p:sp>
      <p:sp>
        <p:nvSpPr>
          <p:cNvPr id="27" name="Rectangle 26">
            <a:extLst>
              <a:ext uri="{FF2B5EF4-FFF2-40B4-BE49-F238E27FC236}">
                <a16:creationId xmlns:a16="http://schemas.microsoft.com/office/drawing/2014/main" id="{2ADB6681-CEDB-4C00-B592-1445F81BA1BA}"/>
              </a:ext>
            </a:extLst>
          </p:cNvPr>
          <p:cNvSpPr/>
          <p:nvPr/>
        </p:nvSpPr>
        <p:spPr>
          <a:xfrm>
            <a:off x="5992089"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28" name="Rectangle 27">
            <a:extLst>
              <a:ext uri="{FF2B5EF4-FFF2-40B4-BE49-F238E27FC236}">
                <a16:creationId xmlns:a16="http://schemas.microsoft.com/office/drawing/2014/main" id="{E55CE1B0-0A12-4119-AE7D-11C2CD0CC28E}"/>
              </a:ext>
            </a:extLst>
          </p:cNvPr>
          <p:cNvSpPr/>
          <p:nvPr/>
        </p:nvSpPr>
        <p:spPr>
          <a:xfrm>
            <a:off x="6560126"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p>
        </p:txBody>
      </p:sp>
      <p:sp>
        <p:nvSpPr>
          <p:cNvPr id="29" name="Rectangle 28">
            <a:extLst>
              <a:ext uri="{FF2B5EF4-FFF2-40B4-BE49-F238E27FC236}">
                <a16:creationId xmlns:a16="http://schemas.microsoft.com/office/drawing/2014/main" id="{0BE41E64-6EFE-4808-8148-9131794B6899}"/>
              </a:ext>
            </a:extLst>
          </p:cNvPr>
          <p:cNvSpPr/>
          <p:nvPr/>
        </p:nvSpPr>
        <p:spPr>
          <a:xfrm>
            <a:off x="7128163" y="412496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31" name="Rectangle 30">
            <a:extLst>
              <a:ext uri="{FF2B5EF4-FFF2-40B4-BE49-F238E27FC236}">
                <a16:creationId xmlns:a16="http://schemas.microsoft.com/office/drawing/2014/main" id="{DD7A96D0-D9A4-4177-939E-328C473FF986}"/>
              </a:ext>
            </a:extLst>
          </p:cNvPr>
          <p:cNvSpPr/>
          <p:nvPr/>
        </p:nvSpPr>
        <p:spPr>
          <a:xfrm>
            <a:off x="1463164"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x</a:t>
            </a:r>
          </a:p>
        </p:txBody>
      </p:sp>
      <p:sp>
        <p:nvSpPr>
          <p:cNvPr id="32" name="Rectangle 31">
            <a:extLst>
              <a:ext uri="{FF2B5EF4-FFF2-40B4-BE49-F238E27FC236}">
                <a16:creationId xmlns:a16="http://schemas.microsoft.com/office/drawing/2014/main" id="{4A022A6B-8E43-485D-A43A-84197770C309}"/>
              </a:ext>
            </a:extLst>
          </p:cNvPr>
          <p:cNvSpPr/>
          <p:nvPr/>
        </p:nvSpPr>
        <p:spPr>
          <a:xfrm>
            <a:off x="2019295"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a:t>
            </a:r>
          </a:p>
        </p:txBody>
      </p:sp>
      <p:sp>
        <p:nvSpPr>
          <p:cNvPr id="33" name="Rectangle 32">
            <a:extLst>
              <a:ext uri="{FF2B5EF4-FFF2-40B4-BE49-F238E27FC236}">
                <a16:creationId xmlns:a16="http://schemas.microsoft.com/office/drawing/2014/main" id="{779F6DF6-DB83-46B0-B114-B82E573D1DAC}"/>
              </a:ext>
            </a:extLst>
          </p:cNvPr>
          <p:cNvSpPr/>
          <p:nvPr/>
        </p:nvSpPr>
        <p:spPr>
          <a:xfrm>
            <a:off x="2587332"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b</a:t>
            </a:r>
          </a:p>
        </p:txBody>
      </p:sp>
      <p:sp>
        <p:nvSpPr>
          <p:cNvPr id="34" name="Rectangle 33">
            <a:extLst>
              <a:ext uri="{FF2B5EF4-FFF2-40B4-BE49-F238E27FC236}">
                <a16:creationId xmlns:a16="http://schemas.microsoft.com/office/drawing/2014/main" id="{AAAAEF37-281E-4036-A47C-60A76031FE09}"/>
              </a:ext>
            </a:extLst>
          </p:cNvPr>
          <p:cNvSpPr/>
          <p:nvPr/>
        </p:nvSpPr>
        <p:spPr>
          <a:xfrm>
            <a:off x="3155369"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c</a:t>
            </a:r>
          </a:p>
        </p:txBody>
      </p:sp>
      <p:sp>
        <p:nvSpPr>
          <p:cNvPr id="35" name="Rectangle 34">
            <a:extLst>
              <a:ext uri="{FF2B5EF4-FFF2-40B4-BE49-F238E27FC236}">
                <a16:creationId xmlns:a16="http://schemas.microsoft.com/office/drawing/2014/main" id="{20962FB3-64BD-4205-9969-0F78540896AD}"/>
              </a:ext>
            </a:extLst>
          </p:cNvPr>
          <p:cNvSpPr/>
          <p:nvPr/>
        </p:nvSpPr>
        <p:spPr>
          <a:xfrm>
            <a:off x="3723406"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6" name="Rectangle 35">
            <a:extLst>
              <a:ext uri="{FF2B5EF4-FFF2-40B4-BE49-F238E27FC236}">
                <a16:creationId xmlns:a16="http://schemas.microsoft.com/office/drawing/2014/main" id="{79F14213-5EA8-4A3F-B2B7-4B45CC47A5E7}"/>
              </a:ext>
            </a:extLst>
          </p:cNvPr>
          <p:cNvSpPr/>
          <p:nvPr/>
        </p:nvSpPr>
        <p:spPr>
          <a:xfrm>
            <a:off x="4291443"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d</a:t>
            </a:r>
          </a:p>
        </p:txBody>
      </p:sp>
      <p:sp>
        <p:nvSpPr>
          <p:cNvPr id="37" name="Rectangle 36">
            <a:extLst>
              <a:ext uri="{FF2B5EF4-FFF2-40B4-BE49-F238E27FC236}">
                <a16:creationId xmlns:a16="http://schemas.microsoft.com/office/drawing/2014/main" id="{E5A2F41E-6C88-4497-917C-9153E0503067}"/>
              </a:ext>
            </a:extLst>
          </p:cNvPr>
          <p:cNvSpPr/>
          <p:nvPr/>
        </p:nvSpPr>
        <p:spPr>
          <a:xfrm>
            <a:off x="4859480"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endParaRPr lang="en-SG" sz="2000" b="1" dirty="0">
              <a:solidFill>
                <a:schemeClr val="tx1"/>
              </a:solidFill>
            </a:endParaRPr>
          </a:p>
        </p:txBody>
      </p:sp>
      <p:sp>
        <p:nvSpPr>
          <p:cNvPr id="38" name="Rectangle 37">
            <a:extLst>
              <a:ext uri="{FF2B5EF4-FFF2-40B4-BE49-F238E27FC236}">
                <a16:creationId xmlns:a16="http://schemas.microsoft.com/office/drawing/2014/main" id="{B649E415-6124-4593-A8AD-3512A38A8C5C}"/>
              </a:ext>
            </a:extLst>
          </p:cNvPr>
          <p:cNvSpPr/>
          <p:nvPr/>
        </p:nvSpPr>
        <p:spPr>
          <a:xfrm>
            <a:off x="5427517"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39" name="Rectangle 38">
            <a:extLst>
              <a:ext uri="{FF2B5EF4-FFF2-40B4-BE49-F238E27FC236}">
                <a16:creationId xmlns:a16="http://schemas.microsoft.com/office/drawing/2014/main" id="{028A6D6C-A914-4B62-B78C-69DFA3DA25CD}"/>
              </a:ext>
            </a:extLst>
          </p:cNvPr>
          <p:cNvSpPr/>
          <p:nvPr/>
        </p:nvSpPr>
        <p:spPr>
          <a:xfrm>
            <a:off x="5995554"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e</a:t>
            </a:r>
          </a:p>
        </p:txBody>
      </p:sp>
      <p:sp>
        <p:nvSpPr>
          <p:cNvPr id="40" name="Rectangle 39">
            <a:extLst>
              <a:ext uri="{FF2B5EF4-FFF2-40B4-BE49-F238E27FC236}">
                <a16:creationId xmlns:a16="http://schemas.microsoft.com/office/drawing/2014/main" id="{77324C9F-6C2E-4696-AA8C-8F0BDEB004FE}"/>
              </a:ext>
            </a:extLst>
          </p:cNvPr>
          <p:cNvSpPr/>
          <p:nvPr/>
        </p:nvSpPr>
        <p:spPr>
          <a:xfrm>
            <a:off x="6563591"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chemeClr val="tx1"/>
                </a:solidFill>
              </a:rPr>
              <a:t>&gt;&gt;</a:t>
            </a:r>
            <a:endParaRPr lang="en-SG" sz="1400" b="1" dirty="0">
              <a:solidFill>
                <a:schemeClr val="tx1"/>
              </a:solidFill>
            </a:endParaRPr>
          </a:p>
        </p:txBody>
      </p:sp>
      <p:sp>
        <p:nvSpPr>
          <p:cNvPr id="41" name="Rectangle 40">
            <a:extLst>
              <a:ext uri="{FF2B5EF4-FFF2-40B4-BE49-F238E27FC236}">
                <a16:creationId xmlns:a16="http://schemas.microsoft.com/office/drawing/2014/main" id="{6A2BFE45-E4DA-4FFF-A2DC-CAAE98EAB7D2}"/>
              </a:ext>
            </a:extLst>
          </p:cNvPr>
          <p:cNvSpPr/>
          <p:nvPr/>
        </p:nvSpPr>
        <p:spPr>
          <a:xfrm>
            <a:off x="7131628" y="1633220"/>
            <a:ext cx="568037"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tx1"/>
                </a:solidFill>
              </a:rPr>
              <a:t>=</a:t>
            </a:r>
          </a:p>
        </p:txBody>
      </p:sp>
      <p:sp>
        <p:nvSpPr>
          <p:cNvPr id="53" name="Rectangle 52">
            <a:extLst>
              <a:ext uri="{FF2B5EF4-FFF2-40B4-BE49-F238E27FC236}">
                <a16:creationId xmlns:a16="http://schemas.microsoft.com/office/drawing/2014/main" id="{5F18149E-FD25-41A0-88AE-136CA28FCEF7}"/>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 b c</a:t>
            </a:r>
          </a:p>
        </p:txBody>
      </p:sp>
      <p:sp>
        <p:nvSpPr>
          <p:cNvPr id="57" name="Rectangle 56">
            <a:extLst>
              <a:ext uri="{FF2B5EF4-FFF2-40B4-BE49-F238E27FC236}">
                <a16:creationId xmlns:a16="http://schemas.microsoft.com/office/drawing/2014/main" id="{5660B32C-D26A-4299-9294-50C96C97CB74}"/>
              </a:ext>
            </a:extLst>
          </p:cNvPr>
          <p:cNvSpPr/>
          <p:nvPr/>
        </p:nvSpPr>
        <p:spPr>
          <a:xfrm>
            <a:off x="1680427" y="3325227"/>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x</a:t>
            </a:r>
          </a:p>
        </p:txBody>
      </p:sp>
      <p:sp>
        <p:nvSpPr>
          <p:cNvPr id="58" name="Rectangle 57">
            <a:extLst>
              <a:ext uri="{FF2B5EF4-FFF2-40B4-BE49-F238E27FC236}">
                <a16:creationId xmlns:a16="http://schemas.microsoft.com/office/drawing/2014/main" id="{22EF6644-E0F1-42E2-A7C3-1F499D091450}"/>
              </a:ext>
            </a:extLst>
          </p:cNvPr>
          <p:cNvSpPr/>
          <p:nvPr/>
        </p:nvSpPr>
        <p:spPr>
          <a:xfrm>
            <a:off x="1680427" y="3061713"/>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a</a:t>
            </a:r>
          </a:p>
        </p:txBody>
      </p:sp>
      <p:sp>
        <p:nvSpPr>
          <p:cNvPr id="59" name="Rectangle 58">
            <a:extLst>
              <a:ext uri="{FF2B5EF4-FFF2-40B4-BE49-F238E27FC236}">
                <a16:creationId xmlns:a16="http://schemas.microsoft.com/office/drawing/2014/main" id="{ED5DE03C-C029-4709-A1EF-67B4D203100C}"/>
              </a:ext>
            </a:extLst>
          </p:cNvPr>
          <p:cNvSpPr/>
          <p:nvPr/>
        </p:nvSpPr>
        <p:spPr>
          <a:xfrm>
            <a:off x="1680426" y="2794389"/>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b</a:t>
            </a:r>
          </a:p>
        </p:txBody>
      </p:sp>
      <p:sp>
        <p:nvSpPr>
          <p:cNvPr id="60" name="Rectangle 59">
            <a:extLst>
              <a:ext uri="{FF2B5EF4-FFF2-40B4-BE49-F238E27FC236}">
                <a16:creationId xmlns:a16="http://schemas.microsoft.com/office/drawing/2014/main" id="{29B6B20C-40B3-449F-8929-BE7BA6FEA252}"/>
              </a:ext>
            </a:extLst>
          </p:cNvPr>
          <p:cNvSpPr/>
          <p:nvPr/>
        </p:nvSpPr>
        <p:spPr>
          <a:xfrm>
            <a:off x="1680425" y="2530875"/>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c</a:t>
            </a:r>
          </a:p>
        </p:txBody>
      </p:sp>
      <p:sp>
        <p:nvSpPr>
          <p:cNvPr id="63" name="Rectangle 62">
            <a:extLst>
              <a:ext uri="{FF2B5EF4-FFF2-40B4-BE49-F238E27FC236}">
                <a16:creationId xmlns:a16="http://schemas.microsoft.com/office/drawing/2014/main" id="{50B690F1-7BCB-4FE0-B6AC-0500E167E3E8}"/>
              </a:ext>
            </a:extLst>
          </p:cNvPr>
          <p:cNvSpPr/>
          <p:nvPr/>
        </p:nvSpPr>
        <p:spPr>
          <a:xfrm>
            <a:off x="1680425" y="2798199"/>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 b c</a:t>
            </a:r>
          </a:p>
        </p:txBody>
      </p:sp>
      <p:sp>
        <p:nvSpPr>
          <p:cNvPr id="64" name="Rectangle 63">
            <a:extLst>
              <a:ext uri="{FF2B5EF4-FFF2-40B4-BE49-F238E27FC236}">
                <a16:creationId xmlns:a16="http://schemas.microsoft.com/office/drawing/2014/main" id="{CB29D3D6-45B8-4CD5-86B5-013889B2A761}"/>
              </a:ext>
            </a:extLst>
          </p:cNvPr>
          <p:cNvSpPr/>
          <p:nvPr/>
        </p:nvSpPr>
        <p:spPr>
          <a:xfrm>
            <a:off x="1680425" y="2534685"/>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d</a:t>
            </a:r>
          </a:p>
        </p:txBody>
      </p:sp>
      <p:sp>
        <p:nvSpPr>
          <p:cNvPr id="65" name="Rectangle 64">
            <a:extLst>
              <a:ext uri="{FF2B5EF4-FFF2-40B4-BE49-F238E27FC236}">
                <a16:creationId xmlns:a16="http://schemas.microsoft.com/office/drawing/2014/main" id="{4506DA6F-AEF2-4574-877F-53B006B16542}"/>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 * b c d</a:t>
            </a:r>
          </a:p>
        </p:txBody>
      </p:sp>
      <p:sp>
        <p:nvSpPr>
          <p:cNvPr id="66" name="Rectangle 65">
            <a:extLst>
              <a:ext uri="{FF2B5EF4-FFF2-40B4-BE49-F238E27FC236}">
                <a16:creationId xmlns:a16="http://schemas.microsoft.com/office/drawing/2014/main" id="{D3718AA9-BB84-4F50-8111-2A6E8EEB9627}"/>
              </a:ext>
            </a:extLst>
          </p:cNvPr>
          <p:cNvSpPr/>
          <p:nvPr/>
        </p:nvSpPr>
        <p:spPr>
          <a:xfrm>
            <a:off x="1680424" y="2799546"/>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 * b c d</a:t>
            </a:r>
          </a:p>
        </p:txBody>
      </p:sp>
      <p:sp>
        <p:nvSpPr>
          <p:cNvPr id="67" name="Rectangle 66">
            <a:extLst>
              <a:ext uri="{FF2B5EF4-FFF2-40B4-BE49-F238E27FC236}">
                <a16:creationId xmlns:a16="http://schemas.microsoft.com/office/drawing/2014/main" id="{CD8692BB-6394-4818-8A00-6B293784B752}"/>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 a % * b c d</a:t>
            </a:r>
          </a:p>
        </p:txBody>
      </p:sp>
      <p:sp>
        <p:nvSpPr>
          <p:cNvPr id="68" name="Rectangle 67">
            <a:extLst>
              <a:ext uri="{FF2B5EF4-FFF2-40B4-BE49-F238E27FC236}">
                <a16:creationId xmlns:a16="http://schemas.microsoft.com/office/drawing/2014/main" id="{DC2E86EC-842F-4927-9FF8-6A241E926BB5}"/>
              </a:ext>
            </a:extLst>
          </p:cNvPr>
          <p:cNvSpPr/>
          <p:nvPr/>
        </p:nvSpPr>
        <p:spPr>
          <a:xfrm>
            <a:off x="1680424" y="3063045"/>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 a % * b c d</a:t>
            </a:r>
          </a:p>
        </p:txBody>
      </p:sp>
      <p:sp>
        <p:nvSpPr>
          <p:cNvPr id="69" name="Rectangle 68">
            <a:extLst>
              <a:ext uri="{FF2B5EF4-FFF2-40B4-BE49-F238E27FC236}">
                <a16:creationId xmlns:a16="http://schemas.microsoft.com/office/drawing/2014/main" id="{75257A85-A178-4754-AE2D-5C222A00D4B5}"/>
              </a:ext>
            </a:extLst>
          </p:cNvPr>
          <p:cNvSpPr/>
          <p:nvPr/>
        </p:nvSpPr>
        <p:spPr>
          <a:xfrm>
            <a:off x="1680424" y="2797526"/>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e</a:t>
            </a:r>
          </a:p>
        </p:txBody>
      </p:sp>
      <p:sp>
        <p:nvSpPr>
          <p:cNvPr id="70" name="Rectangle 69">
            <a:extLst>
              <a:ext uri="{FF2B5EF4-FFF2-40B4-BE49-F238E27FC236}">
                <a16:creationId xmlns:a16="http://schemas.microsoft.com/office/drawing/2014/main" id="{EEA54BFE-B480-4182-A48C-CE0CE70EC40D}"/>
              </a:ext>
            </a:extLst>
          </p:cNvPr>
          <p:cNvSpPr/>
          <p:nvPr/>
        </p:nvSpPr>
        <p:spPr>
          <a:xfrm>
            <a:off x="4800600" y="2858742"/>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&gt;&gt; + a % * b c d e</a:t>
            </a:r>
          </a:p>
        </p:txBody>
      </p:sp>
      <p:sp>
        <p:nvSpPr>
          <p:cNvPr id="71" name="Rectangle 70">
            <a:extLst>
              <a:ext uri="{FF2B5EF4-FFF2-40B4-BE49-F238E27FC236}">
                <a16:creationId xmlns:a16="http://schemas.microsoft.com/office/drawing/2014/main" id="{A0B3B7E2-B6FA-4D3B-9F85-307FE4EB43FE}"/>
              </a:ext>
            </a:extLst>
          </p:cNvPr>
          <p:cNvSpPr/>
          <p:nvPr/>
        </p:nvSpPr>
        <p:spPr>
          <a:xfrm>
            <a:off x="1680424" y="3062765"/>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&gt;&gt; + a % * b c d e</a:t>
            </a:r>
            <a:endParaRPr lang="en-SG" sz="1400" b="1" dirty="0"/>
          </a:p>
        </p:txBody>
      </p:sp>
      <p:sp>
        <p:nvSpPr>
          <p:cNvPr id="47" name="Rectangle 46">
            <a:extLst>
              <a:ext uri="{FF2B5EF4-FFF2-40B4-BE49-F238E27FC236}">
                <a16:creationId xmlns:a16="http://schemas.microsoft.com/office/drawing/2014/main" id="{FD5EFB9F-F3E5-4EA6-970D-5AADD80EF4F3}"/>
              </a:ext>
            </a:extLst>
          </p:cNvPr>
          <p:cNvSpPr/>
          <p:nvPr/>
        </p:nvSpPr>
        <p:spPr>
          <a:xfrm>
            <a:off x="4800600" y="2853117"/>
            <a:ext cx="2819398" cy="3708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solidFill>
                  <a:srgbClr val="FF0000"/>
                </a:solidFill>
              </a:rPr>
              <a:t>= x &gt;&gt; + a % * b c d e</a:t>
            </a:r>
          </a:p>
        </p:txBody>
      </p:sp>
      <p:sp>
        <p:nvSpPr>
          <p:cNvPr id="62" name="Rectangle 61">
            <a:extLst>
              <a:ext uri="{FF2B5EF4-FFF2-40B4-BE49-F238E27FC236}">
                <a16:creationId xmlns:a16="http://schemas.microsoft.com/office/drawing/2014/main" id="{C14C2C1D-AC52-4F78-B6DC-333A9A5881E4}"/>
              </a:ext>
            </a:extLst>
          </p:cNvPr>
          <p:cNvSpPr/>
          <p:nvPr/>
        </p:nvSpPr>
        <p:spPr>
          <a:xfrm>
            <a:off x="1680421" y="3327021"/>
            <a:ext cx="2685427" cy="2635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t>= x &gt;&gt; + a % * b c d e</a:t>
            </a:r>
            <a:endParaRPr lang="en-SG" sz="1400" b="1" dirty="0"/>
          </a:p>
        </p:txBody>
      </p:sp>
      <p:sp>
        <p:nvSpPr>
          <p:cNvPr id="5" name="TextBox 4">
            <a:extLst>
              <a:ext uri="{FF2B5EF4-FFF2-40B4-BE49-F238E27FC236}">
                <a16:creationId xmlns:a16="http://schemas.microsoft.com/office/drawing/2014/main" id="{F69E085C-2065-44FC-9D35-81E7ECE9ABE7}"/>
              </a:ext>
            </a:extLst>
          </p:cNvPr>
          <p:cNvSpPr txBox="1"/>
          <p:nvPr/>
        </p:nvSpPr>
        <p:spPr>
          <a:xfrm>
            <a:off x="1066800" y="4648200"/>
            <a:ext cx="5257800" cy="1661993"/>
          </a:xfrm>
          <a:prstGeom prst="rect">
            <a:avLst/>
          </a:prstGeom>
          <a:noFill/>
        </p:spPr>
        <p:txBody>
          <a:bodyPr wrap="square" rtlCol="0">
            <a:spAutoFit/>
          </a:bodyPr>
          <a:lstStyle/>
          <a:p>
            <a:pPr>
              <a:lnSpc>
                <a:spcPct val="100000"/>
              </a:lnSpc>
              <a:spcBef>
                <a:spcPct val="0"/>
              </a:spcBef>
              <a:buFontTx/>
              <a:buNone/>
            </a:pPr>
            <a:r>
              <a:rPr lang="en-SG" altLang="en-US" sz="1200" b="1" dirty="0">
                <a:latin typeface="Roboto" panose="02000000000000000000" pitchFamily="2" charset="0"/>
              </a:rPr>
              <a:t>Postfix</a:t>
            </a:r>
            <a:r>
              <a:rPr lang="en-SG" altLang="en-US" sz="1200" dirty="0">
                <a:latin typeface="Roboto" panose="02000000000000000000" pitchFamily="2" charset="0"/>
              </a:rPr>
              <a:t>: An expression is called the postfix expression if the operator appears in the expression after the operands. Simply of the form (operand1 operand2 operator).  </a:t>
            </a:r>
            <a:r>
              <a:rPr lang="en-SG" altLang="en-US" sz="1200" b="1" dirty="0">
                <a:latin typeface="Roboto" panose="02000000000000000000" pitchFamily="2" charset="0"/>
              </a:rPr>
              <a:t>Example :</a:t>
            </a:r>
            <a:r>
              <a:rPr lang="en-SG" altLang="en-US" sz="1200" dirty="0">
                <a:latin typeface="Roboto" panose="02000000000000000000" pitchFamily="2" charset="0"/>
              </a:rPr>
              <a:t> </a:t>
            </a:r>
            <a:r>
              <a:rPr lang="en-SG" altLang="en-US" sz="1200" b="1" dirty="0">
                <a:solidFill>
                  <a:srgbClr val="FF0000"/>
                </a:solidFill>
                <a:latin typeface="Roboto" panose="02000000000000000000" pitchFamily="2" charset="0"/>
              </a:rPr>
              <a:t>AB+CD-* (Infix : (A+B) * (C-D) )</a:t>
            </a:r>
          </a:p>
          <a:p>
            <a:pPr>
              <a:lnSpc>
                <a:spcPct val="100000"/>
              </a:lnSpc>
              <a:spcBef>
                <a:spcPct val="0"/>
              </a:spcBef>
              <a:buFontTx/>
              <a:buNone/>
            </a:pPr>
            <a:endParaRPr lang="en-SG" altLang="en-US" sz="1200" b="1" dirty="0">
              <a:solidFill>
                <a:srgbClr val="FF0000"/>
              </a:solidFill>
              <a:latin typeface="Roboto" panose="02000000000000000000" pitchFamily="2" charset="0"/>
            </a:endParaRPr>
          </a:p>
          <a:p>
            <a:pPr>
              <a:lnSpc>
                <a:spcPct val="100000"/>
              </a:lnSpc>
              <a:spcBef>
                <a:spcPct val="0"/>
              </a:spcBef>
              <a:buFontTx/>
              <a:buNone/>
            </a:pPr>
            <a:r>
              <a:rPr lang="en-SG" altLang="en-US" sz="1200" b="1" dirty="0">
                <a:latin typeface="Roboto" panose="02000000000000000000" pitchFamily="2" charset="0"/>
              </a:rPr>
              <a:t>Prefix</a:t>
            </a:r>
            <a:r>
              <a:rPr lang="en-SG" altLang="en-US" sz="1200" dirty="0">
                <a:latin typeface="Roboto" panose="02000000000000000000" pitchFamily="2" charset="0"/>
              </a:rPr>
              <a:t> : An expression is called the prefix expression if the operator appears in the expression before the operands. Simply of the form (operator operand1 operand2).  </a:t>
            </a:r>
            <a:r>
              <a:rPr lang="en-SG" altLang="en-US" sz="1200" b="1" dirty="0">
                <a:latin typeface="Roboto" panose="02000000000000000000" pitchFamily="2" charset="0"/>
              </a:rPr>
              <a:t>Example :</a:t>
            </a:r>
            <a:r>
              <a:rPr lang="en-SG" altLang="en-US" sz="1200" dirty="0">
                <a:latin typeface="Roboto" panose="02000000000000000000" pitchFamily="2" charset="0"/>
              </a:rPr>
              <a:t> </a:t>
            </a:r>
            <a:r>
              <a:rPr lang="en-SG" altLang="en-US" sz="1200" b="1" dirty="0">
                <a:solidFill>
                  <a:srgbClr val="FF0000"/>
                </a:solidFill>
                <a:latin typeface="Roboto" panose="02000000000000000000" pitchFamily="2" charset="0"/>
              </a:rPr>
              <a:t>*+AB-CD (Infix : (A+B) * (C-D) )</a:t>
            </a:r>
          </a:p>
          <a:p>
            <a:endParaRPr lang="en-SG" dirty="0"/>
          </a:p>
        </p:txBody>
      </p:sp>
    </p:spTree>
    <p:extLst>
      <p:ext uri="{BB962C8B-B14F-4D97-AF65-F5344CB8AC3E}">
        <p14:creationId xmlns:p14="http://schemas.microsoft.com/office/powerpoint/2010/main" val="264141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1"/>
                                        </p:tgtEl>
                                        <p:attrNameLst>
                                          <p:attrName>fillcolor</p:attrName>
                                        </p:attrNameLst>
                                      </p:cBhvr>
                                      <p:to>
                                        <a:srgbClr val="FFC000"/>
                                      </p:to>
                                    </p:animClr>
                                    <p:set>
                                      <p:cBhvr>
                                        <p:cTn id="7" dur="500" fill="hold"/>
                                        <p:tgtEl>
                                          <p:spTgt spid="31"/>
                                        </p:tgtEl>
                                        <p:attrNameLst>
                                          <p:attrName>fill.type</p:attrName>
                                        </p:attrNameLst>
                                      </p:cBhvr>
                                      <p:to>
                                        <p:strVal val="solid"/>
                                      </p:to>
                                    </p:set>
                                    <p:set>
                                      <p:cBhvr>
                                        <p:cTn id="8" dur="500" fill="hold"/>
                                        <p:tgtEl>
                                          <p:spTgt spid="3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anim calcmode="lin" valueType="num">
                                      <p:cBhvr>
                                        <p:cTn id="14" dur="500" fill="hold"/>
                                        <p:tgtEl>
                                          <p:spTgt spid="57"/>
                                        </p:tgtEl>
                                        <p:attrNameLst>
                                          <p:attrName>ppt_x</p:attrName>
                                        </p:attrNameLst>
                                      </p:cBhvr>
                                      <p:tavLst>
                                        <p:tav tm="0">
                                          <p:val>
                                            <p:strVal val="#ppt_x"/>
                                          </p:val>
                                        </p:tav>
                                        <p:tav tm="100000">
                                          <p:val>
                                            <p:strVal val="#ppt_x"/>
                                          </p:val>
                                        </p:tav>
                                      </p:tavLst>
                                    </p:anim>
                                    <p:anim calcmode="lin" valueType="num">
                                      <p:cBhvr>
                                        <p:cTn id="15" dur="5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500" fill="hold"/>
                                        <p:tgtEl>
                                          <p:spTgt spid="32"/>
                                        </p:tgtEl>
                                        <p:attrNameLst>
                                          <p:attrName>fillcolor</p:attrName>
                                        </p:attrNameLst>
                                      </p:cBhvr>
                                      <p:to>
                                        <a:srgbClr val="FFC000"/>
                                      </p:to>
                                    </p:animClr>
                                    <p:set>
                                      <p:cBhvr>
                                        <p:cTn id="20" dur="500" fill="hold"/>
                                        <p:tgtEl>
                                          <p:spTgt spid="32"/>
                                        </p:tgtEl>
                                        <p:attrNameLst>
                                          <p:attrName>fill.type</p:attrName>
                                        </p:attrNameLst>
                                      </p:cBhvr>
                                      <p:to>
                                        <p:strVal val="solid"/>
                                      </p:to>
                                    </p:set>
                                    <p:set>
                                      <p:cBhvr>
                                        <p:cTn id="21" dur="500" fill="hold"/>
                                        <p:tgtEl>
                                          <p:spTgt spid="32"/>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anim calcmode="lin" valueType="num">
                                      <p:cBhvr>
                                        <p:cTn id="27" dur="500" fill="hold"/>
                                        <p:tgtEl>
                                          <p:spTgt spid="58"/>
                                        </p:tgtEl>
                                        <p:attrNameLst>
                                          <p:attrName>ppt_x</p:attrName>
                                        </p:attrNameLst>
                                      </p:cBhvr>
                                      <p:tavLst>
                                        <p:tav tm="0">
                                          <p:val>
                                            <p:strVal val="#ppt_x"/>
                                          </p:val>
                                        </p:tav>
                                        <p:tav tm="100000">
                                          <p:val>
                                            <p:strVal val="#ppt_x"/>
                                          </p:val>
                                        </p:tav>
                                      </p:tavLst>
                                    </p:anim>
                                    <p:anim calcmode="lin" valueType="num">
                                      <p:cBhvr>
                                        <p:cTn id="28"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33"/>
                                        </p:tgtEl>
                                        <p:attrNameLst>
                                          <p:attrName>fillcolor</p:attrName>
                                        </p:attrNameLst>
                                      </p:cBhvr>
                                      <p:to>
                                        <a:srgbClr val="FFC000"/>
                                      </p:to>
                                    </p:animClr>
                                    <p:set>
                                      <p:cBhvr>
                                        <p:cTn id="33" dur="500" fill="hold"/>
                                        <p:tgtEl>
                                          <p:spTgt spid="33"/>
                                        </p:tgtEl>
                                        <p:attrNameLst>
                                          <p:attrName>fill.type</p:attrName>
                                        </p:attrNameLst>
                                      </p:cBhvr>
                                      <p:to>
                                        <p:strVal val="solid"/>
                                      </p:to>
                                    </p:set>
                                    <p:set>
                                      <p:cBhvr>
                                        <p:cTn id="34" dur="500" fill="hold"/>
                                        <p:tgtEl>
                                          <p:spTgt spid="33"/>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anim calcmode="lin" valueType="num">
                                      <p:cBhvr>
                                        <p:cTn id="40" dur="500" fill="hold"/>
                                        <p:tgtEl>
                                          <p:spTgt spid="59"/>
                                        </p:tgtEl>
                                        <p:attrNameLst>
                                          <p:attrName>ppt_x</p:attrName>
                                        </p:attrNameLst>
                                      </p:cBhvr>
                                      <p:tavLst>
                                        <p:tav tm="0">
                                          <p:val>
                                            <p:strVal val="#ppt_x"/>
                                          </p:val>
                                        </p:tav>
                                        <p:tav tm="100000">
                                          <p:val>
                                            <p:strVal val="#ppt_x"/>
                                          </p:val>
                                        </p:tav>
                                      </p:tavLst>
                                    </p:anim>
                                    <p:anim calcmode="lin" valueType="num">
                                      <p:cBhvr>
                                        <p:cTn id="41"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mph" presetSubtype="2" fill="hold" nodeType="clickEffect">
                                  <p:stCondLst>
                                    <p:cond delay="0"/>
                                  </p:stCondLst>
                                  <p:childTnLst>
                                    <p:animClr clrSpc="rgb" dir="cw">
                                      <p:cBhvr>
                                        <p:cTn id="45" dur="500" fill="hold"/>
                                        <p:tgtEl>
                                          <p:spTgt spid="34"/>
                                        </p:tgtEl>
                                        <p:attrNameLst>
                                          <p:attrName>fillcolor</p:attrName>
                                        </p:attrNameLst>
                                      </p:cBhvr>
                                      <p:to>
                                        <a:srgbClr val="FFC000"/>
                                      </p:to>
                                    </p:animClr>
                                    <p:set>
                                      <p:cBhvr>
                                        <p:cTn id="46" dur="500" fill="hold"/>
                                        <p:tgtEl>
                                          <p:spTgt spid="34"/>
                                        </p:tgtEl>
                                        <p:attrNameLst>
                                          <p:attrName>fill.type</p:attrName>
                                        </p:attrNameLst>
                                      </p:cBhvr>
                                      <p:to>
                                        <p:strVal val="solid"/>
                                      </p:to>
                                    </p:set>
                                    <p:set>
                                      <p:cBhvr>
                                        <p:cTn id="47" dur="500" fill="hold"/>
                                        <p:tgtEl>
                                          <p:spTgt spid="34"/>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anim calcmode="lin" valueType="num">
                                      <p:cBhvr>
                                        <p:cTn id="53" dur="500" fill="hold"/>
                                        <p:tgtEl>
                                          <p:spTgt spid="60"/>
                                        </p:tgtEl>
                                        <p:attrNameLst>
                                          <p:attrName>ppt_x</p:attrName>
                                        </p:attrNameLst>
                                      </p:cBhvr>
                                      <p:tavLst>
                                        <p:tav tm="0">
                                          <p:val>
                                            <p:strVal val="#ppt_x"/>
                                          </p:val>
                                        </p:tav>
                                        <p:tav tm="100000">
                                          <p:val>
                                            <p:strVal val="#ppt_x"/>
                                          </p:val>
                                        </p:tav>
                                      </p:tavLst>
                                    </p:anim>
                                    <p:anim calcmode="lin" valueType="num">
                                      <p:cBhvr>
                                        <p:cTn id="54"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500" fill="hold"/>
                                        <p:tgtEl>
                                          <p:spTgt spid="35"/>
                                        </p:tgtEl>
                                        <p:attrNameLst>
                                          <p:attrName>fillcolor</p:attrName>
                                        </p:attrNameLst>
                                      </p:cBhvr>
                                      <p:to>
                                        <a:srgbClr val="FFC000"/>
                                      </p:to>
                                    </p:animClr>
                                    <p:set>
                                      <p:cBhvr>
                                        <p:cTn id="59" dur="500" fill="hold"/>
                                        <p:tgtEl>
                                          <p:spTgt spid="35"/>
                                        </p:tgtEl>
                                        <p:attrNameLst>
                                          <p:attrName>fill.type</p:attrName>
                                        </p:attrNameLst>
                                      </p:cBhvr>
                                      <p:to>
                                        <p:strVal val="solid"/>
                                      </p:to>
                                    </p:set>
                                    <p:set>
                                      <p:cBhvr>
                                        <p:cTn id="60" dur="500" fill="hold"/>
                                        <p:tgtEl>
                                          <p:spTgt spid="35"/>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47" presetClass="exit" presetSubtype="0" fill="hold" grpId="1" nodeType="clickEffect">
                                  <p:stCondLst>
                                    <p:cond delay="0"/>
                                  </p:stCondLst>
                                  <p:childTnLst>
                                    <p:animEffect transition="out" filter="fade">
                                      <p:cBhvr>
                                        <p:cTn id="64" dur="500"/>
                                        <p:tgtEl>
                                          <p:spTgt spid="60"/>
                                        </p:tgtEl>
                                      </p:cBhvr>
                                    </p:animEffect>
                                    <p:anim calcmode="lin" valueType="num">
                                      <p:cBhvr>
                                        <p:cTn id="65" dur="500"/>
                                        <p:tgtEl>
                                          <p:spTgt spid="60"/>
                                        </p:tgtEl>
                                        <p:attrNameLst>
                                          <p:attrName>ppt_x</p:attrName>
                                        </p:attrNameLst>
                                      </p:cBhvr>
                                      <p:tavLst>
                                        <p:tav tm="0">
                                          <p:val>
                                            <p:strVal val="ppt_x"/>
                                          </p:val>
                                        </p:tav>
                                        <p:tav tm="100000">
                                          <p:val>
                                            <p:strVal val="ppt_x"/>
                                          </p:val>
                                        </p:tav>
                                      </p:tavLst>
                                    </p:anim>
                                    <p:anim calcmode="lin" valueType="num">
                                      <p:cBhvr>
                                        <p:cTn id="66" dur="500"/>
                                        <p:tgtEl>
                                          <p:spTgt spid="60"/>
                                        </p:tgtEl>
                                        <p:attrNameLst>
                                          <p:attrName>ppt_y</p:attrName>
                                        </p:attrNameLst>
                                      </p:cBhvr>
                                      <p:tavLst>
                                        <p:tav tm="0">
                                          <p:val>
                                            <p:strVal val="ppt_y"/>
                                          </p:val>
                                        </p:tav>
                                        <p:tav tm="100000">
                                          <p:val>
                                            <p:strVal val="ppt_y-.1"/>
                                          </p:val>
                                        </p:tav>
                                      </p:tavLst>
                                    </p:anim>
                                    <p:set>
                                      <p:cBhvr>
                                        <p:cTn id="67" dur="1" fill="hold">
                                          <p:stCondLst>
                                            <p:cond delay="499"/>
                                          </p:stCondLst>
                                        </p:cTn>
                                        <p:tgtEl>
                                          <p:spTgt spid="60"/>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7" presetClass="exit" presetSubtype="0" fill="hold" grpId="1" nodeType="clickEffect">
                                  <p:stCondLst>
                                    <p:cond delay="0"/>
                                  </p:stCondLst>
                                  <p:childTnLst>
                                    <p:animEffect transition="out" filter="fade">
                                      <p:cBhvr>
                                        <p:cTn id="71" dur="500"/>
                                        <p:tgtEl>
                                          <p:spTgt spid="59"/>
                                        </p:tgtEl>
                                      </p:cBhvr>
                                    </p:animEffect>
                                    <p:anim calcmode="lin" valueType="num">
                                      <p:cBhvr>
                                        <p:cTn id="72" dur="500"/>
                                        <p:tgtEl>
                                          <p:spTgt spid="59"/>
                                        </p:tgtEl>
                                        <p:attrNameLst>
                                          <p:attrName>ppt_x</p:attrName>
                                        </p:attrNameLst>
                                      </p:cBhvr>
                                      <p:tavLst>
                                        <p:tav tm="0">
                                          <p:val>
                                            <p:strVal val="ppt_x"/>
                                          </p:val>
                                        </p:tav>
                                        <p:tav tm="100000">
                                          <p:val>
                                            <p:strVal val="ppt_x"/>
                                          </p:val>
                                        </p:tav>
                                      </p:tavLst>
                                    </p:anim>
                                    <p:anim calcmode="lin" valueType="num">
                                      <p:cBhvr>
                                        <p:cTn id="73" dur="500"/>
                                        <p:tgtEl>
                                          <p:spTgt spid="59"/>
                                        </p:tgtEl>
                                        <p:attrNameLst>
                                          <p:attrName>ppt_y</p:attrName>
                                        </p:attrNameLst>
                                      </p:cBhvr>
                                      <p:tavLst>
                                        <p:tav tm="0">
                                          <p:val>
                                            <p:strVal val="ppt_y"/>
                                          </p:val>
                                        </p:tav>
                                        <p:tav tm="100000">
                                          <p:val>
                                            <p:strVal val="ppt_y-.1"/>
                                          </p:val>
                                        </p:tav>
                                      </p:tavLst>
                                    </p:anim>
                                    <p:set>
                                      <p:cBhvr>
                                        <p:cTn id="74" dur="1" fill="hold">
                                          <p:stCondLst>
                                            <p:cond delay="499"/>
                                          </p:stCondLst>
                                        </p:cTn>
                                        <p:tgtEl>
                                          <p:spTgt spid="5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par>
                                <p:cTn id="85" presetID="10" presetClass="exit" presetSubtype="0" fill="hold" grpId="1" nodeType="withEffect">
                                  <p:stCondLst>
                                    <p:cond delay="0"/>
                                  </p:stCondLst>
                                  <p:childTnLst>
                                    <p:animEffect transition="out" filter="fade">
                                      <p:cBhvr>
                                        <p:cTn id="86" dur="500"/>
                                        <p:tgtEl>
                                          <p:spTgt spid="53"/>
                                        </p:tgtEl>
                                      </p:cBhvr>
                                    </p:animEffect>
                                    <p:set>
                                      <p:cBhvr>
                                        <p:cTn id="87" dur="1" fill="hold">
                                          <p:stCondLst>
                                            <p:cond delay="499"/>
                                          </p:stCondLst>
                                        </p:cTn>
                                        <p:tgtEl>
                                          <p:spTgt spid="5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mph" presetSubtype="2" fill="hold" nodeType="clickEffect">
                                  <p:stCondLst>
                                    <p:cond delay="0"/>
                                  </p:stCondLst>
                                  <p:childTnLst>
                                    <p:animClr clrSpc="rgb" dir="cw">
                                      <p:cBhvr>
                                        <p:cTn id="91" dur="500" fill="hold"/>
                                        <p:tgtEl>
                                          <p:spTgt spid="36"/>
                                        </p:tgtEl>
                                        <p:attrNameLst>
                                          <p:attrName>fillcolor</p:attrName>
                                        </p:attrNameLst>
                                      </p:cBhvr>
                                      <p:to>
                                        <a:srgbClr val="FFC000"/>
                                      </p:to>
                                    </p:animClr>
                                    <p:set>
                                      <p:cBhvr>
                                        <p:cTn id="92" dur="500" fill="hold"/>
                                        <p:tgtEl>
                                          <p:spTgt spid="36"/>
                                        </p:tgtEl>
                                        <p:attrNameLst>
                                          <p:attrName>fill.type</p:attrName>
                                        </p:attrNameLst>
                                      </p:cBhvr>
                                      <p:to>
                                        <p:strVal val="solid"/>
                                      </p:to>
                                    </p:set>
                                    <p:set>
                                      <p:cBhvr>
                                        <p:cTn id="93" dur="500" fill="hold"/>
                                        <p:tgtEl>
                                          <p:spTgt spid="36"/>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fade">
                                      <p:cBhvr>
                                        <p:cTn id="98" dur="500"/>
                                        <p:tgtEl>
                                          <p:spTgt spid="64"/>
                                        </p:tgtEl>
                                      </p:cBhvr>
                                    </p:animEffect>
                                    <p:anim calcmode="lin" valueType="num">
                                      <p:cBhvr>
                                        <p:cTn id="99" dur="500" fill="hold"/>
                                        <p:tgtEl>
                                          <p:spTgt spid="64"/>
                                        </p:tgtEl>
                                        <p:attrNameLst>
                                          <p:attrName>ppt_x</p:attrName>
                                        </p:attrNameLst>
                                      </p:cBhvr>
                                      <p:tavLst>
                                        <p:tav tm="0">
                                          <p:val>
                                            <p:strVal val="#ppt_x"/>
                                          </p:val>
                                        </p:tav>
                                        <p:tav tm="100000">
                                          <p:val>
                                            <p:strVal val="#ppt_x"/>
                                          </p:val>
                                        </p:tav>
                                      </p:tavLst>
                                    </p:anim>
                                    <p:anim calcmode="lin" valueType="num">
                                      <p:cBhvr>
                                        <p:cTn id="100" dur="5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mph" presetSubtype="2" fill="hold" nodeType="clickEffect">
                                  <p:stCondLst>
                                    <p:cond delay="0"/>
                                  </p:stCondLst>
                                  <p:childTnLst>
                                    <p:animClr clrSpc="rgb" dir="cw">
                                      <p:cBhvr>
                                        <p:cTn id="104" dur="500" fill="hold"/>
                                        <p:tgtEl>
                                          <p:spTgt spid="37"/>
                                        </p:tgtEl>
                                        <p:attrNameLst>
                                          <p:attrName>fillcolor</p:attrName>
                                        </p:attrNameLst>
                                      </p:cBhvr>
                                      <p:to>
                                        <a:srgbClr val="FFC000"/>
                                      </p:to>
                                    </p:animClr>
                                    <p:set>
                                      <p:cBhvr>
                                        <p:cTn id="105" dur="500" fill="hold"/>
                                        <p:tgtEl>
                                          <p:spTgt spid="37"/>
                                        </p:tgtEl>
                                        <p:attrNameLst>
                                          <p:attrName>fill.type</p:attrName>
                                        </p:attrNameLst>
                                      </p:cBhvr>
                                      <p:to>
                                        <p:strVal val="solid"/>
                                      </p:to>
                                    </p:set>
                                    <p:set>
                                      <p:cBhvr>
                                        <p:cTn id="106" dur="500" fill="hold"/>
                                        <p:tgtEl>
                                          <p:spTgt spid="3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47" presetClass="exit" presetSubtype="0" fill="hold" grpId="1" nodeType="clickEffect">
                                  <p:stCondLst>
                                    <p:cond delay="0"/>
                                  </p:stCondLst>
                                  <p:childTnLst>
                                    <p:animEffect transition="out" filter="fade">
                                      <p:cBhvr>
                                        <p:cTn id="110" dur="500"/>
                                        <p:tgtEl>
                                          <p:spTgt spid="64"/>
                                        </p:tgtEl>
                                      </p:cBhvr>
                                    </p:animEffect>
                                    <p:anim calcmode="lin" valueType="num">
                                      <p:cBhvr>
                                        <p:cTn id="111" dur="500"/>
                                        <p:tgtEl>
                                          <p:spTgt spid="64"/>
                                        </p:tgtEl>
                                        <p:attrNameLst>
                                          <p:attrName>ppt_x</p:attrName>
                                        </p:attrNameLst>
                                      </p:cBhvr>
                                      <p:tavLst>
                                        <p:tav tm="0">
                                          <p:val>
                                            <p:strVal val="ppt_x"/>
                                          </p:val>
                                        </p:tav>
                                        <p:tav tm="100000">
                                          <p:val>
                                            <p:strVal val="ppt_x"/>
                                          </p:val>
                                        </p:tav>
                                      </p:tavLst>
                                    </p:anim>
                                    <p:anim calcmode="lin" valueType="num">
                                      <p:cBhvr>
                                        <p:cTn id="112" dur="500"/>
                                        <p:tgtEl>
                                          <p:spTgt spid="64"/>
                                        </p:tgtEl>
                                        <p:attrNameLst>
                                          <p:attrName>ppt_y</p:attrName>
                                        </p:attrNameLst>
                                      </p:cBhvr>
                                      <p:tavLst>
                                        <p:tav tm="0">
                                          <p:val>
                                            <p:strVal val="ppt_y"/>
                                          </p:val>
                                        </p:tav>
                                        <p:tav tm="100000">
                                          <p:val>
                                            <p:strVal val="ppt_y-.1"/>
                                          </p:val>
                                        </p:tav>
                                      </p:tavLst>
                                    </p:anim>
                                    <p:set>
                                      <p:cBhvr>
                                        <p:cTn id="113" dur="1" fill="hold">
                                          <p:stCondLst>
                                            <p:cond delay="499"/>
                                          </p:stCondLst>
                                        </p:cTn>
                                        <p:tgtEl>
                                          <p:spTgt spid="64"/>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47" presetClass="exit" presetSubtype="0" fill="hold" grpId="1" nodeType="clickEffect">
                                  <p:stCondLst>
                                    <p:cond delay="0"/>
                                  </p:stCondLst>
                                  <p:childTnLst>
                                    <p:animEffect transition="out" filter="fade">
                                      <p:cBhvr>
                                        <p:cTn id="117" dur="500"/>
                                        <p:tgtEl>
                                          <p:spTgt spid="63"/>
                                        </p:tgtEl>
                                      </p:cBhvr>
                                    </p:animEffect>
                                    <p:anim calcmode="lin" valueType="num">
                                      <p:cBhvr>
                                        <p:cTn id="118" dur="500"/>
                                        <p:tgtEl>
                                          <p:spTgt spid="63"/>
                                        </p:tgtEl>
                                        <p:attrNameLst>
                                          <p:attrName>ppt_x</p:attrName>
                                        </p:attrNameLst>
                                      </p:cBhvr>
                                      <p:tavLst>
                                        <p:tav tm="0">
                                          <p:val>
                                            <p:strVal val="ppt_x"/>
                                          </p:val>
                                        </p:tav>
                                        <p:tav tm="100000">
                                          <p:val>
                                            <p:strVal val="ppt_x"/>
                                          </p:val>
                                        </p:tav>
                                      </p:tavLst>
                                    </p:anim>
                                    <p:anim calcmode="lin" valueType="num">
                                      <p:cBhvr>
                                        <p:cTn id="119" dur="500"/>
                                        <p:tgtEl>
                                          <p:spTgt spid="63"/>
                                        </p:tgtEl>
                                        <p:attrNameLst>
                                          <p:attrName>ppt_y</p:attrName>
                                        </p:attrNameLst>
                                      </p:cBhvr>
                                      <p:tavLst>
                                        <p:tav tm="0">
                                          <p:val>
                                            <p:strVal val="ppt_y"/>
                                          </p:val>
                                        </p:tav>
                                        <p:tav tm="100000">
                                          <p:val>
                                            <p:strVal val="ppt_y-.1"/>
                                          </p:val>
                                        </p:tav>
                                      </p:tavLst>
                                    </p:anim>
                                    <p:set>
                                      <p:cBhvr>
                                        <p:cTn id="120" dur="1" fill="hold">
                                          <p:stCondLst>
                                            <p:cond delay="499"/>
                                          </p:stCondLst>
                                        </p:cTn>
                                        <p:tgtEl>
                                          <p:spTgt spid="6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65"/>
                                        </p:tgtEl>
                                        <p:attrNameLst>
                                          <p:attrName>style.visibility</p:attrName>
                                        </p:attrNameLst>
                                      </p:cBhvr>
                                      <p:to>
                                        <p:strVal val="visible"/>
                                      </p:to>
                                    </p:set>
                                    <p:animEffect transition="in" filter="fade">
                                      <p:cBhvr>
                                        <p:cTn id="125" dur="500"/>
                                        <p:tgtEl>
                                          <p:spTgt spid="65"/>
                                        </p:tgtEl>
                                      </p:cBhvr>
                                    </p:animEffect>
                                  </p:childTnLst>
                                </p:cTn>
                              </p:par>
                            </p:childTnLst>
                          </p:cTn>
                        </p:par>
                      </p:childTnLst>
                    </p:cTn>
                  </p:par>
                  <p:par>
                    <p:cTn id="126" fill="hold">
                      <p:stCondLst>
                        <p:cond delay="indefinite"/>
                      </p:stCondLst>
                      <p:childTnLst>
                        <p:par>
                          <p:cTn id="127" fill="hold">
                            <p:stCondLst>
                              <p:cond delay="0"/>
                            </p:stCondLst>
                            <p:childTnLst>
                              <p:par>
                                <p:cTn id="128" presetID="47"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animEffect transition="in" filter="fade">
                                      <p:cBhvr>
                                        <p:cTn id="130" dur="1000"/>
                                        <p:tgtEl>
                                          <p:spTgt spid="66"/>
                                        </p:tgtEl>
                                      </p:cBhvr>
                                    </p:animEffect>
                                    <p:anim calcmode="lin" valueType="num">
                                      <p:cBhvr>
                                        <p:cTn id="131" dur="1000" fill="hold"/>
                                        <p:tgtEl>
                                          <p:spTgt spid="66"/>
                                        </p:tgtEl>
                                        <p:attrNameLst>
                                          <p:attrName>ppt_x</p:attrName>
                                        </p:attrNameLst>
                                      </p:cBhvr>
                                      <p:tavLst>
                                        <p:tav tm="0">
                                          <p:val>
                                            <p:strVal val="#ppt_x"/>
                                          </p:val>
                                        </p:tav>
                                        <p:tav tm="100000">
                                          <p:val>
                                            <p:strVal val="#ppt_x"/>
                                          </p:val>
                                        </p:tav>
                                      </p:tavLst>
                                    </p:anim>
                                    <p:anim calcmode="lin" valueType="num">
                                      <p:cBhvr>
                                        <p:cTn id="132" dur="1000" fill="hold"/>
                                        <p:tgtEl>
                                          <p:spTgt spid="66"/>
                                        </p:tgtEl>
                                        <p:attrNameLst>
                                          <p:attrName>ppt_y</p:attrName>
                                        </p:attrNameLst>
                                      </p:cBhvr>
                                      <p:tavLst>
                                        <p:tav tm="0">
                                          <p:val>
                                            <p:strVal val="#ppt_y-.1"/>
                                          </p:val>
                                        </p:tav>
                                        <p:tav tm="100000">
                                          <p:val>
                                            <p:strVal val="#ppt_y"/>
                                          </p:val>
                                        </p:tav>
                                      </p:tavLst>
                                    </p:anim>
                                  </p:childTnLst>
                                </p:cTn>
                              </p:par>
                              <p:par>
                                <p:cTn id="133" presetID="10" presetClass="exit" presetSubtype="0" fill="hold" grpId="1" nodeType="withEffect">
                                  <p:stCondLst>
                                    <p:cond delay="0"/>
                                  </p:stCondLst>
                                  <p:childTnLst>
                                    <p:animEffect transition="out" filter="fade">
                                      <p:cBhvr>
                                        <p:cTn id="134" dur="500"/>
                                        <p:tgtEl>
                                          <p:spTgt spid="65"/>
                                        </p:tgtEl>
                                      </p:cBhvr>
                                    </p:animEffect>
                                    <p:set>
                                      <p:cBhvr>
                                        <p:cTn id="135" dur="1" fill="hold">
                                          <p:stCondLst>
                                            <p:cond delay="499"/>
                                          </p:stCondLst>
                                        </p:cTn>
                                        <p:tgtEl>
                                          <p:spTgt spid="6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2" fill="hold" nodeType="clickEffect">
                                  <p:stCondLst>
                                    <p:cond delay="0"/>
                                  </p:stCondLst>
                                  <p:childTnLst>
                                    <p:animClr clrSpc="rgb" dir="cw">
                                      <p:cBhvr>
                                        <p:cTn id="139" dur="2000" fill="hold"/>
                                        <p:tgtEl>
                                          <p:spTgt spid="38"/>
                                        </p:tgtEl>
                                        <p:attrNameLst>
                                          <p:attrName>fillcolor</p:attrName>
                                        </p:attrNameLst>
                                      </p:cBhvr>
                                      <p:to>
                                        <a:srgbClr val="FFC000"/>
                                      </p:to>
                                    </p:animClr>
                                    <p:set>
                                      <p:cBhvr>
                                        <p:cTn id="140" dur="2000" fill="hold"/>
                                        <p:tgtEl>
                                          <p:spTgt spid="38"/>
                                        </p:tgtEl>
                                        <p:attrNameLst>
                                          <p:attrName>fill.type</p:attrName>
                                        </p:attrNameLst>
                                      </p:cBhvr>
                                      <p:to>
                                        <p:strVal val="solid"/>
                                      </p:to>
                                    </p:set>
                                    <p:set>
                                      <p:cBhvr>
                                        <p:cTn id="141" dur="2000" fill="hold"/>
                                        <p:tgtEl>
                                          <p:spTgt spid="38"/>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47" presetClass="exit" presetSubtype="0" fill="hold" grpId="1" nodeType="clickEffect">
                                  <p:stCondLst>
                                    <p:cond delay="0"/>
                                  </p:stCondLst>
                                  <p:childTnLst>
                                    <p:animEffect transition="out" filter="fade">
                                      <p:cBhvr>
                                        <p:cTn id="145" dur="1000"/>
                                        <p:tgtEl>
                                          <p:spTgt spid="66"/>
                                        </p:tgtEl>
                                      </p:cBhvr>
                                    </p:animEffect>
                                    <p:anim calcmode="lin" valueType="num">
                                      <p:cBhvr>
                                        <p:cTn id="146" dur="1000"/>
                                        <p:tgtEl>
                                          <p:spTgt spid="66"/>
                                        </p:tgtEl>
                                        <p:attrNameLst>
                                          <p:attrName>ppt_x</p:attrName>
                                        </p:attrNameLst>
                                      </p:cBhvr>
                                      <p:tavLst>
                                        <p:tav tm="0">
                                          <p:val>
                                            <p:strVal val="ppt_x"/>
                                          </p:val>
                                        </p:tav>
                                        <p:tav tm="100000">
                                          <p:val>
                                            <p:strVal val="ppt_x"/>
                                          </p:val>
                                        </p:tav>
                                      </p:tavLst>
                                    </p:anim>
                                    <p:anim calcmode="lin" valueType="num">
                                      <p:cBhvr>
                                        <p:cTn id="147" dur="1000"/>
                                        <p:tgtEl>
                                          <p:spTgt spid="66"/>
                                        </p:tgtEl>
                                        <p:attrNameLst>
                                          <p:attrName>ppt_y</p:attrName>
                                        </p:attrNameLst>
                                      </p:cBhvr>
                                      <p:tavLst>
                                        <p:tav tm="0">
                                          <p:val>
                                            <p:strVal val="ppt_y"/>
                                          </p:val>
                                        </p:tav>
                                        <p:tav tm="100000">
                                          <p:val>
                                            <p:strVal val="ppt_y-.1"/>
                                          </p:val>
                                        </p:tav>
                                      </p:tavLst>
                                    </p:anim>
                                    <p:set>
                                      <p:cBhvr>
                                        <p:cTn id="148" dur="1" fill="hold">
                                          <p:stCondLst>
                                            <p:cond delay="999"/>
                                          </p:stCondLst>
                                        </p:cTn>
                                        <p:tgtEl>
                                          <p:spTgt spid="6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47" presetClass="exit" presetSubtype="0" fill="hold" grpId="1" nodeType="clickEffect">
                                  <p:stCondLst>
                                    <p:cond delay="0"/>
                                  </p:stCondLst>
                                  <p:childTnLst>
                                    <p:animEffect transition="out" filter="fade">
                                      <p:cBhvr>
                                        <p:cTn id="152" dur="1000"/>
                                        <p:tgtEl>
                                          <p:spTgt spid="58"/>
                                        </p:tgtEl>
                                      </p:cBhvr>
                                    </p:animEffect>
                                    <p:anim calcmode="lin" valueType="num">
                                      <p:cBhvr>
                                        <p:cTn id="153" dur="1000"/>
                                        <p:tgtEl>
                                          <p:spTgt spid="58"/>
                                        </p:tgtEl>
                                        <p:attrNameLst>
                                          <p:attrName>ppt_x</p:attrName>
                                        </p:attrNameLst>
                                      </p:cBhvr>
                                      <p:tavLst>
                                        <p:tav tm="0">
                                          <p:val>
                                            <p:strVal val="ppt_x"/>
                                          </p:val>
                                        </p:tav>
                                        <p:tav tm="100000">
                                          <p:val>
                                            <p:strVal val="ppt_x"/>
                                          </p:val>
                                        </p:tav>
                                      </p:tavLst>
                                    </p:anim>
                                    <p:anim calcmode="lin" valueType="num">
                                      <p:cBhvr>
                                        <p:cTn id="154" dur="1000"/>
                                        <p:tgtEl>
                                          <p:spTgt spid="58"/>
                                        </p:tgtEl>
                                        <p:attrNameLst>
                                          <p:attrName>ppt_y</p:attrName>
                                        </p:attrNameLst>
                                      </p:cBhvr>
                                      <p:tavLst>
                                        <p:tav tm="0">
                                          <p:val>
                                            <p:strVal val="ppt_y"/>
                                          </p:val>
                                        </p:tav>
                                        <p:tav tm="100000">
                                          <p:val>
                                            <p:strVal val="ppt_y-.1"/>
                                          </p:val>
                                        </p:tav>
                                      </p:tavLst>
                                    </p:anim>
                                    <p:set>
                                      <p:cBhvr>
                                        <p:cTn id="155" dur="1" fill="hold">
                                          <p:stCondLst>
                                            <p:cond delay="999"/>
                                          </p:stCondLst>
                                        </p:cTn>
                                        <p:tgtEl>
                                          <p:spTgt spid="5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67"/>
                                        </p:tgtEl>
                                        <p:attrNameLst>
                                          <p:attrName>style.visibility</p:attrName>
                                        </p:attrNameLst>
                                      </p:cBhvr>
                                      <p:to>
                                        <p:strVal val="visible"/>
                                      </p:to>
                                    </p:set>
                                    <p:animEffect transition="in" filter="fade">
                                      <p:cBhvr>
                                        <p:cTn id="160" dur="500"/>
                                        <p:tgtEl>
                                          <p:spTgt spid="67"/>
                                        </p:tgtEl>
                                      </p:cBhvr>
                                    </p:animEffect>
                                  </p:childTnLst>
                                </p:cTn>
                              </p:par>
                            </p:childTnLst>
                          </p:cTn>
                        </p:par>
                      </p:childTnLst>
                    </p:cTn>
                  </p:par>
                  <p:par>
                    <p:cTn id="161" fill="hold">
                      <p:stCondLst>
                        <p:cond delay="indefinite"/>
                      </p:stCondLst>
                      <p:childTnLst>
                        <p:par>
                          <p:cTn id="162" fill="hold">
                            <p:stCondLst>
                              <p:cond delay="0"/>
                            </p:stCondLst>
                            <p:childTnLst>
                              <p:par>
                                <p:cTn id="163" presetID="47" presetClass="entr" presetSubtype="0" fill="hold" grpId="0" nodeType="clickEffect">
                                  <p:stCondLst>
                                    <p:cond delay="0"/>
                                  </p:stCondLst>
                                  <p:childTnLst>
                                    <p:set>
                                      <p:cBhvr>
                                        <p:cTn id="164" dur="1" fill="hold">
                                          <p:stCondLst>
                                            <p:cond delay="0"/>
                                          </p:stCondLst>
                                        </p:cTn>
                                        <p:tgtEl>
                                          <p:spTgt spid="68"/>
                                        </p:tgtEl>
                                        <p:attrNameLst>
                                          <p:attrName>style.visibility</p:attrName>
                                        </p:attrNameLst>
                                      </p:cBhvr>
                                      <p:to>
                                        <p:strVal val="visible"/>
                                      </p:to>
                                    </p:set>
                                    <p:animEffect transition="in" filter="fade">
                                      <p:cBhvr>
                                        <p:cTn id="165" dur="1000"/>
                                        <p:tgtEl>
                                          <p:spTgt spid="68"/>
                                        </p:tgtEl>
                                      </p:cBhvr>
                                    </p:animEffect>
                                    <p:anim calcmode="lin" valueType="num">
                                      <p:cBhvr>
                                        <p:cTn id="166" dur="1000" fill="hold"/>
                                        <p:tgtEl>
                                          <p:spTgt spid="68"/>
                                        </p:tgtEl>
                                        <p:attrNameLst>
                                          <p:attrName>ppt_x</p:attrName>
                                        </p:attrNameLst>
                                      </p:cBhvr>
                                      <p:tavLst>
                                        <p:tav tm="0">
                                          <p:val>
                                            <p:strVal val="#ppt_x"/>
                                          </p:val>
                                        </p:tav>
                                        <p:tav tm="100000">
                                          <p:val>
                                            <p:strVal val="#ppt_x"/>
                                          </p:val>
                                        </p:tav>
                                      </p:tavLst>
                                    </p:anim>
                                    <p:anim calcmode="lin" valueType="num">
                                      <p:cBhvr>
                                        <p:cTn id="167" dur="1000" fill="hold"/>
                                        <p:tgtEl>
                                          <p:spTgt spid="68"/>
                                        </p:tgtEl>
                                        <p:attrNameLst>
                                          <p:attrName>ppt_y</p:attrName>
                                        </p:attrNameLst>
                                      </p:cBhvr>
                                      <p:tavLst>
                                        <p:tav tm="0">
                                          <p:val>
                                            <p:strVal val="#ppt_y-.1"/>
                                          </p:val>
                                        </p:tav>
                                        <p:tav tm="100000">
                                          <p:val>
                                            <p:strVal val="#ppt_y"/>
                                          </p:val>
                                        </p:tav>
                                      </p:tavLst>
                                    </p:anim>
                                  </p:childTnLst>
                                </p:cTn>
                              </p:par>
                              <p:par>
                                <p:cTn id="168" presetID="10" presetClass="exit" presetSubtype="0" fill="hold" grpId="1" nodeType="withEffect">
                                  <p:stCondLst>
                                    <p:cond delay="0"/>
                                  </p:stCondLst>
                                  <p:childTnLst>
                                    <p:animEffect transition="out" filter="fade">
                                      <p:cBhvr>
                                        <p:cTn id="169" dur="500"/>
                                        <p:tgtEl>
                                          <p:spTgt spid="67"/>
                                        </p:tgtEl>
                                      </p:cBhvr>
                                    </p:animEffect>
                                    <p:set>
                                      <p:cBhvr>
                                        <p:cTn id="170" dur="1" fill="hold">
                                          <p:stCondLst>
                                            <p:cond delay="499"/>
                                          </p:stCondLst>
                                        </p:cTn>
                                        <p:tgtEl>
                                          <p:spTgt spid="67"/>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mph" presetSubtype="2" fill="hold" nodeType="clickEffect">
                                  <p:stCondLst>
                                    <p:cond delay="0"/>
                                  </p:stCondLst>
                                  <p:childTnLst>
                                    <p:animClr clrSpc="rgb" dir="cw">
                                      <p:cBhvr>
                                        <p:cTn id="174" dur="2000" fill="hold"/>
                                        <p:tgtEl>
                                          <p:spTgt spid="39"/>
                                        </p:tgtEl>
                                        <p:attrNameLst>
                                          <p:attrName>fillcolor</p:attrName>
                                        </p:attrNameLst>
                                      </p:cBhvr>
                                      <p:to>
                                        <a:srgbClr val="FFC000"/>
                                      </p:to>
                                    </p:animClr>
                                    <p:set>
                                      <p:cBhvr>
                                        <p:cTn id="175" dur="2000" fill="hold"/>
                                        <p:tgtEl>
                                          <p:spTgt spid="39"/>
                                        </p:tgtEl>
                                        <p:attrNameLst>
                                          <p:attrName>fill.type</p:attrName>
                                        </p:attrNameLst>
                                      </p:cBhvr>
                                      <p:to>
                                        <p:strVal val="solid"/>
                                      </p:to>
                                    </p:set>
                                    <p:set>
                                      <p:cBhvr>
                                        <p:cTn id="176" dur="2000" fill="hold"/>
                                        <p:tgtEl>
                                          <p:spTgt spid="39"/>
                                        </p:tgtEl>
                                        <p:attrNameLst>
                                          <p:attrName>fill.on</p:attrName>
                                        </p:attrNameLst>
                                      </p:cBhvr>
                                      <p:to>
                                        <p:strVal val="true"/>
                                      </p:to>
                                    </p:set>
                                  </p:childTnLst>
                                </p:cTn>
                              </p:par>
                            </p:childTnLst>
                          </p:cTn>
                        </p:par>
                      </p:childTnLst>
                    </p:cTn>
                  </p:par>
                  <p:par>
                    <p:cTn id="177" fill="hold">
                      <p:stCondLst>
                        <p:cond delay="indefinite"/>
                      </p:stCondLst>
                      <p:childTnLst>
                        <p:par>
                          <p:cTn id="178" fill="hold">
                            <p:stCondLst>
                              <p:cond delay="0"/>
                            </p:stCondLst>
                            <p:childTnLst>
                              <p:par>
                                <p:cTn id="179" presetID="47" presetClass="entr" presetSubtype="0" fill="hold" grpId="0" nodeType="clickEffect">
                                  <p:stCondLst>
                                    <p:cond delay="0"/>
                                  </p:stCondLst>
                                  <p:childTnLst>
                                    <p:set>
                                      <p:cBhvr>
                                        <p:cTn id="180" dur="1" fill="hold">
                                          <p:stCondLst>
                                            <p:cond delay="0"/>
                                          </p:stCondLst>
                                        </p:cTn>
                                        <p:tgtEl>
                                          <p:spTgt spid="69"/>
                                        </p:tgtEl>
                                        <p:attrNameLst>
                                          <p:attrName>style.visibility</p:attrName>
                                        </p:attrNameLst>
                                      </p:cBhvr>
                                      <p:to>
                                        <p:strVal val="visible"/>
                                      </p:to>
                                    </p:set>
                                    <p:animEffect transition="in" filter="fade">
                                      <p:cBhvr>
                                        <p:cTn id="181" dur="1000"/>
                                        <p:tgtEl>
                                          <p:spTgt spid="69"/>
                                        </p:tgtEl>
                                      </p:cBhvr>
                                    </p:animEffect>
                                    <p:anim calcmode="lin" valueType="num">
                                      <p:cBhvr>
                                        <p:cTn id="182" dur="1000" fill="hold"/>
                                        <p:tgtEl>
                                          <p:spTgt spid="69"/>
                                        </p:tgtEl>
                                        <p:attrNameLst>
                                          <p:attrName>ppt_x</p:attrName>
                                        </p:attrNameLst>
                                      </p:cBhvr>
                                      <p:tavLst>
                                        <p:tav tm="0">
                                          <p:val>
                                            <p:strVal val="#ppt_x"/>
                                          </p:val>
                                        </p:tav>
                                        <p:tav tm="100000">
                                          <p:val>
                                            <p:strVal val="#ppt_x"/>
                                          </p:val>
                                        </p:tav>
                                      </p:tavLst>
                                    </p:anim>
                                    <p:anim calcmode="lin" valueType="num">
                                      <p:cBhvr>
                                        <p:cTn id="183"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1" presetClass="emph" presetSubtype="2" fill="hold" nodeType="clickEffect">
                                  <p:stCondLst>
                                    <p:cond delay="0"/>
                                  </p:stCondLst>
                                  <p:childTnLst>
                                    <p:animClr clrSpc="rgb" dir="cw">
                                      <p:cBhvr>
                                        <p:cTn id="187" dur="2000" fill="hold"/>
                                        <p:tgtEl>
                                          <p:spTgt spid="40"/>
                                        </p:tgtEl>
                                        <p:attrNameLst>
                                          <p:attrName>fillcolor</p:attrName>
                                        </p:attrNameLst>
                                      </p:cBhvr>
                                      <p:to>
                                        <a:srgbClr val="FFC000"/>
                                      </p:to>
                                    </p:animClr>
                                    <p:set>
                                      <p:cBhvr>
                                        <p:cTn id="188" dur="2000" fill="hold"/>
                                        <p:tgtEl>
                                          <p:spTgt spid="40"/>
                                        </p:tgtEl>
                                        <p:attrNameLst>
                                          <p:attrName>fill.type</p:attrName>
                                        </p:attrNameLst>
                                      </p:cBhvr>
                                      <p:to>
                                        <p:strVal val="solid"/>
                                      </p:to>
                                    </p:set>
                                    <p:set>
                                      <p:cBhvr>
                                        <p:cTn id="189" dur="2000" fill="hold"/>
                                        <p:tgtEl>
                                          <p:spTgt spid="40"/>
                                        </p:tgtEl>
                                        <p:attrNameLst>
                                          <p:attrName>fill.on</p:attrName>
                                        </p:attrNameLst>
                                      </p:cBhvr>
                                      <p:to>
                                        <p:strVal val="true"/>
                                      </p:to>
                                    </p:set>
                                  </p:childTnLst>
                                </p:cTn>
                              </p:par>
                            </p:childTnLst>
                          </p:cTn>
                        </p:par>
                      </p:childTnLst>
                    </p:cTn>
                  </p:par>
                  <p:par>
                    <p:cTn id="190" fill="hold">
                      <p:stCondLst>
                        <p:cond delay="indefinite"/>
                      </p:stCondLst>
                      <p:childTnLst>
                        <p:par>
                          <p:cTn id="191" fill="hold">
                            <p:stCondLst>
                              <p:cond delay="0"/>
                            </p:stCondLst>
                            <p:childTnLst>
                              <p:par>
                                <p:cTn id="192" presetID="47" presetClass="exit" presetSubtype="0" fill="hold" grpId="1" nodeType="clickEffect">
                                  <p:stCondLst>
                                    <p:cond delay="0"/>
                                  </p:stCondLst>
                                  <p:childTnLst>
                                    <p:animEffect transition="out" filter="fade">
                                      <p:cBhvr>
                                        <p:cTn id="193" dur="1000"/>
                                        <p:tgtEl>
                                          <p:spTgt spid="69"/>
                                        </p:tgtEl>
                                      </p:cBhvr>
                                    </p:animEffect>
                                    <p:anim calcmode="lin" valueType="num">
                                      <p:cBhvr>
                                        <p:cTn id="194" dur="1000"/>
                                        <p:tgtEl>
                                          <p:spTgt spid="69"/>
                                        </p:tgtEl>
                                        <p:attrNameLst>
                                          <p:attrName>ppt_x</p:attrName>
                                        </p:attrNameLst>
                                      </p:cBhvr>
                                      <p:tavLst>
                                        <p:tav tm="0">
                                          <p:val>
                                            <p:strVal val="ppt_x"/>
                                          </p:val>
                                        </p:tav>
                                        <p:tav tm="100000">
                                          <p:val>
                                            <p:strVal val="ppt_x"/>
                                          </p:val>
                                        </p:tav>
                                      </p:tavLst>
                                    </p:anim>
                                    <p:anim calcmode="lin" valueType="num">
                                      <p:cBhvr>
                                        <p:cTn id="195" dur="1000"/>
                                        <p:tgtEl>
                                          <p:spTgt spid="69"/>
                                        </p:tgtEl>
                                        <p:attrNameLst>
                                          <p:attrName>ppt_y</p:attrName>
                                        </p:attrNameLst>
                                      </p:cBhvr>
                                      <p:tavLst>
                                        <p:tav tm="0">
                                          <p:val>
                                            <p:strVal val="ppt_y"/>
                                          </p:val>
                                        </p:tav>
                                        <p:tav tm="100000">
                                          <p:val>
                                            <p:strVal val="ppt_y-.1"/>
                                          </p:val>
                                        </p:tav>
                                      </p:tavLst>
                                    </p:anim>
                                    <p:set>
                                      <p:cBhvr>
                                        <p:cTn id="196" dur="1" fill="hold">
                                          <p:stCondLst>
                                            <p:cond delay="999"/>
                                          </p:stCondLst>
                                        </p:cTn>
                                        <p:tgtEl>
                                          <p:spTgt spid="69"/>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47" presetClass="exit" presetSubtype="0" fill="hold" grpId="1" nodeType="clickEffect">
                                  <p:stCondLst>
                                    <p:cond delay="0"/>
                                  </p:stCondLst>
                                  <p:childTnLst>
                                    <p:animEffect transition="out" filter="fade">
                                      <p:cBhvr>
                                        <p:cTn id="200" dur="1000"/>
                                        <p:tgtEl>
                                          <p:spTgt spid="68"/>
                                        </p:tgtEl>
                                      </p:cBhvr>
                                    </p:animEffect>
                                    <p:anim calcmode="lin" valueType="num">
                                      <p:cBhvr>
                                        <p:cTn id="201" dur="1000"/>
                                        <p:tgtEl>
                                          <p:spTgt spid="68"/>
                                        </p:tgtEl>
                                        <p:attrNameLst>
                                          <p:attrName>ppt_x</p:attrName>
                                        </p:attrNameLst>
                                      </p:cBhvr>
                                      <p:tavLst>
                                        <p:tav tm="0">
                                          <p:val>
                                            <p:strVal val="ppt_x"/>
                                          </p:val>
                                        </p:tav>
                                        <p:tav tm="100000">
                                          <p:val>
                                            <p:strVal val="ppt_x"/>
                                          </p:val>
                                        </p:tav>
                                      </p:tavLst>
                                    </p:anim>
                                    <p:anim calcmode="lin" valueType="num">
                                      <p:cBhvr>
                                        <p:cTn id="202" dur="1000"/>
                                        <p:tgtEl>
                                          <p:spTgt spid="68"/>
                                        </p:tgtEl>
                                        <p:attrNameLst>
                                          <p:attrName>ppt_y</p:attrName>
                                        </p:attrNameLst>
                                      </p:cBhvr>
                                      <p:tavLst>
                                        <p:tav tm="0">
                                          <p:val>
                                            <p:strVal val="ppt_y"/>
                                          </p:val>
                                        </p:tav>
                                        <p:tav tm="100000">
                                          <p:val>
                                            <p:strVal val="ppt_y-.1"/>
                                          </p:val>
                                        </p:tav>
                                      </p:tavLst>
                                    </p:anim>
                                    <p:set>
                                      <p:cBhvr>
                                        <p:cTn id="203" dur="1" fill="hold">
                                          <p:stCondLst>
                                            <p:cond delay="999"/>
                                          </p:stCondLst>
                                        </p:cTn>
                                        <p:tgtEl>
                                          <p:spTgt spid="68"/>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70"/>
                                        </p:tgtEl>
                                        <p:attrNameLst>
                                          <p:attrName>style.visibility</p:attrName>
                                        </p:attrNameLst>
                                      </p:cBhvr>
                                      <p:to>
                                        <p:strVal val="visible"/>
                                      </p:to>
                                    </p:set>
                                    <p:animEffect transition="in" filter="fade">
                                      <p:cBhvr>
                                        <p:cTn id="208" dur="500"/>
                                        <p:tgtEl>
                                          <p:spTgt spid="70"/>
                                        </p:tgtEl>
                                      </p:cBhvr>
                                    </p:animEffect>
                                  </p:childTnLst>
                                </p:cTn>
                              </p:par>
                            </p:childTnLst>
                          </p:cTn>
                        </p:par>
                      </p:childTnLst>
                    </p:cTn>
                  </p:par>
                  <p:par>
                    <p:cTn id="209" fill="hold">
                      <p:stCondLst>
                        <p:cond delay="indefinite"/>
                      </p:stCondLst>
                      <p:childTnLst>
                        <p:par>
                          <p:cTn id="210" fill="hold">
                            <p:stCondLst>
                              <p:cond delay="0"/>
                            </p:stCondLst>
                            <p:childTnLst>
                              <p:par>
                                <p:cTn id="211" presetID="47" presetClass="entr" presetSubtype="0" fill="hold" grpId="0" nodeType="clickEffect">
                                  <p:stCondLst>
                                    <p:cond delay="0"/>
                                  </p:stCondLst>
                                  <p:childTnLst>
                                    <p:set>
                                      <p:cBhvr>
                                        <p:cTn id="212" dur="1" fill="hold">
                                          <p:stCondLst>
                                            <p:cond delay="0"/>
                                          </p:stCondLst>
                                        </p:cTn>
                                        <p:tgtEl>
                                          <p:spTgt spid="71"/>
                                        </p:tgtEl>
                                        <p:attrNameLst>
                                          <p:attrName>style.visibility</p:attrName>
                                        </p:attrNameLst>
                                      </p:cBhvr>
                                      <p:to>
                                        <p:strVal val="visible"/>
                                      </p:to>
                                    </p:set>
                                    <p:animEffect transition="in" filter="fade">
                                      <p:cBhvr>
                                        <p:cTn id="213" dur="1000"/>
                                        <p:tgtEl>
                                          <p:spTgt spid="71"/>
                                        </p:tgtEl>
                                      </p:cBhvr>
                                    </p:animEffect>
                                    <p:anim calcmode="lin" valueType="num">
                                      <p:cBhvr>
                                        <p:cTn id="214" dur="1000" fill="hold"/>
                                        <p:tgtEl>
                                          <p:spTgt spid="71"/>
                                        </p:tgtEl>
                                        <p:attrNameLst>
                                          <p:attrName>ppt_x</p:attrName>
                                        </p:attrNameLst>
                                      </p:cBhvr>
                                      <p:tavLst>
                                        <p:tav tm="0">
                                          <p:val>
                                            <p:strVal val="#ppt_x"/>
                                          </p:val>
                                        </p:tav>
                                        <p:tav tm="100000">
                                          <p:val>
                                            <p:strVal val="#ppt_x"/>
                                          </p:val>
                                        </p:tav>
                                      </p:tavLst>
                                    </p:anim>
                                    <p:anim calcmode="lin" valueType="num">
                                      <p:cBhvr>
                                        <p:cTn id="215" dur="1000" fill="hold"/>
                                        <p:tgtEl>
                                          <p:spTgt spid="71"/>
                                        </p:tgtEl>
                                        <p:attrNameLst>
                                          <p:attrName>ppt_y</p:attrName>
                                        </p:attrNameLst>
                                      </p:cBhvr>
                                      <p:tavLst>
                                        <p:tav tm="0">
                                          <p:val>
                                            <p:strVal val="#ppt_y-.1"/>
                                          </p:val>
                                        </p:tav>
                                        <p:tav tm="100000">
                                          <p:val>
                                            <p:strVal val="#ppt_y"/>
                                          </p:val>
                                        </p:tav>
                                      </p:tavLst>
                                    </p:anim>
                                  </p:childTnLst>
                                </p:cTn>
                              </p:par>
                              <p:par>
                                <p:cTn id="216" presetID="10" presetClass="exit" presetSubtype="0" fill="hold" grpId="1" nodeType="withEffect">
                                  <p:stCondLst>
                                    <p:cond delay="0"/>
                                  </p:stCondLst>
                                  <p:childTnLst>
                                    <p:animEffect transition="out" filter="fade">
                                      <p:cBhvr>
                                        <p:cTn id="217" dur="500"/>
                                        <p:tgtEl>
                                          <p:spTgt spid="70"/>
                                        </p:tgtEl>
                                      </p:cBhvr>
                                    </p:animEffect>
                                    <p:set>
                                      <p:cBhvr>
                                        <p:cTn id="218" dur="1" fill="hold">
                                          <p:stCondLst>
                                            <p:cond delay="499"/>
                                          </p:stCondLst>
                                        </p:cTn>
                                        <p:tgtEl>
                                          <p:spTgt spid="70"/>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2" fill="hold" nodeType="clickEffect">
                                  <p:stCondLst>
                                    <p:cond delay="0"/>
                                  </p:stCondLst>
                                  <p:childTnLst>
                                    <p:animClr clrSpc="rgb" dir="cw">
                                      <p:cBhvr>
                                        <p:cTn id="222" dur="2000" fill="hold"/>
                                        <p:tgtEl>
                                          <p:spTgt spid="41"/>
                                        </p:tgtEl>
                                        <p:attrNameLst>
                                          <p:attrName>fillcolor</p:attrName>
                                        </p:attrNameLst>
                                      </p:cBhvr>
                                      <p:to>
                                        <a:srgbClr val="FFC000"/>
                                      </p:to>
                                    </p:animClr>
                                    <p:set>
                                      <p:cBhvr>
                                        <p:cTn id="223" dur="2000" fill="hold"/>
                                        <p:tgtEl>
                                          <p:spTgt spid="41"/>
                                        </p:tgtEl>
                                        <p:attrNameLst>
                                          <p:attrName>fill.type</p:attrName>
                                        </p:attrNameLst>
                                      </p:cBhvr>
                                      <p:to>
                                        <p:strVal val="solid"/>
                                      </p:to>
                                    </p:set>
                                    <p:set>
                                      <p:cBhvr>
                                        <p:cTn id="224" dur="2000" fill="hold"/>
                                        <p:tgtEl>
                                          <p:spTgt spid="41"/>
                                        </p:tgtEl>
                                        <p:attrNameLst>
                                          <p:attrName>fill.on</p:attrName>
                                        </p:attrNameLst>
                                      </p:cBhvr>
                                      <p:to>
                                        <p:strVal val="true"/>
                                      </p:to>
                                    </p:set>
                                  </p:childTnLst>
                                </p:cTn>
                              </p:par>
                            </p:childTnLst>
                          </p:cTn>
                        </p:par>
                      </p:childTnLst>
                    </p:cTn>
                  </p:par>
                  <p:par>
                    <p:cTn id="225" fill="hold">
                      <p:stCondLst>
                        <p:cond delay="indefinite"/>
                      </p:stCondLst>
                      <p:childTnLst>
                        <p:par>
                          <p:cTn id="226" fill="hold">
                            <p:stCondLst>
                              <p:cond delay="0"/>
                            </p:stCondLst>
                            <p:childTnLst>
                              <p:par>
                                <p:cTn id="227" presetID="47" presetClass="exit" presetSubtype="0" fill="hold" grpId="1" nodeType="clickEffect">
                                  <p:stCondLst>
                                    <p:cond delay="0"/>
                                  </p:stCondLst>
                                  <p:childTnLst>
                                    <p:animEffect transition="out" filter="fade">
                                      <p:cBhvr>
                                        <p:cTn id="228" dur="1000"/>
                                        <p:tgtEl>
                                          <p:spTgt spid="71"/>
                                        </p:tgtEl>
                                      </p:cBhvr>
                                    </p:animEffect>
                                    <p:anim calcmode="lin" valueType="num">
                                      <p:cBhvr>
                                        <p:cTn id="229" dur="1000"/>
                                        <p:tgtEl>
                                          <p:spTgt spid="71"/>
                                        </p:tgtEl>
                                        <p:attrNameLst>
                                          <p:attrName>ppt_x</p:attrName>
                                        </p:attrNameLst>
                                      </p:cBhvr>
                                      <p:tavLst>
                                        <p:tav tm="0">
                                          <p:val>
                                            <p:strVal val="ppt_x"/>
                                          </p:val>
                                        </p:tav>
                                        <p:tav tm="100000">
                                          <p:val>
                                            <p:strVal val="ppt_x"/>
                                          </p:val>
                                        </p:tav>
                                      </p:tavLst>
                                    </p:anim>
                                    <p:anim calcmode="lin" valueType="num">
                                      <p:cBhvr>
                                        <p:cTn id="230" dur="1000"/>
                                        <p:tgtEl>
                                          <p:spTgt spid="71"/>
                                        </p:tgtEl>
                                        <p:attrNameLst>
                                          <p:attrName>ppt_y</p:attrName>
                                        </p:attrNameLst>
                                      </p:cBhvr>
                                      <p:tavLst>
                                        <p:tav tm="0">
                                          <p:val>
                                            <p:strVal val="ppt_y"/>
                                          </p:val>
                                        </p:tav>
                                        <p:tav tm="100000">
                                          <p:val>
                                            <p:strVal val="ppt_y-.1"/>
                                          </p:val>
                                        </p:tav>
                                      </p:tavLst>
                                    </p:anim>
                                    <p:set>
                                      <p:cBhvr>
                                        <p:cTn id="231" dur="1" fill="hold">
                                          <p:stCondLst>
                                            <p:cond delay="999"/>
                                          </p:stCondLst>
                                        </p:cTn>
                                        <p:tgtEl>
                                          <p:spTgt spid="71"/>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47" presetClass="exit" presetSubtype="0" fill="hold" grpId="1" nodeType="clickEffect">
                                  <p:stCondLst>
                                    <p:cond delay="0"/>
                                  </p:stCondLst>
                                  <p:childTnLst>
                                    <p:animEffect transition="out" filter="fade">
                                      <p:cBhvr>
                                        <p:cTn id="235" dur="1000"/>
                                        <p:tgtEl>
                                          <p:spTgt spid="57"/>
                                        </p:tgtEl>
                                      </p:cBhvr>
                                    </p:animEffect>
                                    <p:anim calcmode="lin" valueType="num">
                                      <p:cBhvr>
                                        <p:cTn id="236" dur="1000"/>
                                        <p:tgtEl>
                                          <p:spTgt spid="57"/>
                                        </p:tgtEl>
                                        <p:attrNameLst>
                                          <p:attrName>ppt_x</p:attrName>
                                        </p:attrNameLst>
                                      </p:cBhvr>
                                      <p:tavLst>
                                        <p:tav tm="0">
                                          <p:val>
                                            <p:strVal val="ppt_x"/>
                                          </p:val>
                                        </p:tav>
                                        <p:tav tm="100000">
                                          <p:val>
                                            <p:strVal val="ppt_x"/>
                                          </p:val>
                                        </p:tav>
                                      </p:tavLst>
                                    </p:anim>
                                    <p:anim calcmode="lin" valueType="num">
                                      <p:cBhvr>
                                        <p:cTn id="237" dur="1000"/>
                                        <p:tgtEl>
                                          <p:spTgt spid="57"/>
                                        </p:tgtEl>
                                        <p:attrNameLst>
                                          <p:attrName>ppt_y</p:attrName>
                                        </p:attrNameLst>
                                      </p:cBhvr>
                                      <p:tavLst>
                                        <p:tav tm="0">
                                          <p:val>
                                            <p:strVal val="ppt_y"/>
                                          </p:val>
                                        </p:tav>
                                        <p:tav tm="100000">
                                          <p:val>
                                            <p:strVal val="ppt_y-.1"/>
                                          </p:val>
                                        </p:tav>
                                      </p:tavLst>
                                    </p:anim>
                                    <p:set>
                                      <p:cBhvr>
                                        <p:cTn id="238" dur="1" fill="hold">
                                          <p:stCondLst>
                                            <p:cond delay="999"/>
                                          </p:stCondLst>
                                        </p:cTn>
                                        <p:tgtEl>
                                          <p:spTgt spid="57"/>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47"/>
                                        </p:tgtEl>
                                        <p:attrNameLst>
                                          <p:attrName>style.visibility</p:attrName>
                                        </p:attrNameLst>
                                      </p:cBhvr>
                                      <p:to>
                                        <p:strVal val="visible"/>
                                      </p:to>
                                    </p:set>
                                    <p:animEffect transition="in" filter="fade">
                                      <p:cBhvr>
                                        <p:cTn id="243" dur="500"/>
                                        <p:tgtEl>
                                          <p:spTgt spid="47"/>
                                        </p:tgtEl>
                                      </p:cBhvr>
                                    </p:animEffect>
                                  </p:childTnLst>
                                </p:cTn>
                              </p:par>
                            </p:childTnLst>
                          </p:cTn>
                        </p:par>
                      </p:childTnLst>
                    </p:cTn>
                  </p:par>
                  <p:par>
                    <p:cTn id="244" fill="hold">
                      <p:stCondLst>
                        <p:cond delay="indefinite"/>
                      </p:stCondLst>
                      <p:childTnLst>
                        <p:par>
                          <p:cTn id="245" fill="hold">
                            <p:stCondLst>
                              <p:cond delay="0"/>
                            </p:stCondLst>
                            <p:childTnLst>
                              <p:par>
                                <p:cTn id="246" presetID="47" presetClass="entr" presetSubtype="0" fill="hold" grpId="0" nodeType="clickEffect">
                                  <p:stCondLst>
                                    <p:cond delay="0"/>
                                  </p:stCondLst>
                                  <p:childTnLst>
                                    <p:set>
                                      <p:cBhvr>
                                        <p:cTn id="247" dur="1" fill="hold">
                                          <p:stCondLst>
                                            <p:cond delay="0"/>
                                          </p:stCondLst>
                                        </p:cTn>
                                        <p:tgtEl>
                                          <p:spTgt spid="62"/>
                                        </p:tgtEl>
                                        <p:attrNameLst>
                                          <p:attrName>style.visibility</p:attrName>
                                        </p:attrNameLst>
                                      </p:cBhvr>
                                      <p:to>
                                        <p:strVal val="visible"/>
                                      </p:to>
                                    </p:set>
                                    <p:animEffect transition="in" filter="fade">
                                      <p:cBhvr>
                                        <p:cTn id="248" dur="1000"/>
                                        <p:tgtEl>
                                          <p:spTgt spid="62"/>
                                        </p:tgtEl>
                                      </p:cBhvr>
                                    </p:animEffect>
                                    <p:anim calcmode="lin" valueType="num">
                                      <p:cBhvr>
                                        <p:cTn id="249" dur="1000" fill="hold"/>
                                        <p:tgtEl>
                                          <p:spTgt spid="62"/>
                                        </p:tgtEl>
                                        <p:attrNameLst>
                                          <p:attrName>ppt_x</p:attrName>
                                        </p:attrNameLst>
                                      </p:cBhvr>
                                      <p:tavLst>
                                        <p:tav tm="0">
                                          <p:val>
                                            <p:strVal val="#ppt_x"/>
                                          </p:val>
                                        </p:tav>
                                        <p:tav tm="100000">
                                          <p:val>
                                            <p:strVal val="#ppt_x"/>
                                          </p:val>
                                        </p:tav>
                                      </p:tavLst>
                                    </p:anim>
                                    <p:anim calcmode="lin" valueType="num">
                                      <p:cBhvr>
                                        <p:cTn id="250" dur="1000" fill="hold"/>
                                        <p:tgtEl>
                                          <p:spTgt spid="62"/>
                                        </p:tgtEl>
                                        <p:attrNameLst>
                                          <p:attrName>ppt_y</p:attrName>
                                        </p:attrNameLst>
                                      </p:cBhvr>
                                      <p:tavLst>
                                        <p:tav tm="0">
                                          <p:val>
                                            <p:strVal val="#ppt_y-.1"/>
                                          </p:val>
                                        </p:tav>
                                        <p:tav tm="100000">
                                          <p:val>
                                            <p:strVal val="#ppt_y"/>
                                          </p:val>
                                        </p:tav>
                                      </p:tavLst>
                                    </p:anim>
                                  </p:childTnLst>
                                </p:cTn>
                              </p:par>
                              <p:par>
                                <p:cTn id="251" presetID="10" presetClass="exit" presetSubtype="0" fill="hold" grpId="1" nodeType="withEffect">
                                  <p:stCondLst>
                                    <p:cond delay="0"/>
                                  </p:stCondLst>
                                  <p:childTnLst>
                                    <p:animEffect transition="out" filter="fade">
                                      <p:cBhvr>
                                        <p:cTn id="252" dur="500"/>
                                        <p:tgtEl>
                                          <p:spTgt spid="47"/>
                                        </p:tgtEl>
                                      </p:cBhvr>
                                    </p:animEffect>
                                    <p:set>
                                      <p:cBhvr>
                                        <p:cTn id="253" dur="1" fill="hold">
                                          <p:stCondLst>
                                            <p:cond delay="499"/>
                                          </p:stCondLst>
                                        </p:cTn>
                                        <p:tgtEl>
                                          <p:spTgt spid="47"/>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47" presetClass="exit" presetSubtype="0" fill="hold" grpId="1" nodeType="clickEffect">
                                  <p:stCondLst>
                                    <p:cond delay="0"/>
                                  </p:stCondLst>
                                  <p:childTnLst>
                                    <p:animEffect transition="out" filter="fade">
                                      <p:cBhvr>
                                        <p:cTn id="257" dur="1000"/>
                                        <p:tgtEl>
                                          <p:spTgt spid="62"/>
                                        </p:tgtEl>
                                      </p:cBhvr>
                                    </p:animEffect>
                                    <p:anim calcmode="lin" valueType="num">
                                      <p:cBhvr>
                                        <p:cTn id="258" dur="1000"/>
                                        <p:tgtEl>
                                          <p:spTgt spid="62"/>
                                        </p:tgtEl>
                                        <p:attrNameLst>
                                          <p:attrName>ppt_x</p:attrName>
                                        </p:attrNameLst>
                                      </p:cBhvr>
                                      <p:tavLst>
                                        <p:tav tm="0">
                                          <p:val>
                                            <p:strVal val="ppt_x"/>
                                          </p:val>
                                        </p:tav>
                                        <p:tav tm="100000">
                                          <p:val>
                                            <p:strVal val="ppt_x"/>
                                          </p:val>
                                        </p:tav>
                                      </p:tavLst>
                                    </p:anim>
                                    <p:anim calcmode="lin" valueType="num">
                                      <p:cBhvr>
                                        <p:cTn id="259" dur="1000"/>
                                        <p:tgtEl>
                                          <p:spTgt spid="62"/>
                                        </p:tgtEl>
                                        <p:attrNameLst>
                                          <p:attrName>ppt_y</p:attrName>
                                        </p:attrNameLst>
                                      </p:cBhvr>
                                      <p:tavLst>
                                        <p:tav tm="0">
                                          <p:val>
                                            <p:strVal val="ppt_y"/>
                                          </p:val>
                                        </p:tav>
                                        <p:tav tm="100000">
                                          <p:val>
                                            <p:strVal val="ppt_y-.1"/>
                                          </p:val>
                                        </p:tav>
                                      </p:tavLst>
                                    </p:anim>
                                    <p:set>
                                      <p:cBhvr>
                                        <p:cTn id="260" dur="1" fill="hold">
                                          <p:stCondLst>
                                            <p:cond delay="999"/>
                                          </p:stCondLst>
                                        </p:cTn>
                                        <p:tgtEl>
                                          <p:spTgt spid="62"/>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4"/>
                                        </p:tgtEl>
                                        <p:attrNameLst>
                                          <p:attrName>style.visibility</p:attrName>
                                        </p:attrNameLst>
                                      </p:cBhvr>
                                      <p:to>
                                        <p:strVal val="visible"/>
                                      </p:to>
                                    </p:set>
                                    <p:animEffect transition="in" filter="fade">
                                      <p:cBhvr>
                                        <p:cTn id="265" dur="500"/>
                                        <p:tgtEl>
                                          <p:spTgt spid="4"/>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20"/>
                                        </p:tgtEl>
                                        <p:attrNameLst>
                                          <p:attrName>style.visibility</p:attrName>
                                        </p:attrNameLst>
                                      </p:cBhvr>
                                      <p:to>
                                        <p:strVal val="visible"/>
                                      </p:to>
                                    </p:set>
                                    <p:animEffect transition="in" filter="fade">
                                      <p:cBhvr>
                                        <p:cTn id="268" dur="500"/>
                                        <p:tgtEl>
                                          <p:spTgt spid="20"/>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21"/>
                                        </p:tgtEl>
                                        <p:attrNameLst>
                                          <p:attrName>style.visibility</p:attrName>
                                        </p:attrNameLst>
                                      </p:cBhvr>
                                      <p:to>
                                        <p:strVal val="visible"/>
                                      </p:to>
                                    </p:set>
                                    <p:animEffect transition="in" filter="fade">
                                      <p:cBhvr>
                                        <p:cTn id="271" dur="500"/>
                                        <p:tgtEl>
                                          <p:spTgt spid="21"/>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22"/>
                                        </p:tgtEl>
                                        <p:attrNameLst>
                                          <p:attrName>style.visibility</p:attrName>
                                        </p:attrNameLst>
                                      </p:cBhvr>
                                      <p:to>
                                        <p:strVal val="visible"/>
                                      </p:to>
                                    </p:set>
                                    <p:animEffect transition="in" filter="fade">
                                      <p:cBhvr>
                                        <p:cTn id="274" dur="500"/>
                                        <p:tgtEl>
                                          <p:spTgt spid="22"/>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23"/>
                                        </p:tgtEl>
                                        <p:attrNameLst>
                                          <p:attrName>style.visibility</p:attrName>
                                        </p:attrNameLst>
                                      </p:cBhvr>
                                      <p:to>
                                        <p:strVal val="visible"/>
                                      </p:to>
                                    </p:set>
                                    <p:animEffect transition="in" filter="fade">
                                      <p:cBhvr>
                                        <p:cTn id="277" dur="500"/>
                                        <p:tgtEl>
                                          <p:spTgt spid="23"/>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24"/>
                                        </p:tgtEl>
                                        <p:attrNameLst>
                                          <p:attrName>style.visibility</p:attrName>
                                        </p:attrNameLst>
                                      </p:cBhvr>
                                      <p:to>
                                        <p:strVal val="visible"/>
                                      </p:to>
                                    </p:set>
                                    <p:animEffect transition="in" filter="fade">
                                      <p:cBhvr>
                                        <p:cTn id="280" dur="500"/>
                                        <p:tgtEl>
                                          <p:spTgt spid="24"/>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25"/>
                                        </p:tgtEl>
                                        <p:attrNameLst>
                                          <p:attrName>style.visibility</p:attrName>
                                        </p:attrNameLst>
                                      </p:cBhvr>
                                      <p:to>
                                        <p:strVal val="visible"/>
                                      </p:to>
                                    </p:set>
                                    <p:animEffect transition="in" filter="fade">
                                      <p:cBhvr>
                                        <p:cTn id="283" dur="500"/>
                                        <p:tgtEl>
                                          <p:spTgt spid="25"/>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26"/>
                                        </p:tgtEl>
                                        <p:attrNameLst>
                                          <p:attrName>style.visibility</p:attrName>
                                        </p:attrNameLst>
                                      </p:cBhvr>
                                      <p:to>
                                        <p:strVal val="visible"/>
                                      </p:to>
                                    </p:set>
                                    <p:animEffect transition="in" filter="fade">
                                      <p:cBhvr>
                                        <p:cTn id="286" dur="500"/>
                                        <p:tgtEl>
                                          <p:spTgt spid="26"/>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27"/>
                                        </p:tgtEl>
                                        <p:attrNameLst>
                                          <p:attrName>style.visibility</p:attrName>
                                        </p:attrNameLst>
                                      </p:cBhvr>
                                      <p:to>
                                        <p:strVal val="visible"/>
                                      </p:to>
                                    </p:set>
                                    <p:animEffect transition="in" filter="fade">
                                      <p:cBhvr>
                                        <p:cTn id="289" dur="500"/>
                                        <p:tgtEl>
                                          <p:spTgt spid="27"/>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28"/>
                                        </p:tgtEl>
                                        <p:attrNameLst>
                                          <p:attrName>style.visibility</p:attrName>
                                        </p:attrNameLst>
                                      </p:cBhvr>
                                      <p:to>
                                        <p:strVal val="visible"/>
                                      </p:to>
                                    </p:set>
                                    <p:animEffect transition="in" filter="fade">
                                      <p:cBhvr>
                                        <p:cTn id="292" dur="500"/>
                                        <p:tgtEl>
                                          <p:spTgt spid="28"/>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29"/>
                                        </p:tgtEl>
                                        <p:attrNameLst>
                                          <p:attrName>style.visibility</p:attrName>
                                        </p:attrNameLst>
                                      </p:cBhvr>
                                      <p:to>
                                        <p:strVal val="visible"/>
                                      </p:to>
                                    </p:set>
                                    <p:animEffect transition="in" filter="fade">
                                      <p:cBhvr>
                                        <p:cTn id="29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53" grpId="0" animBg="1"/>
      <p:bldP spid="53" grpId="1" animBg="1"/>
      <p:bldP spid="57" grpId="0" animBg="1"/>
      <p:bldP spid="57" grpId="1" animBg="1"/>
      <p:bldP spid="58" grpId="0" animBg="1"/>
      <p:bldP spid="58" grpId="1" animBg="1"/>
      <p:bldP spid="59" grpId="0" animBg="1"/>
      <p:bldP spid="59" grpId="1" animBg="1"/>
      <p:bldP spid="60" grpId="0" animBg="1"/>
      <p:bldP spid="60"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47" grpId="0" animBg="1"/>
      <p:bldP spid="47" grpId="1" animBg="1"/>
      <p:bldP spid="62" grpId="0" animBg="1"/>
      <p:bldP spid="62"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F551-DE37-229F-D44E-3EFA70E771BC}"/>
              </a:ext>
            </a:extLst>
          </p:cNvPr>
          <p:cNvSpPr>
            <a:spLocks noGrp="1"/>
          </p:cNvSpPr>
          <p:nvPr>
            <p:ph type="title"/>
          </p:nvPr>
        </p:nvSpPr>
        <p:spPr/>
        <p:txBody>
          <a:bodyPr/>
          <a:lstStyle/>
          <a:p>
            <a:r>
              <a:rPr lang="en-SG" altLang="en-US" dirty="0"/>
              <a:t>Convert the infix expression into its equivalent postfix expression</a:t>
            </a:r>
            <a:endParaRPr lang="en-US" altLang="en-US" dirty="0"/>
          </a:p>
        </p:txBody>
      </p:sp>
      <p:sp>
        <p:nvSpPr>
          <p:cNvPr id="5" name="Rectangle 1">
            <a:extLst>
              <a:ext uri="{FF2B5EF4-FFF2-40B4-BE49-F238E27FC236}">
                <a16:creationId xmlns:a16="http://schemas.microsoft.com/office/drawing/2014/main" id="{BC0F85D2-391A-AAE9-A00C-6B0FCF0EBE91}"/>
              </a:ext>
            </a:extLst>
          </p:cNvPr>
          <p:cNvSpPr>
            <a:spLocks noChangeArrowheads="1"/>
          </p:cNvSpPr>
          <p:nvPr/>
        </p:nvSpPr>
        <p:spPr bwMode="auto">
          <a:xfrm>
            <a:off x="1143001" y="1624066"/>
            <a:ext cx="784621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342900" eaLnBrk="1" fontAlgn="auto" hangingPunct="1">
              <a:spcBef>
                <a:spcPct val="0"/>
              </a:spcBef>
              <a:spcAft>
                <a:spcPts val="0"/>
              </a:spcAft>
              <a:buNone/>
            </a:pPr>
            <a:r>
              <a:rPr lang="en-US" altLang="en-US" sz="1050" dirty="0">
                <a:solidFill>
                  <a:prstClr val="black"/>
                </a:solidFill>
                <a:cs typeface="Times New Roman" panose="02020603050405020304" pitchFamily="18" charset="0"/>
              </a:rPr>
              <a:t>											</a:t>
            </a:r>
            <a:br>
              <a:rPr lang="en-US" altLang="en-US" sz="1050" dirty="0">
                <a:solidFill>
                  <a:prstClr val="black"/>
                </a:solidFill>
                <a:cs typeface="Times New Roman" panose="02020603050405020304" pitchFamily="18" charset="0"/>
              </a:rPr>
            </a:br>
            <a:r>
              <a:rPr lang="en-US" altLang="en-US" sz="1050" dirty="0">
                <a:solidFill>
                  <a:prstClr val="black"/>
                </a:solidFill>
                <a:cs typeface="Times New Roman" panose="02020603050405020304" pitchFamily="18" charset="0"/>
              </a:rPr>
              <a:t>Step 1  infix “</a:t>
            </a:r>
            <a:r>
              <a:rPr lang="en-US" altLang="en-US" sz="1050" dirty="0">
                <a:solidFill>
                  <a:srgbClr val="FF0000"/>
                </a:solidFill>
                <a:cs typeface="Times New Roman" panose="02020603050405020304" pitchFamily="18" charset="0"/>
              </a:rPr>
              <a:t>(7 - (( 3 * 4) + 8) / 5)</a:t>
            </a:r>
            <a:r>
              <a:rPr lang="en-US" altLang="en-US" sz="1050" dirty="0">
                <a:solidFill>
                  <a:prstClr val="black"/>
                </a:solidFill>
                <a:cs typeface="Times New Roman" panose="02020603050405020304" pitchFamily="18" charset="0"/>
              </a:rPr>
              <a:t>"  =&gt; postfix  “</a:t>
            </a:r>
            <a:r>
              <a:rPr lang="en-US" altLang="en-US" sz="1050" dirty="0">
                <a:solidFill>
                  <a:srgbClr val="FF0000"/>
                </a:solidFill>
                <a:cs typeface="Times New Roman" panose="02020603050405020304" pitchFamily="18" charset="0"/>
              </a:rPr>
              <a:t>7 3 4 * 8 + 5 / -</a:t>
            </a:r>
            <a:r>
              <a:rPr lang="en-US" altLang="en-US" sz="1050" dirty="0">
                <a:solidFill>
                  <a:prstClr val="black"/>
                </a:solidFill>
                <a:cs typeface="Times New Roman" panose="02020603050405020304" pitchFamily="18" charset="0"/>
              </a:rPr>
              <a:t>“                        Step 2  evaluate “</a:t>
            </a:r>
            <a:r>
              <a:rPr lang="en-US" altLang="en-US" sz="1050" dirty="0">
                <a:solidFill>
                  <a:srgbClr val="FF0000"/>
                </a:solidFill>
                <a:cs typeface="Times New Roman" panose="02020603050405020304" pitchFamily="18" charset="0"/>
              </a:rPr>
              <a:t>7 3 4 * 8 + 5 / -</a:t>
            </a:r>
            <a:r>
              <a:rPr lang="en-US" altLang="en-US" sz="1050" dirty="0">
                <a:solidFill>
                  <a:prstClr val="black"/>
                </a:solidFill>
                <a:cs typeface="Times New Roman" panose="02020603050405020304" pitchFamily="18" charset="0"/>
              </a:rPr>
              <a:t>“  </a:t>
            </a:r>
          </a:p>
        </p:txBody>
      </p:sp>
      <p:graphicFrame>
        <p:nvGraphicFramePr>
          <p:cNvPr id="3" name="Group 3">
            <a:extLst>
              <a:ext uri="{FF2B5EF4-FFF2-40B4-BE49-F238E27FC236}">
                <a16:creationId xmlns:a16="http://schemas.microsoft.com/office/drawing/2014/main" id="{8E051C6F-45A1-31E0-7271-3E247E2DFA7F}"/>
              </a:ext>
            </a:extLst>
          </p:cNvPr>
          <p:cNvGraphicFramePr>
            <a:graphicFrameLocks noGrp="1"/>
          </p:cNvGraphicFramePr>
          <p:nvPr/>
        </p:nvGraphicFramePr>
        <p:xfrm>
          <a:off x="5172074" y="2103778"/>
          <a:ext cx="2171700" cy="2568554"/>
        </p:xfrm>
        <a:graphic>
          <a:graphicData uri="http://schemas.openxmlformats.org/drawingml/2006/table">
            <a:tbl>
              <a:tblPr/>
              <a:tblGrid>
                <a:gridCol w="1419226">
                  <a:extLst>
                    <a:ext uri="{9D8B030D-6E8A-4147-A177-3AD203B41FA5}">
                      <a16:colId xmlns:a16="http://schemas.microsoft.com/office/drawing/2014/main" val="20000"/>
                    </a:ext>
                  </a:extLst>
                </a:gridCol>
                <a:gridCol w="752474">
                  <a:extLst>
                    <a:ext uri="{9D8B030D-6E8A-4147-A177-3AD203B41FA5}">
                      <a16:colId xmlns:a16="http://schemas.microsoft.com/office/drawing/2014/main" val="20001"/>
                    </a:ext>
                  </a:extLst>
                </a:gridCol>
              </a:tblGrid>
              <a:tr h="205757">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Character scanned</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Stack</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7</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3</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7, 3</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4</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7, 3, 4</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3"/>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7, 12</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4"/>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8</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7, 12, 8</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7, 20</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6"/>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5</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7, 20, 5</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7"/>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7, 4</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8"/>
                  </a:ext>
                </a:extLst>
              </a:tr>
              <a:tr h="26253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3</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8" marB="3429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9"/>
                  </a:ext>
                </a:extLst>
              </a:tr>
            </a:tbl>
          </a:graphicData>
        </a:graphic>
      </p:graphicFrame>
      <p:graphicFrame>
        <p:nvGraphicFramePr>
          <p:cNvPr id="4" name="Group 3">
            <a:extLst>
              <a:ext uri="{FF2B5EF4-FFF2-40B4-BE49-F238E27FC236}">
                <a16:creationId xmlns:a16="http://schemas.microsoft.com/office/drawing/2014/main" id="{6B48C5B8-E30B-161D-7FC5-E4706118730E}"/>
              </a:ext>
            </a:extLst>
          </p:cNvPr>
          <p:cNvGraphicFramePr>
            <a:graphicFrameLocks noGrp="1"/>
          </p:cNvGraphicFramePr>
          <p:nvPr/>
        </p:nvGraphicFramePr>
        <p:xfrm>
          <a:off x="1464469" y="2103779"/>
          <a:ext cx="2812256" cy="3292080"/>
        </p:xfrm>
        <a:graphic>
          <a:graphicData uri="http://schemas.openxmlformats.org/drawingml/2006/table">
            <a:tbl>
              <a:tblPr/>
              <a:tblGrid>
                <a:gridCol w="7429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1212056">
                  <a:extLst>
                    <a:ext uri="{9D8B030D-6E8A-4147-A177-3AD203B41FA5}">
                      <a16:colId xmlns:a16="http://schemas.microsoft.com/office/drawing/2014/main" val="20002"/>
                    </a:ext>
                  </a:extLst>
                </a:gridCol>
              </a:tblGrid>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infix</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Stack</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postfix</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7</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3"/>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4"/>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3</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73</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6"/>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7"/>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4</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8"/>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9"/>
                  </a:ext>
                </a:extLst>
              </a:tr>
              <a:tr h="20575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Courier New" pitchFamily="49" charset="0"/>
                          <a:ea typeface="Times New Roman" pitchFamily="18" charset="0"/>
                          <a:cs typeface="Courier New" pitchFamily="49" charset="0"/>
                        </a:rPr>
                        <a:t>+</a:t>
                      </a:r>
                      <a:endPar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0"/>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8</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1"/>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2"/>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3"/>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5</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+ 5</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4"/>
                  </a:ext>
                </a:extLst>
              </a:tr>
              <a:tr h="205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FF0000"/>
                          </a:solidFill>
                          <a:effectLst/>
                          <a:latin typeface="Arial" charset="0"/>
                          <a:ea typeface="Times New Roman" pitchFamily="18" charset="0"/>
                          <a:cs typeface="Courier New" pitchFamily="49" charset="0"/>
                        </a:rPr>
                        <a:t>)</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charset="0"/>
                        <a:ea typeface="Times New Roman" pitchFamily="18" charset="0"/>
                        <a:cs typeface="Courier New" pitchFamily="49" charset="0"/>
                      </a:endParaRP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0" i="0" u="none" strike="noStrike" cap="none" normalizeH="0" baseline="0" dirty="0">
                          <a:ln>
                            <a:noFill/>
                          </a:ln>
                          <a:solidFill>
                            <a:srgbClr val="FF0000"/>
                          </a:solidFill>
                          <a:effectLst/>
                          <a:latin typeface="Arial" charset="0"/>
                          <a:ea typeface="Times New Roman" pitchFamily="18" charset="0"/>
                          <a:cs typeface="Courier New" pitchFamily="49" charset="0"/>
                        </a:rPr>
                        <a:t>7 3 4 * 8 + 5 / -</a:t>
                      </a:r>
                    </a:p>
                  </a:txBody>
                  <a:tcPr marL="68580" marR="68580" marT="34292" marB="3429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15"/>
                  </a:ext>
                </a:extLst>
              </a:tr>
            </a:tbl>
          </a:graphicData>
        </a:graphic>
      </p:graphicFrame>
      <p:sp>
        <p:nvSpPr>
          <p:cNvPr id="7" name="TextBox 6">
            <a:extLst>
              <a:ext uri="{FF2B5EF4-FFF2-40B4-BE49-F238E27FC236}">
                <a16:creationId xmlns:a16="http://schemas.microsoft.com/office/drawing/2014/main" id="{D69E2016-620D-788B-C88C-96C36F915FF9}"/>
              </a:ext>
            </a:extLst>
          </p:cNvPr>
          <p:cNvSpPr txBox="1"/>
          <p:nvPr/>
        </p:nvSpPr>
        <p:spPr>
          <a:xfrm>
            <a:off x="2528888" y="1434368"/>
            <a:ext cx="4581525" cy="315214"/>
          </a:xfrm>
          <a:prstGeom prst="rect">
            <a:avLst/>
          </a:prstGeom>
          <a:noFill/>
        </p:spPr>
        <p:txBody>
          <a:bodyPr wrap="square">
            <a:spAutoFit/>
          </a:bodyPr>
          <a:lstStyle/>
          <a:p>
            <a:pPr defTabSz="342900" eaLnBrk="1" fontAlgn="auto" hangingPunct="1">
              <a:lnSpc>
                <a:spcPct val="120000"/>
              </a:lnSpc>
              <a:spcAft>
                <a:spcPts val="0"/>
              </a:spcAft>
            </a:pPr>
            <a:r>
              <a:rPr lang="en-US" altLang="en-US" sz="1350" dirty="0">
                <a:solidFill>
                  <a:prstClr val="black"/>
                </a:solidFill>
                <a:latin typeface="Verdana"/>
                <a:cs typeface="Times New Roman" panose="02020603050405020304" pitchFamily="18" charset="0"/>
              </a:rPr>
              <a:t>Example:  Evaluate </a:t>
            </a:r>
            <a:r>
              <a:rPr lang="en-US" altLang="en-US" sz="1350" dirty="0">
                <a:solidFill>
                  <a:prstClr val="black"/>
                </a:solidFill>
                <a:latin typeface="Verdana"/>
                <a:ea typeface="Times New Roman" panose="02020603050405020304" pitchFamily="18" charset="0"/>
                <a:cs typeface="Courier New" panose="02070309020205020404" pitchFamily="49" charset="0"/>
              </a:rPr>
              <a:t>“</a:t>
            </a:r>
            <a:r>
              <a:rPr lang="en-US" altLang="en-US" sz="1350" dirty="0">
                <a:solidFill>
                  <a:srgbClr val="FF0000"/>
                </a:solidFill>
                <a:latin typeface="Verdana"/>
                <a:ea typeface="Times New Roman" panose="02020603050405020304" pitchFamily="18" charset="0"/>
                <a:cs typeface="Courier New" panose="02070309020205020404" pitchFamily="49" charset="0"/>
              </a:rPr>
              <a:t>7 - (( 3 * 4) + 8) / 5</a:t>
            </a:r>
            <a:r>
              <a:rPr lang="en-US" altLang="en-US" sz="1350" dirty="0">
                <a:solidFill>
                  <a:prstClr val="black"/>
                </a:solidFill>
                <a:latin typeface="Verdana"/>
                <a:ea typeface="Times New Roman" panose="02020603050405020304" pitchFamily="18" charset="0"/>
                <a:cs typeface="Courier New" panose="02070309020205020404" pitchFamily="49" charset="0"/>
              </a:rPr>
              <a:t>”.</a:t>
            </a:r>
            <a:r>
              <a:rPr lang="en-US" altLang="en-US" sz="1350" dirty="0">
                <a:solidFill>
                  <a:prstClr val="black"/>
                </a:solidFill>
                <a:latin typeface="Verdana"/>
                <a:cs typeface="Times New Roman" panose="02020603050405020304" pitchFamily="18" charset="0"/>
              </a:rPr>
              <a:t> </a:t>
            </a:r>
          </a:p>
        </p:txBody>
      </p:sp>
    </p:spTree>
    <p:extLst>
      <p:ext uri="{BB962C8B-B14F-4D97-AF65-F5344CB8AC3E}">
        <p14:creationId xmlns:p14="http://schemas.microsoft.com/office/powerpoint/2010/main" val="1107778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62F1-5BAE-489A-8198-3F3F40494176}"/>
              </a:ext>
            </a:extLst>
          </p:cNvPr>
          <p:cNvSpPr>
            <a:spLocks noGrp="1"/>
          </p:cNvSpPr>
          <p:nvPr>
            <p:ph type="title"/>
          </p:nvPr>
        </p:nvSpPr>
        <p:spPr/>
        <p:txBody>
          <a:bodyPr/>
          <a:lstStyle/>
          <a:p>
            <a:r>
              <a:rPr lang="en-SG" dirty="0"/>
              <a:t>Advantages of using postfix notation</a:t>
            </a:r>
          </a:p>
        </p:txBody>
      </p:sp>
      <p:sp>
        <p:nvSpPr>
          <p:cNvPr id="3" name="Content Placeholder 2">
            <a:extLst>
              <a:ext uri="{FF2B5EF4-FFF2-40B4-BE49-F238E27FC236}">
                <a16:creationId xmlns:a16="http://schemas.microsoft.com/office/drawing/2014/main" id="{2EA3DB9A-AE63-4591-B8D5-D106DE166FC3}"/>
              </a:ext>
            </a:extLst>
          </p:cNvPr>
          <p:cNvSpPr>
            <a:spLocks noGrp="1"/>
          </p:cNvSpPr>
          <p:nvPr>
            <p:ph idx="1"/>
          </p:nvPr>
        </p:nvSpPr>
        <p:spPr>
          <a:xfrm>
            <a:off x="1128409" y="1439694"/>
            <a:ext cx="6926094" cy="4580105"/>
          </a:xfrm>
        </p:spPr>
        <p:txBody>
          <a:bodyPr>
            <a:normAutofit/>
          </a:bodyPr>
          <a:lstStyle/>
          <a:p>
            <a:pPr marL="0" indent="0">
              <a:lnSpc>
                <a:spcPct val="100000"/>
              </a:lnSpc>
              <a:buNone/>
            </a:pPr>
            <a:r>
              <a:rPr lang="en-SG" sz="1900" dirty="0">
                <a:latin typeface="Arial" panose="020B0604020202020204" pitchFamily="34" charset="0"/>
                <a:cs typeface="Arial" panose="020B0604020202020204" pitchFamily="34" charset="0"/>
              </a:rPr>
              <a:t>Whilst postfix notation might look confusing to begin with, it has several important advantages:</a:t>
            </a:r>
          </a:p>
          <a:p>
            <a:pPr marL="0" indent="0">
              <a:lnSpc>
                <a:spcPct val="100000"/>
              </a:lnSpc>
              <a:buNone/>
            </a:pPr>
            <a:endParaRPr lang="en-SG" sz="1900" dirty="0">
              <a:latin typeface="Arial" panose="020B0604020202020204" pitchFamily="34" charset="0"/>
              <a:cs typeface="Arial" panose="020B0604020202020204" pitchFamily="34" charset="0"/>
            </a:endParaRPr>
          </a:p>
          <a:p>
            <a:pPr>
              <a:lnSpc>
                <a:spcPct val="100000"/>
              </a:lnSpc>
            </a:pPr>
            <a:r>
              <a:rPr lang="en-SG" sz="1900" dirty="0">
                <a:latin typeface="Arial" panose="020B0604020202020204" pitchFamily="34" charset="0"/>
                <a:cs typeface="Arial" panose="020B0604020202020204" pitchFamily="34" charset="0"/>
              </a:rPr>
              <a:t>   it is unambiguous</a:t>
            </a:r>
          </a:p>
          <a:p>
            <a:pPr>
              <a:lnSpc>
                <a:spcPct val="100000"/>
              </a:lnSpc>
            </a:pPr>
            <a:r>
              <a:rPr lang="en-SG" sz="1900" dirty="0">
                <a:latin typeface="Arial" panose="020B0604020202020204" pitchFamily="34" charset="0"/>
                <a:cs typeface="Arial" panose="020B0604020202020204" pitchFamily="34" charset="0"/>
              </a:rPr>
              <a:t>   it is more concise</a:t>
            </a:r>
          </a:p>
          <a:p>
            <a:pPr>
              <a:lnSpc>
                <a:spcPct val="100000"/>
              </a:lnSpc>
            </a:pPr>
            <a:r>
              <a:rPr lang="en-SG" sz="1900" dirty="0">
                <a:latin typeface="Arial" panose="020B0604020202020204" pitchFamily="34" charset="0"/>
                <a:cs typeface="Arial" panose="020B0604020202020204" pitchFamily="34" charset="0"/>
              </a:rPr>
              <a:t>   it fits naturally with a stack-based system</a:t>
            </a:r>
          </a:p>
          <a:p>
            <a:pPr lvl="1">
              <a:lnSpc>
                <a:spcPct val="100000"/>
              </a:lnSpc>
            </a:pP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660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2E35-23A9-435D-8C69-2243835871BB}"/>
              </a:ext>
            </a:extLst>
          </p:cNvPr>
          <p:cNvSpPr>
            <a:spLocks noGrp="1"/>
          </p:cNvSpPr>
          <p:nvPr>
            <p:ph type="title"/>
          </p:nvPr>
        </p:nvSpPr>
        <p:spPr>
          <a:xfrm>
            <a:off x="0" y="0"/>
            <a:ext cx="9144000" cy="565150"/>
          </a:xfrm>
        </p:spPr>
        <p:txBody>
          <a:bodyPr/>
          <a:lstStyle/>
          <a:p>
            <a:pPr eaLnBrk="1" hangingPunct="1">
              <a:defRPr/>
            </a:pPr>
            <a:r>
              <a:rPr lang="en-US" dirty="0"/>
              <a:t>Stack and Queue functions</a:t>
            </a:r>
            <a:endParaRPr lang="en-SG" dirty="0"/>
          </a:p>
        </p:txBody>
      </p:sp>
      <p:sp>
        <p:nvSpPr>
          <p:cNvPr id="3" name="Content Placeholder 1">
            <a:extLst>
              <a:ext uri="{FF2B5EF4-FFF2-40B4-BE49-F238E27FC236}">
                <a16:creationId xmlns:a16="http://schemas.microsoft.com/office/drawing/2014/main" id="{F9981E5C-7B6F-468D-9206-D59FCB034046}"/>
              </a:ext>
            </a:extLst>
          </p:cNvPr>
          <p:cNvSpPr txBox="1">
            <a:spLocks/>
          </p:cNvSpPr>
          <p:nvPr/>
        </p:nvSpPr>
        <p:spPr>
          <a:xfrm>
            <a:off x="1096963" y="1295400"/>
            <a:ext cx="7132637" cy="43227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457200">
              <a:lnSpc>
                <a:spcPct val="100000"/>
              </a:lnSpc>
              <a:spcBef>
                <a:spcPct val="20000"/>
              </a:spcBef>
              <a:buFont typeface="Arial"/>
              <a:buChar char="•"/>
              <a:defRPr/>
            </a:pPr>
            <a:r>
              <a:rPr lang="en-US" sz="2400" b="1" dirty="0">
                <a:cs typeface="Courier New" panose="02070309020205020404" pitchFamily="49" charset="0"/>
              </a:rPr>
              <a:t>Stack Functions</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void push(Stack *s, </a:t>
            </a:r>
            <a:r>
              <a:rPr lang="en-US" sz="2200" dirty="0" err="1">
                <a:cs typeface="Courier New" panose="02070309020205020404" pitchFamily="49" charset="0"/>
              </a:rPr>
              <a:t>int</a:t>
            </a:r>
            <a:r>
              <a:rPr lang="en-US" sz="2200" dirty="0">
                <a:cs typeface="Courier New" panose="02070309020205020404" pitchFamily="49" charset="0"/>
              </a:rPr>
              <a:t> item);</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pop(Stack *s);</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peek(Stack *s);</a:t>
            </a:r>
          </a:p>
          <a:p>
            <a:pPr marL="742950" lvl="1" indent="-285750" defTabSz="457200">
              <a:lnSpc>
                <a:spcPct val="100000"/>
              </a:lnSpc>
              <a:spcBef>
                <a:spcPct val="20000"/>
              </a:spcBef>
              <a:buFont typeface="Arial"/>
              <a:buChar char="–"/>
              <a:defRPr/>
            </a:pPr>
            <a:r>
              <a:rPr lang="en-US" sz="2200" dirty="0" err="1">
                <a:cs typeface="Courier New" panose="02070309020205020404" pitchFamily="49" charset="0"/>
              </a:rPr>
              <a:t>int</a:t>
            </a:r>
            <a:r>
              <a:rPr lang="en-US" sz="2200" dirty="0">
                <a:cs typeface="Courier New" panose="02070309020205020404" pitchFamily="49" charset="0"/>
              </a:rPr>
              <a:t> </a:t>
            </a:r>
            <a:r>
              <a:rPr lang="en-US" sz="2200" dirty="0" err="1">
                <a:cs typeface="Courier New" panose="02070309020205020404" pitchFamily="49" charset="0"/>
              </a:rPr>
              <a:t>isEmptyStack</a:t>
            </a:r>
            <a:r>
              <a:rPr lang="en-US" sz="2200" dirty="0">
                <a:cs typeface="Courier New" panose="02070309020205020404" pitchFamily="49" charset="0"/>
              </a:rPr>
              <a:t>(Stack *s);</a:t>
            </a:r>
            <a:br>
              <a:rPr lang="en-US" sz="2200" dirty="0">
                <a:cs typeface="Courier New" panose="02070309020205020404" pitchFamily="49" charset="0"/>
              </a:rPr>
            </a:br>
            <a:endParaRPr lang="en-US" sz="2200" dirty="0">
              <a:cs typeface="Courier New" panose="02070309020205020404" pitchFamily="49" charset="0"/>
            </a:endParaRPr>
          </a:p>
          <a:p>
            <a:pPr marL="342900" indent="-342900" defTabSz="457200">
              <a:lnSpc>
                <a:spcPct val="100000"/>
              </a:lnSpc>
              <a:spcBef>
                <a:spcPct val="20000"/>
              </a:spcBef>
              <a:buFont typeface="Arial"/>
              <a:buChar char="•"/>
              <a:defRPr/>
            </a:pPr>
            <a:r>
              <a:rPr lang="en-US" sz="2400" b="1" dirty="0">
                <a:cs typeface="Courier New" panose="02070309020205020404" pitchFamily="49" charset="0"/>
              </a:rPr>
              <a:t>Queue Functions</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void </a:t>
            </a:r>
            <a:r>
              <a:rPr lang="en-US" sz="2200" dirty="0" err="1">
                <a:cs typeface="Courier New" panose="02070309020205020404" pitchFamily="49" charset="0"/>
              </a:rPr>
              <a:t>enqueue</a:t>
            </a:r>
            <a:r>
              <a:rPr lang="en-US" sz="2200" dirty="0">
                <a:cs typeface="Courier New" panose="02070309020205020404" pitchFamily="49" charset="0"/>
              </a:rPr>
              <a:t>(Queue *q, </a:t>
            </a:r>
            <a:r>
              <a:rPr lang="en-US" sz="2200" dirty="0" err="1">
                <a:cs typeface="Courier New" panose="02070309020205020404" pitchFamily="49" charset="0"/>
              </a:rPr>
              <a:t>int</a:t>
            </a:r>
            <a:r>
              <a:rPr lang="en-US" sz="2200" dirty="0">
                <a:cs typeface="Courier New" panose="02070309020205020404" pitchFamily="49" charset="0"/>
              </a:rPr>
              <a:t> item);</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int dequeue(Queue *q);</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int peek(Queue *q);</a:t>
            </a:r>
          </a:p>
          <a:p>
            <a:pPr marL="742950" lvl="1" indent="-285750" defTabSz="457200">
              <a:lnSpc>
                <a:spcPct val="100000"/>
              </a:lnSpc>
              <a:spcBef>
                <a:spcPct val="20000"/>
              </a:spcBef>
              <a:buFont typeface="Arial"/>
              <a:buChar char="–"/>
              <a:defRPr/>
            </a:pPr>
            <a:r>
              <a:rPr lang="en-US" sz="2200" dirty="0">
                <a:cs typeface="Courier New" panose="02070309020205020404" pitchFamily="49" charset="0"/>
              </a:rPr>
              <a:t>int </a:t>
            </a:r>
            <a:r>
              <a:rPr lang="en-US" sz="2200" dirty="0" err="1">
                <a:cs typeface="Courier New" panose="02070309020205020404" pitchFamily="49" charset="0"/>
              </a:rPr>
              <a:t>isEmptyQueue</a:t>
            </a:r>
            <a:r>
              <a:rPr lang="en-US" sz="2200" dirty="0">
                <a:cs typeface="Courier New" panose="02070309020205020404" pitchFamily="49" charset="0"/>
              </a:rPr>
              <a:t>(Queue *q);</a:t>
            </a:r>
            <a:endParaRPr lang="en-SG" sz="1800" dirty="0"/>
          </a:p>
        </p:txBody>
      </p:sp>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95EFAD3-5EE4-4EE1-A326-62B33D7CE617}"/>
              </a:ext>
            </a:extLst>
          </p:cNvPr>
          <p:cNvSpPr/>
          <p:nvPr/>
        </p:nvSpPr>
        <p:spPr>
          <a:xfrm>
            <a:off x="0" y="569167"/>
            <a:ext cx="9144000"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a:extLst>
              <a:ext uri="{FF2B5EF4-FFF2-40B4-BE49-F238E27FC236}">
                <a16:creationId xmlns:a16="http://schemas.microsoft.com/office/drawing/2014/main" id="{B6543A8B-DEA8-44B9-850C-4EF066744951}"/>
              </a:ext>
            </a:extLst>
          </p:cNvPr>
          <p:cNvSpPr>
            <a:spLocks noGrp="1"/>
          </p:cNvSpPr>
          <p:nvPr>
            <p:ph type="title"/>
          </p:nvPr>
        </p:nvSpPr>
        <p:spPr/>
        <p:txBody>
          <a:bodyPr/>
          <a:lstStyle/>
          <a:p>
            <a:r>
              <a:rPr lang="en-SG"/>
              <a:t>initialising</a:t>
            </a:r>
            <a:endParaRPr lang="en-SG" dirty="0"/>
          </a:p>
        </p:txBody>
      </p:sp>
      <p:grpSp>
        <p:nvGrpSpPr>
          <p:cNvPr id="14" name="Group 13">
            <a:extLst>
              <a:ext uri="{FF2B5EF4-FFF2-40B4-BE49-F238E27FC236}">
                <a16:creationId xmlns:a16="http://schemas.microsoft.com/office/drawing/2014/main" id="{94486E1D-80E9-495C-A0AB-4F69D32E5A60}"/>
              </a:ext>
            </a:extLst>
          </p:cNvPr>
          <p:cNvGrpSpPr/>
          <p:nvPr/>
        </p:nvGrpSpPr>
        <p:grpSpPr>
          <a:xfrm>
            <a:off x="298873" y="1001060"/>
            <a:ext cx="4279477" cy="2603245"/>
            <a:chOff x="263526" y="825755"/>
            <a:chExt cx="4279477" cy="2603245"/>
          </a:xfrm>
        </p:grpSpPr>
        <p:grpSp>
          <p:nvGrpSpPr>
            <p:cNvPr id="6" name="Group 5">
              <a:extLst>
                <a:ext uri="{FF2B5EF4-FFF2-40B4-BE49-F238E27FC236}">
                  <a16:creationId xmlns:a16="http://schemas.microsoft.com/office/drawing/2014/main" id="{97204394-A9EE-4119-843F-0EAB73CA90F1}"/>
                </a:ext>
              </a:extLst>
            </p:cNvPr>
            <p:cNvGrpSpPr/>
            <p:nvPr/>
          </p:nvGrpSpPr>
          <p:grpSpPr>
            <a:xfrm>
              <a:off x="304800" y="914400"/>
              <a:ext cx="4114800" cy="2462213"/>
              <a:chOff x="1143000" y="1516082"/>
              <a:chExt cx="4114800" cy="2462213"/>
            </a:xfrm>
          </p:grpSpPr>
          <p:sp>
            <p:nvSpPr>
              <p:cNvPr id="3" name="TextBox 16">
                <a:extLst>
                  <a:ext uri="{FF2B5EF4-FFF2-40B4-BE49-F238E27FC236}">
                    <a16:creationId xmlns:a16="http://schemas.microsoft.com/office/drawing/2014/main" id="{EA20EF89-8D58-4766-8AAE-9F26303D4763}"/>
                  </a:ext>
                </a:extLst>
              </p:cNvPr>
              <p:cNvSpPr txBox="1">
                <a:spLocks noChangeArrowheads="1"/>
              </p:cNvSpPr>
              <p:nvPr/>
            </p:nvSpPr>
            <p:spPr bwMode="auto">
              <a:xfrm>
                <a:off x="1600200" y="1516082"/>
                <a:ext cx="3657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a:t>
                </a:r>
                <a:r>
                  <a:rPr lang="en-US" altLang="en-US" sz="1400" dirty="0" err="1">
                    <a:latin typeface="Courier New" panose="02070309020205020404" pitchFamily="49" charset="0"/>
                    <a:cs typeface="Courier New" panose="02070309020205020404" pitchFamily="49" charset="0"/>
                  </a:rPr>
                  <a:t>stdio.h</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stdlib.h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typedef struct stack{</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LinkedList </a:t>
                </a:r>
                <a:r>
                  <a:rPr lang="en-US" altLang="en-US" sz="1400" dirty="0" err="1">
                    <a:latin typeface="Courier New" panose="02070309020205020404" pitchFamily="49" charset="0"/>
                    <a:cs typeface="Courier New" panose="02070309020205020404" pitchFamily="49" charset="0"/>
                  </a:rPr>
                  <a:t>ll</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Stack</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void push(Stack *s, int item);</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pop(Stack *s);</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peek(Stack *s);</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isEmptyStack</a:t>
                </a:r>
                <a:r>
                  <a:rPr lang="en-US" altLang="en-US" sz="1400" dirty="0">
                    <a:latin typeface="Courier New" panose="02070309020205020404" pitchFamily="49" charset="0"/>
                    <a:cs typeface="Courier New" panose="02070309020205020404" pitchFamily="49" charset="0"/>
                  </a:rPr>
                  <a:t>(Stack *s);</a:t>
                </a:r>
              </a:p>
            </p:txBody>
          </p:sp>
          <p:sp>
            <p:nvSpPr>
              <p:cNvPr id="4" name="TextBox 17">
                <a:extLst>
                  <a:ext uri="{FF2B5EF4-FFF2-40B4-BE49-F238E27FC236}">
                    <a16:creationId xmlns:a16="http://schemas.microsoft.com/office/drawing/2014/main" id="{6AD72151-F46C-4B2E-8A84-A73B4FFB2966}"/>
                  </a:ext>
                </a:extLst>
              </p:cNvPr>
              <p:cNvSpPr txBox="1">
                <a:spLocks noChangeArrowheads="1"/>
              </p:cNvSpPr>
              <p:nvPr/>
            </p:nvSpPr>
            <p:spPr bwMode="auto">
              <a:xfrm>
                <a:off x="1143000" y="1516082"/>
                <a:ext cx="507151"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p:txBody>
          </p:sp>
        </p:grpSp>
        <p:sp>
          <p:nvSpPr>
            <p:cNvPr id="11" name="Rectangle 10">
              <a:extLst>
                <a:ext uri="{FF2B5EF4-FFF2-40B4-BE49-F238E27FC236}">
                  <a16:creationId xmlns:a16="http://schemas.microsoft.com/office/drawing/2014/main" id="{1E35BB24-6FFE-410B-8C8C-75B0E8DD1EED}"/>
                </a:ext>
              </a:extLst>
            </p:cNvPr>
            <p:cNvSpPr/>
            <p:nvPr/>
          </p:nvSpPr>
          <p:spPr>
            <a:xfrm>
              <a:off x="263526" y="825755"/>
              <a:ext cx="4279477" cy="260324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3" name="Group 12">
            <a:extLst>
              <a:ext uri="{FF2B5EF4-FFF2-40B4-BE49-F238E27FC236}">
                <a16:creationId xmlns:a16="http://schemas.microsoft.com/office/drawing/2014/main" id="{9CD8168F-961D-472F-BF29-E012FAA13EE1}"/>
              </a:ext>
            </a:extLst>
          </p:cNvPr>
          <p:cNvGrpSpPr/>
          <p:nvPr/>
        </p:nvGrpSpPr>
        <p:grpSpPr>
          <a:xfrm>
            <a:off x="4667673" y="4038600"/>
            <a:ext cx="4476327" cy="2362200"/>
            <a:chOff x="4724823" y="4038600"/>
            <a:chExt cx="4476327" cy="2362200"/>
          </a:xfrm>
        </p:grpSpPr>
        <p:grpSp>
          <p:nvGrpSpPr>
            <p:cNvPr id="7" name="Group 6">
              <a:extLst>
                <a:ext uri="{FF2B5EF4-FFF2-40B4-BE49-F238E27FC236}">
                  <a16:creationId xmlns:a16="http://schemas.microsoft.com/office/drawing/2014/main" id="{DD4AAF34-C09F-49A8-8688-BCCFA2064557}"/>
                </a:ext>
              </a:extLst>
            </p:cNvPr>
            <p:cNvGrpSpPr/>
            <p:nvPr/>
          </p:nvGrpSpPr>
          <p:grpSpPr>
            <a:xfrm>
              <a:off x="4781550" y="4077831"/>
              <a:ext cx="4419600" cy="2246769"/>
              <a:chOff x="1143000" y="1516082"/>
              <a:chExt cx="4419600" cy="2246769"/>
            </a:xfrm>
          </p:grpSpPr>
          <p:sp>
            <p:nvSpPr>
              <p:cNvPr id="8" name="TextBox 16">
                <a:extLst>
                  <a:ext uri="{FF2B5EF4-FFF2-40B4-BE49-F238E27FC236}">
                    <a16:creationId xmlns:a16="http://schemas.microsoft.com/office/drawing/2014/main" id="{22F267B2-3B24-4F64-A06A-1A933228CCEE}"/>
                  </a:ext>
                </a:extLst>
              </p:cNvPr>
              <p:cNvSpPr txBox="1">
                <a:spLocks noChangeArrowheads="1"/>
              </p:cNvSpPr>
              <p:nvPr/>
            </p:nvSpPr>
            <p:spPr bwMode="auto">
              <a:xfrm>
                <a:off x="1600200" y="1516082"/>
                <a:ext cx="39624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a:t>
                </a:r>
                <a:r>
                  <a:rPr lang="en-US" altLang="en-US" sz="1400" dirty="0" err="1">
                    <a:latin typeface="Courier New" panose="02070309020205020404" pitchFamily="49" charset="0"/>
                    <a:cs typeface="Courier New" panose="02070309020205020404" pitchFamily="49" charset="0"/>
                  </a:rPr>
                  <a:t>stdio.h</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stdlib.h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typedef struct _queue{</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LinkedList </a:t>
                </a:r>
                <a:r>
                  <a:rPr lang="en-US" altLang="en-US" sz="1400" dirty="0" err="1">
                    <a:latin typeface="Courier New" panose="02070309020205020404" pitchFamily="49" charset="0"/>
                    <a:cs typeface="Courier New" panose="02070309020205020404" pitchFamily="49" charset="0"/>
                  </a:rPr>
                  <a:t>ll</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b="1" dirty="0">
                    <a:latin typeface="Courier New" panose="02070309020205020404" pitchFamily="49" charset="0"/>
                    <a:cs typeface="Courier New" panose="02070309020205020404" pitchFamily="49" charset="0"/>
                  </a:rPr>
                  <a:t>Queue</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void enqueue(Queue *q, int item);</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dequeue(Queue *q);</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isEmptyQueue</a:t>
                </a:r>
                <a:r>
                  <a:rPr lang="en-US" altLang="en-US" sz="1400" dirty="0">
                    <a:latin typeface="Courier New" panose="02070309020205020404" pitchFamily="49" charset="0"/>
                    <a:cs typeface="Courier New" panose="02070309020205020404" pitchFamily="49" charset="0"/>
                  </a:rPr>
                  <a:t>(Queue *s);</a:t>
                </a:r>
              </a:p>
            </p:txBody>
          </p:sp>
          <p:sp>
            <p:nvSpPr>
              <p:cNvPr id="9" name="TextBox 17">
                <a:extLst>
                  <a:ext uri="{FF2B5EF4-FFF2-40B4-BE49-F238E27FC236}">
                    <a16:creationId xmlns:a16="http://schemas.microsoft.com/office/drawing/2014/main" id="{63F847E1-D8CE-41C9-A833-EA0D8A39F932}"/>
                  </a:ext>
                </a:extLst>
              </p:cNvPr>
              <p:cNvSpPr txBox="1">
                <a:spLocks noChangeArrowheads="1"/>
              </p:cNvSpPr>
              <p:nvPr/>
            </p:nvSpPr>
            <p:spPr bwMode="auto">
              <a:xfrm>
                <a:off x="1143000" y="1516082"/>
                <a:ext cx="50715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p:txBody>
          </p:sp>
        </p:grpSp>
        <p:sp>
          <p:nvSpPr>
            <p:cNvPr id="12" name="Rectangle 11">
              <a:extLst>
                <a:ext uri="{FF2B5EF4-FFF2-40B4-BE49-F238E27FC236}">
                  <a16:creationId xmlns:a16="http://schemas.microsoft.com/office/drawing/2014/main" id="{4D055877-FDC2-41C3-84E3-71064964D4F6}"/>
                </a:ext>
              </a:extLst>
            </p:cNvPr>
            <p:cNvSpPr/>
            <p:nvPr/>
          </p:nvSpPr>
          <p:spPr>
            <a:xfrm>
              <a:off x="4724823" y="4038600"/>
              <a:ext cx="4279476" cy="23622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 name="TextBox 15">
            <a:extLst>
              <a:ext uri="{FF2B5EF4-FFF2-40B4-BE49-F238E27FC236}">
                <a16:creationId xmlns:a16="http://schemas.microsoft.com/office/drawing/2014/main" id="{7BA78477-16DE-4995-B960-32EE04ACA89D}"/>
              </a:ext>
            </a:extLst>
          </p:cNvPr>
          <p:cNvSpPr txBox="1"/>
          <p:nvPr/>
        </p:nvSpPr>
        <p:spPr>
          <a:xfrm>
            <a:off x="2022279" y="628195"/>
            <a:ext cx="849271" cy="369332"/>
          </a:xfrm>
          <a:prstGeom prst="rect">
            <a:avLst/>
          </a:prstGeom>
          <a:noFill/>
        </p:spPr>
        <p:txBody>
          <a:bodyPr wrap="none" rtlCol="0">
            <a:spAutoFit/>
          </a:bodyPr>
          <a:lstStyle/>
          <a:p>
            <a:r>
              <a:rPr lang="en-SG" b="1" dirty="0" err="1">
                <a:solidFill>
                  <a:srgbClr val="FF0000"/>
                </a:solidFill>
              </a:rPr>
              <a:t>Stack.c</a:t>
            </a:r>
            <a:endParaRPr lang="en-SG" b="1" dirty="0">
              <a:solidFill>
                <a:srgbClr val="FF0000"/>
              </a:solidFill>
            </a:endParaRPr>
          </a:p>
        </p:txBody>
      </p:sp>
      <p:sp>
        <p:nvSpPr>
          <p:cNvPr id="17" name="TextBox 16">
            <a:extLst>
              <a:ext uri="{FF2B5EF4-FFF2-40B4-BE49-F238E27FC236}">
                <a16:creationId xmlns:a16="http://schemas.microsoft.com/office/drawing/2014/main" id="{8E647474-CCD5-4BDE-AD7B-5D54488E8A98}"/>
              </a:ext>
            </a:extLst>
          </p:cNvPr>
          <p:cNvSpPr txBox="1"/>
          <p:nvPr/>
        </p:nvSpPr>
        <p:spPr>
          <a:xfrm>
            <a:off x="6382775" y="3649653"/>
            <a:ext cx="978153" cy="369332"/>
          </a:xfrm>
          <a:prstGeom prst="rect">
            <a:avLst/>
          </a:prstGeom>
          <a:noFill/>
        </p:spPr>
        <p:txBody>
          <a:bodyPr wrap="none" rtlCol="0">
            <a:spAutoFit/>
          </a:bodyPr>
          <a:lstStyle/>
          <a:p>
            <a:r>
              <a:rPr lang="en-SG" b="1" dirty="0" err="1">
                <a:solidFill>
                  <a:srgbClr val="FF0000"/>
                </a:solidFill>
              </a:rPr>
              <a:t>Queue.c</a:t>
            </a:r>
            <a:endParaRPr lang="en-SG" b="1" dirty="0">
              <a:solidFill>
                <a:srgbClr val="FF0000"/>
              </a:solidFill>
            </a:endParaRPr>
          </a:p>
        </p:txBody>
      </p:sp>
    </p:spTree>
    <p:extLst>
      <p:ext uri="{BB962C8B-B14F-4D97-AF65-F5344CB8AC3E}">
        <p14:creationId xmlns:p14="http://schemas.microsoft.com/office/powerpoint/2010/main" val="363047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9D81-3FE1-461E-ACB3-2F4EF1559557}"/>
              </a:ext>
            </a:extLst>
          </p:cNvPr>
          <p:cNvSpPr>
            <a:spLocks noGrp="1"/>
          </p:cNvSpPr>
          <p:nvPr>
            <p:ph type="title"/>
          </p:nvPr>
        </p:nvSpPr>
        <p:spPr/>
        <p:txBody>
          <a:bodyPr/>
          <a:lstStyle/>
          <a:p>
            <a:r>
              <a:rPr lang="en-SG" dirty="0"/>
              <a:t>stack functions</a:t>
            </a:r>
          </a:p>
        </p:txBody>
      </p:sp>
      <p:sp>
        <p:nvSpPr>
          <p:cNvPr id="4" name="TextBox 3">
            <a:extLst>
              <a:ext uri="{FF2B5EF4-FFF2-40B4-BE49-F238E27FC236}">
                <a16:creationId xmlns:a16="http://schemas.microsoft.com/office/drawing/2014/main" id="{AF2274D2-94BD-4C26-9FC3-201DC73359C9}"/>
              </a:ext>
            </a:extLst>
          </p:cNvPr>
          <p:cNvSpPr txBox="1"/>
          <p:nvPr/>
        </p:nvSpPr>
        <p:spPr>
          <a:xfrm>
            <a:off x="1143000" y="1447800"/>
            <a:ext cx="4267200" cy="4401205"/>
          </a:xfrm>
          <a:prstGeom prst="rect">
            <a:avLst/>
          </a:prstGeom>
          <a:noFill/>
        </p:spPr>
        <p:txBody>
          <a:bodyPr wrap="square">
            <a:spAutoFit/>
          </a:bodyPr>
          <a:lstStyle/>
          <a:p>
            <a:r>
              <a:rPr lang="en-SG" sz="1400" dirty="0">
                <a:latin typeface="Courier New" panose="02070309020205020404" pitchFamily="49" charset="0"/>
                <a:cs typeface="Courier New" panose="02070309020205020404" pitchFamily="49" charset="0"/>
              </a:rPr>
              <a:t>void </a:t>
            </a:r>
            <a:r>
              <a:rPr lang="en-SG" sz="1400" b="1" dirty="0">
                <a:latin typeface="Courier New" panose="02070309020205020404" pitchFamily="49" charset="0"/>
                <a:cs typeface="Courier New" panose="02070309020205020404" pitchFamily="49" charset="0"/>
              </a:rPr>
              <a:t>push</a:t>
            </a:r>
            <a:r>
              <a:rPr lang="en-SG" sz="1400" dirty="0">
                <a:latin typeface="Courier New" panose="02070309020205020404" pitchFamily="49" charset="0"/>
                <a:cs typeface="Courier New" panose="02070309020205020404" pitchFamily="49" charset="0"/>
              </a:rPr>
              <a:t>(Stack *s, int item){</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insertNode</a:t>
            </a:r>
            <a:r>
              <a:rPr lang="en-SG" sz="1400" dirty="0">
                <a:latin typeface="Courier New" panose="02070309020205020404" pitchFamily="49" charset="0"/>
                <a:cs typeface="Courier New" panose="02070309020205020404" pitchFamily="49" charset="0"/>
              </a:rPr>
              <a:t>(&amp;(s-&gt;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 0, 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a:latin typeface="Courier New" panose="02070309020205020404" pitchFamily="49" charset="0"/>
                <a:cs typeface="Courier New" panose="02070309020205020404" pitchFamily="49" charset="0"/>
              </a:rPr>
              <a:t>pop</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int item;</a:t>
            </a:r>
          </a:p>
          <a:p>
            <a:r>
              <a:rPr lang="en-SG" sz="1400" dirty="0">
                <a:latin typeface="Courier New" panose="02070309020205020404" pitchFamily="49" charset="0"/>
                <a:cs typeface="Courier New" panose="02070309020205020404" pitchFamily="49" charset="0"/>
              </a:rPr>
              <a:t>     item =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).head)-&gt;item;</a:t>
            </a:r>
          </a:p>
          <a:p>
            <a:r>
              <a:rPr lang="en-SG" sz="1400" dirty="0">
                <a:latin typeface="Courier New" panose="02070309020205020404" pitchFamily="49" charset="0"/>
                <a:cs typeface="Courier New" panose="02070309020205020404" pitchFamily="49" charset="0"/>
              </a:rPr>
              <a:t>     </a:t>
            </a:r>
            <a:r>
              <a:rPr lang="en-SG" sz="1400" dirty="0" err="1">
                <a:latin typeface="Courier New" panose="02070309020205020404" pitchFamily="49" charset="0"/>
                <a:cs typeface="Courier New" panose="02070309020205020404" pitchFamily="49" charset="0"/>
              </a:rPr>
              <a:t>removeNode</a:t>
            </a:r>
            <a:r>
              <a:rPr lang="en-SG" sz="1400" dirty="0">
                <a:latin typeface="Courier New" panose="02070309020205020404" pitchFamily="49" charset="0"/>
                <a:cs typeface="Courier New" panose="02070309020205020404" pitchFamily="49" charset="0"/>
              </a:rPr>
              <a:t>(&amp;(s-&gt;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 0);</a:t>
            </a:r>
          </a:p>
          <a:p>
            <a:r>
              <a:rPr lang="en-SG" sz="1400" dirty="0">
                <a:latin typeface="Courier New" panose="02070309020205020404" pitchFamily="49" charset="0"/>
                <a:cs typeface="Courier New" panose="02070309020205020404" pitchFamily="49" charset="0"/>
              </a:rPr>
              <a:t>     return 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a:latin typeface="Courier New" panose="02070309020205020404" pitchFamily="49" charset="0"/>
                <a:cs typeface="Courier New" panose="02070309020205020404" pitchFamily="49" charset="0"/>
              </a:rPr>
              <a:t>peek</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return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).head)-&gt;item;</a:t>
            </a:r>
          </a:p>
          <a:p>
            <a:r>
              <a:rPr lang="en-SG" sz="1400" dirty="0">
                <a:latin typeface="Courier New" panose="02070309020205020404" pitchFamily="49" charset="0"/>
                <a:cs typeface="Courier New" panose="02070309020205020404" pitchFamily="49" charset="0"/>
              </a:rPr>
              <a:t>}</a:t>
            </a:r>
          </a:p>
          <a:p>
            <a:endParaRPr lang="en-SG" sz="1400" dirty="0">
              <a:latin typeface="Courier New" panose="02070309020205020404" pitchFamily="49" charset="0"/>
              <a:cs typeface="Courier New" panose="02070309020205020404" pitchFamily="49" charset="0"/>
            </a:endParaRPr>
          </a:p>
          <a:p>
            <a:r>
              <a:rPr lang="en-SG" sz="1400" dirty="0">
                <a:latin typeface="Courier New" panose="02070309020205020404" pitchFamily="49" charset="0"/>
                <a:cs typeface="Courier New" panose="02070309020205020404" pitchFamily="49" charset="0"/>
              </a:rPr>
              <a:t>int </a:t>
            </a:r>
            <a:r>
              <a:rPr lang="en-SG" sz="1400" b="1" dirty="0" err="1">
                <a:latin typeface="Courier New" panose="02070309020205020404" pitchFamily="49" charset="0"/>
                <a:cs typeface="Courier New" panose="02070309020205020404" pitchFamily="49" charset="0"/>
              </a:rPr>
              <a:t>isEmptyStack</a:t>
            </a:r>
            <a:r>
              <a:rPr lang="en-SG" sz="1400" dirty="0">
                <a:latin typeface="Courier New" panose="02070309020205020404" pitchFamily="49" charset="0"/>
                <a:cs typeface="Courier New" panose="02070309020205020404" pitchFamily="49" charset="0"/>
              </a:rPr>
              <a:t>(Stack *s){</a:t>
            </a:r>
          </a:p>
          <a:p>
            <a:r>
              <a:rPr lang="en-SG" sz="1400" dirty="0">
                <a:latin typeface="Courier New" panose="02070309020205020404" pitchFamily="49" charset="0"/>
                <a:cs typeface="Courier New" panose="02070309020205020404" pitchFamily="49" charset="0"/>
              </a:rPr>
              <a:t>     if ((s-&gt;</a:t>
            </a:r>
            <a:r>
              <a:rPr lang="en-SG" sz="1400" dirty="0" err="1">
                <a:latin typeface="Courier New" panose="02070309020205020404" pitchFamily="49" charset="0"/>
                <a:cs typeface="Courier New" panose="02070309020205020404" pitchFamily="49" charset="0"/>
              </a:rPr>
              <a:t>ll</a:t>
            </a:r>
            <a:r>
              <a:rPr lang="en-SG" sz="1400" dirty="0">
                <a:latin typeface="Courier New" panose="02070309020205020404" pitchFamily="49" charset="0"/>
                <a:cs typeface="Courier New" panose="02070309020205020404" pitchFamily="49" charset="0"/>
              </a:rPr>
              <a:t>).size == 0)</a:t>
            </a:r>
          </a:p>
          <a:p>
            <a:r>
              <a:rPr lang="en-SG" sz="1400" dirty="0">
                <a:latin typeface="Courier New" panose="02070309020205020404" pitchFamily="49" charset="0"/>
                <a:cs typeface="Courier New" panose="02070309020205020404" pitchFamily="49" charset="0"/>
              </a:rPr>
              <a:t>          return 1;</a:t>
            </a:r>
          </a:p>
          <a:p>
            <a:r>
              <a:rPr lang="en-SG" sz="1400" dirty="0">
                <a:latin typeface="Courier New" panose="02070309020205020404" pitchFamily="49" charset="0"/>
                <a:cs typeface="Courier New" panose="02070309020205020404" pitchFamily="49" charset="0"/>
              </a:rPr>
              <a:t>     return 0;</a:t>
            </a:r>
          </a:p>
          <a:p>
            <a:r>
              <a:rPr lang="en-SG" sz="1400" dirty="0">
                <a:latin typeface="Courier New" panose="02070309020205020404" pitchFamily="49" charset="0"/>
                <a:cs typeface="Courier New" panose="02070309020205020404" pitchFamily="49" charset="0"/>
              </a:rPr>
              <a:t>}</a:t>
            </a:r>
          </a:p>
        </p:txBody>
      </p:sp>
      <p:grpSp>
        <p:nvGrpSpPr>
          <p:cNvPr id="5" name="Group 4">
            <a:extLst>
              <a:ext uri="{FF2B5EF4-FFF2-40B4-BE49-F238E27FC236}">
                <a16:creationId xmlns:a16="http://schemas.microsoft.com/office/drawing/2014/main" id="{405A743C-9216-47F6-99DC-E2FFB64F97FC}"/>
              </a:ext>
            </a:extLst>
          </p:cNvPr>
          <p:cNvGrpSpPr/>
          <p:nvPr/>
        </p:nvGrpSpPr>
        <p:grpSpPr>
          <a:xfrm>
            <a:off x="5807719" y="2748316"/>
            <a:ext cx="2002146" cy="2128484"/>
            <a:chOff x="1143000" y="2667000"/>
            <a:chExt cx="1295400" cy="3124200"/>
          </a:xfrm>
        </p:grpSpPr>
        <p:cxnSp>
          <p:nvCxnSpPr>
            <p:cNvPr id="6" name="Straight Connector 5">
              <a:extLst>
                <a:ext uri="{FF2B5EF4-FFF2-40B4-BE49-F238E27FC236}">
                  <a16:creationId xmlns:a16="http://schemas.microsoft.com/office/drawing/2014/main" id="{DAADA803-8094-410D-B6A9-DED3385320B7}"/>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3815512-A2D0-4E6B-B066-A0394FE50F71}"/>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088DCA2-A318-4FFF-948D-4CA4ABDE6644}"/>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33B8CCCF-BEE3-40E5-96F0-044535E787E0}"/>
              </a:ext>
            </a:extLst>
          </p:cNvPr>
          <p:cNvSpPr/>
          <p:nvPr/>
        </p:nvSpPr>
        <p:spPr>
          <a:xfrm>
            <a:off x="6116706" y="3017906"/>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4</a:t>
            </a:r>
          </a:p>
        </p:txBody>
      </p:sp>
      <p:sp>
        <p:nvSpPr>
          <p:cNvPr id="10" name="Rectangle 9">
            <a:extLst>
              <a:ext uri="{FF2B5EF4-FFF2-40B4-BE49-F238E27FC236}">
                <a16:creationId xmlns:a16="http://schemas.microsoft.com/office/drawing/2014/main" id="{25808E00-EC0B-42D2-B436-C3DA3192C261}"/>
              </a:ext>
            </a:extLst>
          </p:cNvPr>
          <p:cNvSpPr/>
          <p:nvPr/>
        </p:nvSpPr>
        <p:spPr>
          <a:xfrm>
            <a:off x="6116706" y="3442298"/>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3</a:t>
            </a:r>
          </a:p>
        </p:txBody>
      </p:sp>
      <p:sp>
        <p:nvSpPr>
          <p:cNvPr id="11" name="Rectangle 10">
            <a:extLst>
              <a:ext uri="{FF2B5EF4-FFF2-40B4-BE49-F238E27FC236}">
                <a16:creationId xmlns:a16="http://schemas.microsoft.com/office/drawing/2014/main" id="{273F92C7-DEDE-4197-AA7D-D1D9A5CC6403}"/>
              </a:ext>
            </a:extLst>
          </p:cNvPr>
          <p:cNvSpPr/>
          <p:nvPr/>
        </p:nvSpPr>
        <p:spPr>
          <a:xfrm>
            <a:off x="6116706" y="3866690"/>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2</a:t>
            </a:r>
          </a:p>
        </p:txBody>
      </p:sp>
      <p:sp>
        <p:nvSpPr>
          <p:cNvPr id="12" name="Rectangle 11">
            <a:extLst>
              <a:ext uri="{FF2B5EF4-FFF2-40B4-BE49-F238E27FC236}">
                <a16:creationId xmlns:a16="http://schemas.microsoft.com/office/drawing/2014/main" id="{1D4717E3-E470-494C-8DEF-FDEF6B0CB1D9}"/>
              </a:ext>
            </a:extLst>
          </p:cNvPr>
          <p:cNvSpPr/>
          <p:nvPr/>
        </p:nvSpPr>
        <p:spPr>
          <a:xfrm>
            <a:off x="6116706" y="4291082"/>
            <a:ext cx="1378050" cy="42439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1</a:t>
            </a:r>
          </a:p>
        </p:txBody>
      </p:sp>
      <p:sp>
        <p:nvSpPr>
          <p:cNvPr id="13" name="TextBox 12">
            <a:extLst>
              <a:ext uri="{FF2B5EF4-FFF2-40B4-BE49-F238E27FC236}">
                <a16:creationId xmlns:a16="http://schemas.microsoft.com/office/drawing/2014/main" id="{AA717AE0-D461-489C-A010-484C2F120850}"/>
              </a:ext>
            </a:extLst>
          </p:cNvPr>
          <p:cNvSpPr txBox="1"/>
          <p:nvPr/>
        </p:nvSpPr>
        <p:spPr>
          <a:xfrm>
            <a:off x="6400800" y="4876800"/>
            <a:ext cx="951864" cy="369332"/>
          </a:xfrm>
          <a:prstGeom prst="rect">
            <a:avLst/>
          </a:prstGeom>
          <a:noFill/>
        </p:spPr>
        <p:txBody>
          <a:bodyPr wrap="none" rtlCol="0">
            <a:spAutoFit/>
          </a:bodyPr>
          <a:lstStyle/>
          <a:p>
            <a:r>
              <a:rPr lang="en-SG" b="1" dirty="0"/>
              <a:t>Stack *s</a:t>
            </a:r>
          </a:p>
        </p:txBody>
      </p:sp>
      <p:sp>
        <p:nvSpPr>
          <p:cNvPr id="19" name="Rectangle 18">
            <a:extLst>
              <a:ext uri="{FF2B5EF4-FFF2-40B4-BE49-F238E27FC236}">
                <a16:creationId xmlns:a16="http://schemas.microsoft.com/office/drawing/2014/main" id="{D06CA5E4-C04F-49A6-B8D7-C0C9A54FEEC6}"/>
              </a:ext>
            </a:extLst>
          </p:cNvPr>
          <p:cNvSpPr/>
          <p:nvPr/>
        </p:nvSpPr>
        <p:spPr>
          <a:xfrm>
            <a:off x="5807719" y="1831358"/>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1)</a:t>
            </a:r>
          </a:p>
        </p:txBody>
      </p:sp>
      <p:sp>
        <p:nvSpPr>
          <p:cNvPr id="20" name="Rectangle 19">
            <a:extLst>
              <a:ext uri="{FF2B5EF4-FFF2-40B4-BE49-F238E27FC236}">
                <a16:creationId xmlns:a16="http://schemas.microsoft.com/office/drawing/2014/main" id="{6EAF23B4-AF68-4DBB-8BD4-0E554D105254}"/>
              </a:ext>
            </a:extLst>
          </p:cNvPr>
          <p:cNvSpPr/>
          <p:nvPr/>
        </p:nvSpPr>
        <p:spPr>
          <a:xfrm>
            <a:off x="5807719"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2)</a:t>
            </a:r>
          </a:p>
        </p:txBody>
      </p:sp>
      <p:sp>
        <p:nvSpPr>
          <p:cNvPr id="21" name="Rectangle 20">
            <a:extLst>
              <a:ext uri="{FF2B5EF4-FFF2-40B4-BE49-F238E27FC236}">
                <a16:creationId xmlns:a16="http://schemas.microsoft.com/office/drawing/2014/main" id="{133B65F5-46A4-41AD-AC47-18D0185AB009}"/>
              </a:ext>
            </a:extLst>
          </p:cNvPr>
          <p:cNvSpPr/>
          <p:nvPr/>
        </p:nvSpPr>
        <p:spPr>
          <a:xfrm>
            <a:off x="5804660"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3)</a:t>
            </a:r>
          </a:p>
        </p:txBody>
      </p:sp>
      <p:sp>
        <p:nvSpPr>
          <p:cNvPr id="22" name="Rectangle 21">
            <a:extLst>
              <a:ext uri="{FF2B5EF4-FFF2-40B4-BE49-F238E27FC236}">
                <a16:creationId xmlns:a16="http://schemas.microsoft.com/office/drawing/2014/main" id="{71B5FDB5-6A99-4AC6-B54A-F32982045234}"/>
              </a:ext>
            </a:extLst>
          </p:cNvPr>
          <p:cNvSpPr/>
          <p:nvPr/>
        </p:nvSpPr>
        <p:spPr>
          <a:xfrm>
            <a:off x="5807719" y="1831357"/>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push(s, 4)</a:t>
            </a:r>
          </a:p>
        </p:txBody>
      </p:sp>
      <p:sp>
        <p:nvSpPr>
          <p:cNvPr id="23" name="Rectangle 22">
            <a:extLst>
              <a:ext uri="{FF2B5EF4-FFF2-40B4-BE49-F238E27FC236}">
                <a16:creationId xmlns:a16="http://schemas.microsoft.com/office/drawing/2014/main" id="{54D5BC2B-06D0-4271-AE9B-A50A8DC2C114}"/>
              </a:ext>
            </a:extLst>
          </p:cNvPr>
          <p:cNvSpPr/>
          <p:nvPr/>
        </p:nvSpPr>
        <p:spPr>
          <a:xfrm>
            <a:off x="5804660"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pop(s)</a:t>
            </a:r>
          </a:p>
        </p:txBody>
      </p:sp>
      <p:sp>
        <p:nvSpPr>
          <p:cNvPr id="24" name="Rectangle 23">
            <a:extLst>
              <a:ext uri="{FF2B5EF4-FFF2-40B4-BE49-F238E27FC236}">
                <a16:creationId xmlns:a16="http://schemas.microsoft.com/office/drawing/2014/main" id="{DDD50433-206C-4793-B819-340A31BEB3BA}"/>
              </a:ext>
            </a:extLst>
          </p:cNvPr>
          <p:cNvSpPr/>
          <p:nvPr/>
        </p:nvSpPr>
        <p:spPr>
          <a:xfrm>
            <a:off x="5801601" y="1825525"/>
            <a:ext cx="2002142"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peek(s) = 3</a:t>
            </a:r>
          </a:p>
        </p:txBody>
      </p:sp>
      <p:cxnSp>
        <p:nvCxnSpPr>
          <p:cNvPr id="26" name="Straight Arrow Connector 25">
            <a:extLst>
              <a:ext uri="{FF2B5EF4-FFF2-40B4-BE49-F238E27FC236}">
                <a16:creationId xmlns:a16="http://schemas.microsoft.com/office/drawing/2014/main" id="{B1C1AB67-C73E-42C9-879D-AE0AD5F2993A}"/>
              </a:ext>
            </a:extLst>
          </p:cNvPr>
          <p:cNvCxnSpPr/>
          <p:nvPr/>
        </p:nvCxnSpPr>
        <p:spPr>
          <a:xfrm flipH="1">
            <a:off x="7186246" y="3660158"/>
            <a:ext cx="83127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0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50"/>
                                        <p:tgtEl>
                                          <p:spTgt spid="19"/>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anim calcmode="lin" valueType="num">
                                      <p:cBhvr>
                                        <p:cTn id="11" dur="250" fill="hold"/>
                                        <p:tgtEl>
                                          <p:spTgt spid="12"/>
                                        </p:tgtEl>
                                        <p:attrNameLst>
                                          <p:attrName>ppt_x</p:attrName>
                                        </p:attrNameLst>
                                      </p:cBhvr>
                                      <p:tavLst>
                                        <p:tav tm="0">
                                          <p:val>
                                            <p:strVal val="#ppt_x"/>
                                          </p:val>
                                        </p:tav>
                                        <p:tav tm="100000">
                                          <p:val>
                                            <p:strVal val="#ppt_x"/>
                                          </p:val>
                                        </p:tav>
                                      </p:tavLst>
                                    </p:anim>
                                    <p:anim calcmode="lin" valueType="num">
                                      <p:cBhvr>
                                        <p:cTn id="12"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250"/>
                                        <p:tgtEl>
                                          <p:spTgt spid="20"/>
                                        </p:tgtEl>
                                      </p:cBhvr>
                                    </p:animEffect>
                                  </p:childTnLst>
                                </p:cTn>
                              </p:par>
                              <p:par>
                                <p:cTn id="18" presetID="47"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250"/>
                                        <p:tgtEl>
                                          <p:spTgt spid="11"/>
                                        </p:tgtEl>
                                      </p:cBhvr>
                                    </p:animEffect>
                                    <p:anim calcmode="lin" valueType="num">
                                      <p:cBhvr>
                                        <p:cTn id="21" dur="250" fill="hold"/>
                                        <p:tgtEl>
                                          <p:spTgt spid="11"/>
                                        </p:tgtEl>
                                        <p:attrNameLst>
                                          <p:attrName>ppt_x</p:attrName>
                                        </p:attrNameLst>
                                      </p:cBhvr>
                                      <p:tavLst>
                                        <p:tav tm="0">
                                          <p:val>
                                            <p:strVal val="#ppt_x"/>
                                          </p:val>
                                        </p:tav>
                                        <p:tav tm="100000">
                                          <p:val>
                                            <p:strVal val="#ppt_x"/>
                                          </p:val>
                                        </p:tav>
                                      </p:tavLst>
                                    </p:anim>
                                    <p:anim calcmode="lin" valueType="num">
                                      <p:cBhvr>
                                        <p:cTn id="22" dur="2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250"/>
                                        <p:tgtEl>
                                          <p:spTgt spid="21"/>
                                        </p:tgtEl>
                                      </p:cBhvr>
                                    </p:animEffect>
                                  </p:childTnLst>
                                </p:cTn>
                              </p:par>
                              <p:par>
                                <p:cTn id="28" presetID="47"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50"/>
                                        <p:tgtEl>
                                          <p:spTgt spid="10"/>
                                        </p:tgtEl>
                                      </p:cBhvr>
                                    </p:animEffect>
                                    <p:anim calcmode="lin" valueType="num">
                                      <p:cBhvr>
                                        <p:cTn id="31" dur="250" fill="hold"/>
                                        <p:tgtEl>
                                          <p:spTgt spid="10"/>
                                        </p:tgtEl>
                                        <p:attrNameLst>
                                          <p:attrName>ppt_x</p:attrName>
                                        </p:attrNameLst>
                                      </p:cBhvr>
                                      <p:tavLst>
                                        <p:tav tm="0">
                                          <p:val>
                                            <p:strVal val="#ppt_x"/>
                                          </p:val>
                                        </p:tav>
                                        <p:tav tm="100000">
                                          <p:val>
                                            <p:strVal val="#ppt_x"/>
                                          </p:val>
                                        </p:tav>
                                      </p:tavLst>
                                    </p:anim>
                                    <p:anim calcmode="lin" valueType="num">
                                      <p:cBhvr>
                                        <p:cTn id="32"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50"/>
                                        <p:tgtEl>
                                          <p:spTgt spid="22"/>
                                        </p:tgtEl>
                                      </p:cBhvr>
                                    </p:animEffect>
                                  </p:childTnLst>
                                </p:cTn>
                              </p:par>
                              <p:par>
                                <p:cTn id="38" presetID="47"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250"/>
                                        <p:tgtEl>
                                          <p:spTgt spid="9"/>
                                        </p:tgtEl>
                                      </p:cBhvr>
                                    </p:animEffect>
                                    <p:anim calcmode="lin" valueType="num">
                                      <p:cBhvr>
                                        <p:cTn id="41" dur="250" fill="hold"/>
                                        <p:tgtEl>
                                          <p:spTgt spid="9"/>
                                        </p:tgtEl>
                                        <p:attrNameLst>
                                          <p:attrName>ppt_x</p:attrName>
                                        </p:attrNameLst>
                                      </p:cBhvr>
                                      <p:tavLst>
                                        <p:tav tm="0">
                                          <p:val>
                                            <p:strVal val="#ppt_x"/>
                                          </p:val>
                                        </p:tav>
                                        <p:tav tm="100000">
                                          <p:val>
                                            <p:strVal val="#ppt_x"/>
                                          </p:val>
                                        </p:tav>
                                      </p:tavLst>
                                    </p:anim>
                                    <p:anim calcmode="lin" valueType="num">
                                      <p:cBhvr>
                                        <p:cTn id="42" dur="2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250"/>
                                        <p:tgtEl>
                                          <p:spTgt spid="23"/>
                                        </p:tgtEl>
                                      </p:cBhvr>
                                    </p:animEffect>
                                  </p:childTnLst>
                                </p:cTn>
                              </p:par>
                              <p:par>
                                <p:cTn id="48" presetID="47" presetClass="exit" presetSubtype="0" fill="hold" grpId="1" nodeType="withEffect">
                                  <p:stCondLst>
                                    <p:cond delay="0"/>
                                  </p:stCondLst>
                                  <p:childTnLst>
                                    <p:animEffect transition="out" filter="fade">
                                      <p:cBhvr>
                                        <p:cTn id="49" dur="250"/>
                                        <p:tgtEl>
                                          <p:spTgt spid="9"/>
                                        </p:tgtEl>
                                      </p:cBhvr>
                                    </p:animEffect>
                                    <p:anim calcmode="lin" valueType="num">
                                      <p:cBhvr>
                                        <p:cTn id="50" dur="250"/>
                                        <p:tgtEl>
                                          <p:spTgt spid="9"/>
                                        </p:tgtEl>
                                        <p:attrNameLst>
                                          <p:attrName>ppt_x</p:attrName>
                                        </p:attrNameLst>
                                      </p:cBhvr>
                                      <p:tavLst>
                                        <p:tav tm="0">
                                          <p:val>
                                            <p:strVal val="ppt_x"/>
                                          </p:val>
                                        </p:tav>
                                        <p:tav tm="100000">
                                          <p:val>
                                            <p:strVal val="ppt_x"/>
                                          </p:val>
                                        </p:tav>
                                      </p:tavLst>
                                    </p:anim>
                                    <p:anim calcmode="lin" valueType="num">
                                      <p:cBhvr>
                                        <p:cTn id="51" dur="250"/>
                                        <p:tgtEl>
                                          <p:spTgt spid="9"/>
                                        </p:tgtEl>
                                        <p:attrNameLst>
                                          <p:attrName>ppt_y</p:attrName>
                                        </p:attrNameLst>
                                      </p:cBhvr>
                                      <p:tavLst>
                                        <p:tav tm="0">
                                          <p:val>
                                            <p:strVal val="ppt_y"/>
                                          </p:val>
                                        </p:tav>
                                        <p:tav tm="100000">
                                          <p:val>
                                            <p:strVal val="ppt_y-.1"/>
                                          </p:val>
                                        </p:tav>
                                      </p:tavLst>
                                    </p:anim>
                                    <p:set>
                                      <p:cBhvr>
                                        <p:cTn id="52" dur="1" fill="hold">
                                          <p:stCondLst>
                                            <p:cond delay="24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250"/>
                                        <p:tgtEl>
                                          <p:spTgt spid="24"/>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1" grpId="0" animBg="1"/>
      <p:bldP spid="12" grpId="0" animBg="1"/>
      <p:bldP spid="19" grpId="0" animBg="1"/>
      <p:bldP spid="20" grpId="0" animBg="1"/>
      <p:bldP spid="21"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9D81-3FE1-461E-ACB3-2F4EF1559557}"/>
              </a:ext>
            </a:extLst>
          </p:cNvPr>
          <p:cNvSpPr>
            <a:spLocks noGrp="1"/>
          </p:cNvSpPr>
          <p:nvPr>
            <p:ph type="title"/>
          </p:nvPr>
        </p:nvSpPr>
        <p:spPr/>
        <p:txBody>
          <a:bodyPr/>
          <a:lstStyle/>
          <a:p>
            <a:r>
              <a:rPr lang="en-SG" dirty="0"/>
              <a:t>Queue functions</a:t>
            </a:r>
          </a:p>
        </p:txBody>
      </p:sp>
      <p:sp>
        <p:nvSpPr>
          <p:cNvPr id="4" name="TextBox 3">
            <a:extLst>
              <a:ext uri="{FF2B5EF4-FFF2-40B4-BE49-F238E27FC236}">
                <a16:creationId xmlns:a16="http://schemas.microsoft.com/office/drawing/2014/main" id="{AF2274D2-94BD-4C26-9FC3-201DC73359C9}"/>
              </a:ext>
            </a:extLst>
          </p:cNvPr>
          <p:cNvSpPr txBox="1"/>
          <p:nvPr/>
        </p:nvSpPr>
        <p:spPr>
          <a:xfrm>
            <a:off x="1143000" y="1295400"/>
            <a:ext cx="6858000" cy="4031873"/>
          </a:xfrm>
          <a:prstGeom prst="rect">
            <a:avLst/>
          </a:prstGeom>
          <a:noFill/>
        </p:spPr>
        <p:txBody>
          <a:bodyPr wrap="square">
            <a:spAutoFit/>
          </a:bodyPr>
          <a:lstStyle/>
          <a:p>
            <a:r>
              <a:rPr lang="en-SG" sz="1600" dirty="0">
                <a:latin typeface="Courier New" panose="02070309020205020404" pitchFamily="49" charset="0"/>
                <a:cs typeface="Courier New" panose="02070309020205020404" pitchFamily="49" charset="0"/>
              </a:rPr>
              <a:t>void </a:t>
            </a:r>
            <a:r>
              <a:rPr lang="en-SG" sz="1600" b="1" dirty="0">
                <a:latin typeface="Courier New" panose="02070309020205020404" pitchFamily="49" charset="0"/>
                <a:cs typeface="Courier New" panose="02070309020205020404" pitchFamily="49" charset="0"/>
              </a:rPr>
              <a:t>enqueue</a:t>
            </a:r>
            <a:r>
              <a:rPr lang="en-SG" sz="1600" dirty="0">
                <a:latin typeface="Courier New" panose="02070309020205020404" pitchFamily="49" charset="0"/>
                <a:cs typeface="Courier New" panose="02070309020205020404" pitchFamily="49" charset="0"/>
              </a:rPr>
              <a:t>(Queue *q, int item){</a:t>
            </a:r>
          </a:p>
          <a:p>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insertNode</a:t>
            </a:r>
            <a:r>
              <a:rPr lang="en-SG" sz="1600" dirty="0">
                <a:latin typeface="Courier New" panose="02070309020205020404" pitchFamily="49" charset="0"/>
                <a:cs typeface="Courier New" panose="02070309020205020404" pitchFamily="49" charset="0"/>
              </a:rPr>
              <a:t>(&amp;(q-&gt;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 q-&gt;</a:t>
            </a:r>
            <a:r>
              <a:rPr lang="en-SG" sz="1600" dirty="0" err="1">
                <a:latin typeface="Courier New" panose="02070309020205020404" pitchFamily="49" charset="0"/>
                <a:cs typeface="Courier New" panose="02070309020205020404" pitchFamily="49" charset="0"/>
              </a:rPr>
              <a:t>ll.size</a:t>
            </a:r>
            <a:r>
              <a:rPr lang="en-SG" sz="1600" dirty="0">
                <a:latin typeface="Courier New" panose="02070309020205020404" pitchFamily="49" charset="0"/>
                <a:cs typeface="Courier New" panose="02070309020205020404" pitchFamily="49" charset="0"/>
              </a:rPr>
              <a:t>, item);</a:t>
            </a:r>
          </a:p>
          <a:p>
            <a:r>
              <a:rPr lang="en-SG" sz="1600" dirty="0">
                <a:latin typeface="Courier New" panose="02070309020205020404" pitchFamily="49" charset="0"/>
                <a:cs typeface="Courier New" panose="02070309020205020404" pitchFamily="49" charset="0"/>
              </a:rPr>
              <a:t>}</a:t>
            </a:r>
          </a:p>
          <a:p>
            <a:endParaRPr lang="en-SG" sz="1600" dirty="0">
              <a:latin typeface="Courier New" panose="02070309020205020404" pitchFamily="49" charset="0"/>
              <a:cs typeface="Courier New" panose="02070309020205020404" pitchFamily="49" charset="0"/>
            </a:endParaRPr>
          </a:p>
          <a:p>
            <a:r>
              <a:rPr lang="en-SG" sz="1600" dirty="0">
                <a:latin typeface="Courier New" panose="02070309020205020404" pitchFamily="49" charset="0"/>
                <a:cs typeface="Courier New" panose="02070309020205020404" pitchFamily="49" charset="0"/>
              </a:rPr>
              <a:t>int </a:t>
            </a:r>
            <a:r>
              <a:rPr lang="en-SG" sz="1600" b="1" dirty="0">
                <a:latin typeface="Courier New" panose="02070309020205020404" pitchFamily="49" charset="0"/>
                <a:cs typeface="Courier New" panose="02070309020205020404" pitchFamily="49" charset="0"/>
              </a:rPr>
              <a:t>dequeue</a:t>
            </a:r>
            <a:r>
              <a:rPr lang="en-SG" sz="1600" dirty="0">
                <a:latin typeface="Courier New" panose="02070309020205020404" pitchFamily="49" charset="0"/>
                <a:cs typeface="Courier New" panose="02070309020205020404" pitchFamily="49" charset="0"/>
              </a:rPr>
              <a:t>(Queue *q){</a:t>
            </a:r>
          </a:p>
          <a:p>
            <a:r>
              <a:rPr lang="en-SG" sz="1600" dirty="0">
                <a:latin typeface="Courier New" panose="02070309020205020404" pitchFamily="49" charset="0"/>
                <a:cs typeface="Courier New" panose="02070309020205020404" pitchFamily="49" charset="0"/>
              </a:rPr>
              <a:t>     int item;</a:t>
            </a:r>
          </a:p>
          <a:p>
            <a:r>
              <a:rPr lang="en-SG" sz="1600" dirty="0">
                <a:latin typeface="Courier New" panose="02070309020205020404" pitchFamily="49" charset="0"/>
                <a:cs typeface="Courier New" panose="02070309020205020404" pitchFamily="49" charset="0"/>
              </a:rPr>
              <a:t>     item = ((q-&gt;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).head)-&gt;item;</a:t>
            </a:r>
          </a:p>
          <a:p>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removeNode</a:t>
            </a:r>
            <a:r>
              <a:rPr lang="en-SG" sz="1600" dirty="0">
                <a:latin typeface="Courier New" panose="02070309020205020404" pitchFamily="49" charset="0"/>
                <a:cs typeface="Courier New" panose="02070309020205020404" pitchFamily="49" charset="0"/>
              </a:rPr>
              <a:t>(&amp;(q-&gt;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 0);</a:t>
            </a:r>
          </a:p>
          <a:p>
            <a:r>
              <a:rPr lang="en-SG" sz="1600" dirty="0">
                <a:latin typeface="Courier New" panose="02070309020205020404" pitchFamily="49" charset="0"/>
                <a:cs typeface="Courier New" panose="02070309020205020404" pitchFamily="49" charset="0"/>
              </a:rPr>
              <a:t>     return item;</a:t>
            </a:r>
          </a:p>
          <a:p>
            <a:r>
              <a:rPr lang="en-SG" sz="1600" dirty="0">
                <a:latin typeface="Courier New" panose="02070309020205020404" pitchFamily="49" charset="0"/>
                <a:cs typeface="Courier New" panose="02070309020205020404" pitchFamily="49" charset="0"/>
              </a:rPr>
              <a:t>}</a:t>
            </a:r>
          </a:p>
          <a:p>
            <a:endParaRPr lang="en-SG" sz="1600" dirty="0">
              <a:latin typeface="Courier New" panose="02070309020205020404" pitchFamily="49" charset="0"/>
              <a:cs typeface="Courier New" panose="02070309020205020404" pitchFamily="49" charset="0"/>
            </a:endParaRPr>
          </a:p>
          <a:p>
            <a:r>
              <a:rPr lang="en-SG" sz="1600" dirty="0">
                <a:latin typeface="Courier New" panose="02070309020205020404" pitchFamily="49" charset="0"/>
                <a:cs typeface="Courier New" panose="02070309020205020404" pitchFamily="49" charset="0"/>
              </a:rPr>
              <a:t>int </a:t>
            </a:r>
            <a:r>
              <a:rPr lang="en-SG" sz="1600" b="1" dirty="0" err="1">
                <a:latin typeface="Courier New" panose="02070309020205020404" pitchFamily="49" charset="0"/>
                <a:cs typeface="Courier New" panose="02070309020205020404" pitchFamily="49" charset="0"/>
              </a:rPr>
              <a:t>isEmptyQueue</a:t>
            </a:r>
            <a:r>
              <a:rPr lang="en-SG" sz="1600" dirty="0">
                <a:latin typeface="Courier New" panose="02070309020205020404" pitchFamily="49" charset="0"/>
                <a:cs typeface="Courier New" panose="02070309020205020404" pitchFamily="49" charset="0"/>
              </a:rPr>
              <a:t>(Queue *q){</a:t>
            </a:r>
          </a:p>
          <a:p>
            <a:r>
              <a:rPr lang="en-SG" sz="1600" dirty="0">
                <a:latin typeface="Courier New" panose="02070309020205020404" pitchFamily="49" charset="0"/>
                <a:cs typeface="Courier New" panose="02070309020205020404" pitchFamily="49" charset="0"/>
              </a:rPr>
              <a:t>     if ((q-&gt;</a:t>
            </a:r>
            <a:r>
              <a:rPr lang="en-SG" sz="1600" dirty="0" err="1">
                <a:latin typeface="Courier New" panose="02070309020205020404" pitchFamily="49" charset="0"/>
                <a:cs typeface="Courier New" panose="02070309020205020404" pitchFamily="49" charset="0"/>
              </a:rPr>
              <a:t>ll</a:t>
            </a:r>
            <a:r>
              <a:rPr lang="en-SG" sz="1600" dirty="0">
                <a:latin typeface="Courier New" panose="02070309020205020404" pitchFamily="49" charset="0"/>
                <a:cs typeface="Courier New" panose="02070309020205020404" pitchFamily="49" charset="0"/>
              </a:rPr>
              <a:t>).size == 0)</a:t>
            </a:r>
          </a:p>
          <a:p>
            <a:r>
              <a:rPr lang="en-SG" sz="1600" dirty="0">
                <a:latin typeface="Courier New" panose="02070309020205020404" pitchFamily="49" charset="0"/>
                <a:cs typeface="Courier New" panose="02070309020205020404" pitchFamily="49" charset="0"/>
              </a:rPr>
              <a:t>          return 1;</a:t>
            </a:r>
          </a:p>
          <a:p>
            <a:r>
              <a:rPr lang="en-SG" sz="1600" dirty="0">
                <a:latin typeface="Courier New" panose="02070309020205020404" pitchFamily="49" charset="0"/>
                <a:cs typeface="Courier New" panose="02070309020205020404" pitchFamily="49" charset="0"/>
              </a:rPr>
              <a:t>     return 0;</a:t>
            </a:r>
          </a:p>
          <a:p>
            <a:r>
              <a:rPr lang="en-SG" sz="1600" dirty="0">
                <a:latin typeface="Courier New" panose="02070309020205020404" pitchFamily="49" charset="0"/>
                <a:cs typeface="Courier New" panose="02070309020205020404" pitchFamily="49" charset="0"/>
              </a:rPr>
              <a:t>}</a:t>
            </a:r>
          </a:p>
        </p:txBody>
      </p:sp>
      <p:sp>
        <p:nvSpPr>
          <p:cNvPr id="12" name="Rectangle 14">
            <a:extLst>
              <a:ext uri="{FF2B5EF4-FFF2-40B4-BE49-F238E27FC236}">
                <a16:creationId xmlns:a16="http://schemas.microsoft.com/office/drawing/2014/main" id="{40E4A16B-A714-47F9-9157-8AD64A8D637B}"/>
              </a:ext>
            </a:extLst>
          </p:cNvPr>
          <p:cNvSpPr/>
          <p:nvPr/>
        </p:nvSpPr>
        <p:spPr>
          <a:xfrm>
            <a:off x="5061347" y="5595000"/>
            <a:ext cx="490537"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4</a:t>
            </a:r>
          </a:p>
        </p:txBody>
      </p:sp>
      <p:sp>
        <p:nvSpPr>
          <p:cNvPr id="13" name="Rectangle 15">
            <a:extLst>
              <a:ext uri="{FF2B5EF4-FFF2-40B4-BE49-F238E27FC236}">
                <a16:creationId xmlns:a16="http://schemas.microsoft.com/office/drawing/2014/main" id="{C1A9D128-55D0-4443-B16B-63FF3ADCE894}"/>
              </a:ext>
            </a:extLst>
          </p:cNvPr>
          <p:cNvSpPr/>
          <p:nvPr/>
        </p:nvSpPr>
        <p:spPr>
          <a:xfrm>
            <a:off x="4572715"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3</a:t>
            </a:r>
          </a:p>
        </p:txBody>
      </p:sp>
      <p:sp>
        <p:nvSpPr>
          <p:cNvPr id="14" name="Rectangle 16">
            <a:extLst>
              <a:ext uri="{FF2B5EF4-FFF2-40B4-BE49-F238E27FC236}">
                <a16:creationId xmlns:a16="http://schemas.microsoft.com/office/drawing/2014/main" id="{3FC32DB1-AFFD-42F7-8139-24EB71D9E0D7}"/>
              </a:ext>
            </a:extLst>
          </p:cNvPr>
          <p:cNvSpPr/>
          <p:nvPr/>
        </p:nvSpPr>
        <p:spPr>
          <a:xfrm>
            <a:off x="4080907"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2</a:t>
            </a:r>
          </a:p>
        </p:txBody>
      </p:sp>
      <p:sp>
        <p:nvSpPr>
          <p:cNvPr id="15" name="Rectangle 17">
            <a:extLst>
              <a:ext uri="{FF2B5EF4-FFF2-40B4-BE49-F238E27FC236}">
                <a16:creationId xmlns:a16="http://schemas.microsoft.com/office/drawing/2014/main" id="{10B4D39F-E1AC-47F1-8F16-1943C0E40EBE}"/>
              </a:ext>
            </a:extLst>
          </p:cNvPr>
          <p:cNvSpPr/>
          <p:nvPr/>
        </p:nvSpPr>
        <p:spPr>
          <a:xfrm>
            <a:off x="3588782" y="5595000"/>
            <a:ext cx="49212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a:t>1</a:t>
            </a:r>
          </a:p>
        </p:txBody>
      </p:sp>
      <p:cxnSp>
        <p:nvCxnSpPr>
          <p:cNvPr id="7" name="Straight Connector 20">
            <a:extLst>
              <a:ext uri="{FF2B5EF4-FFF2-40B4-BE49-F238E27FC236}">
                <a16:creationId xmlns:a16="http://schemas.microsoft.com/office/drawing/2014/main" id="{6C8E9AD8-6473-4E38-9D80-08BD1775295F}"/>
              </a:ext>
            </a:extLst>
          </p:cNvPr>
          <p:cNvCxnSpPr/>
          <p:nvPr/>
        </p:nvCxnSpPr>
        <p:spPr>
          <a:xfrm>
            <a:off x="3476069" y="54695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8" name="Straight Arrow Connector 22">
            <a:extLst>
              <a:ext uri="{FF2B5EF4-FFF2-40B4-BE49-F238E27FC236}">
                <a16:creationId xmlns:a16="http://schemas.microsoft.com/office/drawing/2014/main" id="{B6712FC5-0710-4A3A-9F83-3DA98EC69BDA}"/>
              </a:ext>
            </a:extLst>
          </p:cNvPr>
          <p:cNvCxnSpPr>
            <a:cxnSpLocks/>
          </p:cNvCxnSpPr>
          <p:nvPr/>
        </p:nvCxnSpPr>
        <p:spPr>
          <a:xfrm flipH="1">
            <a:off x="5636657" y="5442600"/>
            <a:ext cx="314325" cy="266700"/>
          </a:xfrm>
          <a:prstGeom prst="straightConnector1">
            <a:avLst/>
          </a:prstGeom>
          <a:ln>
            <a:tailEnd type="arrow"/>
          </a:ln>
          <a:effectLst>
            <a:outerShdw blurRad="50800" dist="76200" dir="5400000" sx="78000" sy="78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9" name="Straight Arrow Connector 23">
            <a:extLst>
              <a:ext uri="{FF2B5EF4-FFF2-40B4-BE49-F238E27FC236}">
                <a16:creationId xmlns:a16="http://schemas.microsoft.com/office/drawing/2014/main" id="{52B54906-0350-4447-BAA1-EC748F43AD47}"/>
              </a:ext>
            </a:extLst>
          </p:cNvPr>
          <p:cNvCxnSpPr>
            <a:cxnSpLocks/>
          </p:cNvCxnSpPr>
          <p:nvPr/>
        </p:nvCxnSpPr>
        <p:spPr>
          <a:xfrm flipH="1" flipV="1">
            <a:off x="3193018" y="5447362"/>
            <a:ext cx="303213" cy="261938"/>
          </a:xfrm>
          <a:prstGeom prst="straightConnector1">
            <a:avLst/>
          </a:prstGeom>
          <a:ln>
            <a:tailEnd type="arrow"/>
          </a:ln>
          <a:effectLst>
            <a:outerShdw blurRad="50800" dist="76200" dir="5400000" sx="77000" sy="77000" algn="t" rotWithShape="0">
              <a:prstClr val="black">
                <a:alpha val="39000"/>
              </a:prstClr>
            </a:outerShdw>
          </a:effectLst>
        </p:spPr>
        <p:style>
          <a:lnRef idx="3">
            <a:schemeClr val="dk1"/>
          </a:lnRef>
          <a:fillRef idx="0">
            <a:schemeClr val="dk1"/>
          </a:fillRef>
          <a:effectRef idx="2">
            <a:schemeClr val="dk1"/>
          </a:effectRef>
          <a:fontRef idx="minor">
            <a:schemeClr val="tx1"/>
          </a:fontRef>
        </p:style>
      </p:cxnSp>
      <p:cxnSp>
        <p:nvCxnSpPr>
          <p:cNvPr id="10" name="Straight Connector 44">
            <a:extLst>
              <a:ext uri="{FF2B5EF4-FFF2-40B4-BE49-F238E27FC236}">
                <a16:creationId xmlns:a16="http://schemas.microsoft.com/office/drawing/2014/main" id="{2920E4B4-1B2D-4880-82EB-6425E05CE931}"/>
              </a:ext>
            </a:extLst>
          </p:cNvPr>
          <p:cNvCxnSpPr/>
          <p:nvPr/>
        </p:nvCxnSpPr>
        <p:spPr>
          <a:xfrm>
            <a:off x="3503057" y="5926787"/>
            <a:ext cx="2124075"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1" name="TextBox 2">
            <a:extLst>
              <a:ext uri="{FF2B5EF4-FFF2-40B4-BE49-F238E27FC236}">
                <a16:creationId xmlns:a16="http://schemas.microsoft.com/office/drawing/2014/main" id="{BFE246BD-D244-485D-B2F3-89A8FB9584A7}"/>
              </a:ext>
            </a:extLst>
          </p:cNvPr>
          <p:cNvSpPr txBox="1">
            <a:spLocks noChangeArrowheads="1"/>
          </p:cNvSpPr>
          <p:nvPr/>
        </p:nvSpPr>
        <p:spPr bwMode="auto">
          <a:xfrm>
            <a:off x="3962400" y="5105400"/>
            <a:ext cx="1115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 *q</a:t>
            </a:r>
          </a:p>
        </p:txBody>
      </p:sp>
      <p:sp>
        <p:nvSpPr>
          <p:cNvPr id="16" name="Rectangle 15">
            <a:extLst>
              <a:ext uri="{FF2B5EF4-FFF2-40B4-BE49-F238E27FC236}">
                <a16:creationId xmlns:a16="http://schemas.microsoft.com/office/drawing/2014/main" id="{369B2DAF-9815-4306-91A0-E294508EDB5A}"/>
              </a:ext>
            </a:extLst>
          </p:cNvPr>
          <p:cNvSpPr/>
          <p:nvPr/>
        </p:nvSpPr>
        <p:spPr>
          <a:xfrm>
            <a:off x="3218388" y="6172200"/>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1)</a:t>
            </a:r>
          </a:p>
        </p:txBody>
      </p:sp>
      <p:sp>
        <p:nvSpPr>
          <p:cNvPr id="17" name="Rectangle 16">
            <a:extLst>
              <a:ext uri="{FF2B5EF4-FFF2-40B4-BE49-F238E27FC236}">
                <a16:creationId xmlns:a16="http://schemas.microsoft.com/office/drawing/2014/main" id="{254FD2E3-FE99-49BC-A5E8-FD45C069F965}"/>
              </a:ext>
            </a:extLst>
          </p:cNvPr>
          <p:cNvSpPr/>
          <p:nvPr/>
        </p:nvSpPr>
        <p:spPr>
          <a:xfrm>
            <a:off x="3218388"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2)</a:t>
            </a:r>
          </a:p>
        </p:txBody>
      </p:sp>
      <p:sp>
        <p:nvSpPr>
          <p:cNvPr id="18" name="Rectangle 17">
            <a:extLst>
              <a:ext uri="{FF2B5EF4-FFF2-40B4-BE49-F238E27FC236}">
                <a16:creationId xmlns:a16="http://schemas.microsoft.com/office/drawing/2014/main" id="{25804F61-5F21-48D8-9FB9-DCD6AA9A9144}"/>
              </a:ext>
            </a:extLst>
          </p:cNvPr>
          <p:cNvSpPr/>
          <p:nvPr/>
        </p:nvSpPr>
        <p:spPr>
          <a:xfrm>
            <a:off x="3218388"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3)</a:t>
            </a:r>
          </a:p>
        </p:txBody>
      </p:sp>
      <p:sp>
        <p:nvSpPr>
          <p:cNvPr id="19" name="Rectangle 18">
            <a:extLst>
              <a:ext uri="{FF2B5EF4-FFF2-40B4-BE49-F238E27FC236}">
                <a16:creationId xmlns:a16="http://schemas.microsoft.com/office/drawing/2014/main" id="{ED89E8D7-B968-47D5-9EEC-C12B784A60AE}"/>
              </a:ext>
            </a:extLst>
          </p:cNvPr>
          <p:cNvSpPr/>
          <p:nvPr/>
        </p:nvSpPr>
        <p:spPr>
          <a:xfrm>
            <a:off x="3216880" y="6172200"/>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enqueue(q, 4)</a:t>
            </a:r>
          </a:p>
        </p:txBody>
      </p:sp>
      <p:sp>
        <p:nvSpPr>
          <p:cNvPr id="20" name="Rectangle 19">
            <a:extLst>
              <a:ext uri="{FF2B5EF4-FFF2-40B4-BE49-F238E27FC236}">
                <a16:creationId xmlns:a16="http://schemas.microsoft.com/office/drawing/2014/main" id="{8806EC98-E5F4-45F0-B8B6-86A61A26D07E}"/>
              </a:ext>
            </a:extLst>
          </p:cNvPr>
          <p:cNvSpPr/>
          <p:nvPr/>
        </p:nvSpPr>
        <p:spPr>
          <a:xfrm>
            <a:off x="3216880" y="6167439"/>
            <a:ext cx="2664851" cy="38099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FF0000"/>
                </a:solidFill>
              </a:rPr>
              <a:t>dequeue(q)</a:t>
            </a:r>
          </a:p>
        </p:txBody>
      </p:sp>
    </p:spTree>
    <p:extLst>
      <p:ext uri="{BB962C8B-B14F-4D97-AF65-F5344CB8AC3E}">
        <p14:creationId xmlns:p14="http://schemas.microsoft.com/office/powerpoint/2010/main" val="23574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250" fill="hold"/>
                                        <p:tgtEl>
                                          <p:spTgt spid="15"/>
                                        </p:tgtEl>
                                        <p:attrNameLst>
                                          <p:attrName>ppt_x</p:attrName>
                                        </p:attrNameLst>
                                      </p:cBhvr>
                                      <p:tavLst>
                                        <p:tav tm="0">
                                          <p:val>
                                            <p:strVal val="1+#ppt_w/2"/>
                                          </p:val>
                                        </p:tav>
                                        <p:tav tm="100000">
                                          <p:val>
                                            <p:strVal val="#ppt_x"/>
                                          </p:val>
                                        </p:tav>
                                      </p:tavLst>
                                    </p:anim>
                                    <p:anim calcmode="lin" valueType="num">
                                      <p:cBhvr additive="base">
                                        <p:cTn id="11" dur="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50" fill="hold"/>
                                        <p:tgtEl>
                                          <p:spTgt spid="14"/>
                                        </p:tgtEl>
                                        <p:attrNameLst>
                                          <p:attrName>ppt_x</p:attrName>
                                        </p:attrNameLst>
                                      </p:cBhvr>
                                      <p:tavLst>
                                        <p:tav tm="0">
                                          <p:val>
                                            <p:strVal val="1+#ppt_w/2"/>
                                          </p:val>
                                        </p:tav>
                                        <p:tav tm="100000">
                                          <p:val>
                                            <p:strVal val="#ppt_x"/>
                                          </p:val>
                                        </p:tav>
                                      </p:tavLst>
                                    </p:anim>
                                    <p:anim calcmode="lin" valueType="num">
                                      <p:cBhvr additive="base">
                                        <p:cTn id="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50"/>
                                        <p:tgtEl>
                                          <p:spTgt spid="18"/>
                                        </p:tgtEl>
                                      </p:cBhvr>
                                    </p:animEffect>
                                  </p:childTnLst>
                                </p:cTn>
                              </p:par>
                              <p:par>
                                <p:cTn id="26" presetID="2" presetClass="entr" presetSubtype="2"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250" fill="hold"/>
                                        <p:tgtEl>
                                          <p:spTgt spid="13"/>
                                        </p:tgtEl>
                                        <p:attrNameLst>
                                          <p:attrName>ppt_x</p:attrName>
                                        </p:attrNameLst>
                                      </p:cBhvr>
                                      <p:tavLst>
                                        <p:tav tm="0">
                                          <p:val>
                                            <p:strVal val="1+#ppt_w/2"/>
                                          </p:val>
                                        </p:tav>
                                        <p:tav tm="100000">
                                          <p:val>
                                            <p:strVal val="#ppt_x"/>
                                          </p:val>
                                        </p:tav>
                                      </p:tavLst>
                                    </p:anim>
                                    <p:anim calcmode="lin" valueType="num">
                                      <p:cBhvr additive="base">
                                        <p:cTn id="29" dur="25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250"/>
                                        <p:tgtEl>
                                          <p:spTgt spid="19"/>
                                        </p:tgtEl>
                                      </p:cBhvr>
                                    </p:animEffect>
                                  </p:childTnLst>
                                </p:cTn>
                              </p:par>
                              <p:par>
                                <p:cTn id="35" presetID="2" presetClass="entr" presetSubtype="2"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250" fill="hold"/>
                                        <p:tgtEl>
                                          <p:spTgt spid="12"/>
                                        </p:tgtEl>
                                        <p:attrNameLst>
                                          <p:attrName>ppt_x</p:attrName>
                                        </p:attrNameLst>
                                      </p:cBhvr>
                                      <p:tavLst>
                                        <p:tav tm="0">
                                          <p:val>
                                            <p:strVal val="1+#ppt_w/2"/>
                                          </p:val>
                                        </p:tav>
                                        <p:tav tm="100000">
                                          <p:val>
                                            <p:strVal val="#ppt_x"/>
                                          </p:val>
                                        </p:tav>
                                      </p:tavLst>
                                    </p:anim>
                                    <p:anim calcmode="lin" valueType="num">
                                      <p:cBhvr additive="base">
                                        <p:cTn id="38" dur="2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250"/>
                                        <p:tgtEl>
                                          <p:spTgt spid="20"/>
                                        </p:tgtEl>
                                      </p:cBhvr>
                                    </p:animEffect>
                                  </p:childTnLst>
                                </p:cTn>
                              </p:par>
                              <p:par>
                                <p:cTn id="44" presetID="2" presetClass="exit" presetSubtype="8" fill="hold" grpId="1" nodeType="withEffect">
                                  <p:stCondLst>
                                    <p:cond delay="0"/>
                                  </p:stCondLst>
                                  <p:childTnLst>
                                    <p:anim calcmode="lin" valueType="num">
                                      <p:cBhvr additive="base">
                                        <p:cTn id="45" dur="500"/>
                                        <p:tgtEl>
                                          <p:spTgt spid="15"/>
                                        </p:tgtEl>
                                        <p:attrNameLst>
                                          <p:attrName>ppt_x</p:attrName>
                                        </p:attrNameLst>
                                      </p:cBhvr>
                                      <p:tavLst>
                                        <p:tav tm="0">
                                          <p:val>
                                            <p:strVal val="ppt_x"/>
                                          </p:val>
                                        </p:tav>
                                        <p:tav tm="100000">
                                          <p:val>
                                            <p:strVal val="0-ppt_w/2"/>
                                          </p:val>
                                        </p:tav>
                                      </p:tavLst>
                                    </p:anim>
                                    <p:anim calcmode="lin" valueType="num">
                                      <p:cBhvr additive="base">
                                        <p:cTn id="46" dur="500"/>
                                        <p:tgtEl>
                                          <p:spTgt spid="15"/>
                                        </p:tgtEl>
                                        <p:attrNameLst>
                                          <p:attrName>ppt_y</p:attrName>
                                        </p:attrNameLst>
                                      </p:cBhvr>
                                      <p:tavLst>
                                        <p:tav tm="0">
                                          <p:val>
                                            <p:strVal val="ppt_y"/>
                                          </p:val>
                                        </p:tav>
                                        <p:tav tm="100000">
                                          <p:val>
                                            <p:strVal val="ppt_y"/>
                                          </p:val>
                                        </p:tav>
                                      </p:tavLst>
                                    </p:anim>
                                    <p:set>
                                      <p:cBhvr>
                                        <p:cTn id="4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5" grpId="1" animBg="1"/>
      <p:bldP spid="16"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DA7B-8567-45BF-A6C5-1D6D5257FD23}"/>
              </a:ext>
            </a:extLst>
          </p:cNvPr>
          <p:cNvSpPr>
            <a:spLocks noGrp="1"/>
          </p:cNvSpPr>
          <p:nvPr>
            <p:ph type="title"/>
          </p:nvPr>
        </p:nvSpPr>
        <p:spPr/>
        <p:txBody>
          <a:bodyPr/>
          <a:lstStyle/>
          <a:p>
            <a:r>
              <a:rPr lang="en-SG" dirty="0"/>
              <a:t>Question 1</a:t>
            </a:r>
          </a:p>
        </p:txBody>
      </p:sp>
      <p:sp>
        <p:nvSpPr>
          <p:cNvPr id="3" name="Content Placeholder 2">
            <a:extLst>
              <a:ext uri="{FF2B5EF4-FFF2-40B4-BE49-F238E27FC236}">
                <a16:creationId xmlns:a16="http://schemas.microsoft.com/office/drawing/2014/main" id="{2F16B8FC-848B-40F0-AD0E-BC7A86E36F83}"/>
              </a:ext>
            </a:extLst>
          </p:cNvPr>
          <p:cNvSpPr>
            <a:spLocks noGrp="1"/>
          </p:cNvSpPr>
          <p:nvPr>
            <p:ph idx="1"/>
          </p:nvPr>
        </p:nvSpPr>
        <p:spPr/>
        <p:txBody>
          <a:bodyPr/>
          <a:lstStyle/>
          <a:p>
            <a:pPr marL="0" indent="0" algn="just">
              <a:buNone/>
            </a:pPr>
            <a:r>
              <a:rPr lang="en-US" dirty="0">
                <a:latin typeface="Arial" panose="020B0604020202020204" pitchFamily="34" charset="0"/>
                <a:cs typeface="Arial" panose="020B0604020202020204" pitchFamily="34" charset="0"/>
              </a:rPr>
              <a:t>Write a c function </a:t>
            </a:r>
            <a:r>
              <a:rPr lang="en-US" b="1" dirty="0" err="1">
                <a:latin typeface="Arial" panose="020B0604020202020204" pitchFamily="34" charset="0"/>
                <a:cs typeface="Arial" panose="020B0604020202020204" pitchFamily="34" charset="0"/>
              </a:rPr>
              <a:t>reverseStack</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that </a:t>
            </a:r>
            <a:r>
              <a:rPr lang="en-US" dirty="0">
                <a:solidFill>
                  <a:srgbClr val="FF0000"/>
                </a:solidFill>
                <a:latin typeface="Arial" panose="020B0604020202020204" pitchFamily="34" charset="0"/>
                <a:cs typeface="Arial" panose="020B0604020202020204" pitchFamily="34" charset="0"/>
              </a:rPr>
              <a:t>reverses a stack using a queue</a:t>
            </a:r>
            <a:r>
              <a:rPr lang="en-US" dirty="0">
                <a:latin typeface="Arial" panose="020B0604020202020204" pitchFamily="34" charset="0"/>
                <a:cs typeface="Arial" panose="020B0604020202020204" pitchFamily="34" charset="0"/>
              </a:rPr>
              <a:t>. </a:t>
            </a:r>
          </a:p>
          <a:p>
            <a:pPr marL="0" indent="0" algn="just">
              <a:buNone/>
            </a:pPr>
            <a:r>
              <a:rPr lang="en-US" dirty="0">
                <a:latin typeface="Arial" panose="020B0604020202020204" pitchFamily="34" charset="0"/>
                <a:cs typeface="Arial" panose="020B0604020202020204" pitchFamily="34" charset="0"/>
              </a:rPr>
              <a:t>Note that the </a:t>
            </a:r>
            <a:r>
              <a:rPr lang="en-US" b="1" dirty="0" err="1">
                <a:latin typeface="Arial" panose="020B0604020202020204" pitchFamily="34" charset="0"/>
                <a:cs typeface="Arial" panose="020B0604020202020204" pitchFamily="34" charset="0"/>
              </a:rPr>
              <a:t>reverseStack</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function only uses </a:t>
            </a:r>
            <a:r>
              <a:rPr lang="en-US" b="1" dirty="0">
                <a:latin typeface="Arial" panose="020B0604020202020204" pitchFamily="34" charset="0"/>
                <a:cs typeface="Arial" panose="020B0604020202020204" pitchFamily="34" charset="0"/>
              </a:rPr>
              <a:t>push()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pop() </a:t>
            </a:r>
            <a:r>
              <a:rPr lang="en-US" dirty="0">
                <a:latin typeface="Arial" panose="020B0604020202020204" pitchFamily="34" charset="0"/>
                <a:cs typeface="Arial" panose="020B0604020202020204" pitchFamily="34" charset="0"/>
              </a:rPr>
              <a:t>when adding or removing integers from the stack, and only uses </a:t>
            </a:r>
            <a:r>
              <a:rPr lang="en-US" b="1" dirty="0">
                <a:latin typeface="Arial" panose="020B0604020202020204" pitchFamily="34" charset="0"/>
                <a:cs typeface="Arial" panose="020B0604020202020204" pitchFamily="34" charset="0"/>
              </a:rPr>
              <a:t>enqueue()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dequeue() </a:t>
            </a:r>
            <a:r>
              <a:rPr lang="en-US" dirty="0">
                <a:latin typeface="Arial" panose="020B0604020202020204" pitchFamily="34" charset="0"/>
                <a:cs typeface="Arial" panose="020B0604020202020204" pitchFamily="34" charset="0"/>
              </a:rPr>
              <a:t>when adding or removing integers from the queue.</a:t>
            </a:r>
          </a:p>
          <a:p>
            <a:pPr marL="0" indent="0" algn="ctr">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reverseStack</a:t>
            </a:r>
            <a:r>
              <a:rPr lang="en-US" dirty="0">
                <a:latin typeface="Courier New" panose="02070309020205020404" pitchFamily="49" charset="0"/>
                <a:cs typeface="Courier New" panose="02070309020205020404" pitchFamily="49" charset="0"/>
              </a:rPr>
              <a:t>(Stack *s);</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For example: if the stack is </a:t>
            </a:r>
            <a:r>
              <a:rPr lang="en-US" dirty="0">
                <a:latin typeface="Courier New" panose="02070309020205020404" pitchFamily="49" charset="0"/>
                <a:cs typeface="Courier New" panose="02070309020205020404" pitchFamily="49" charset="0"/>
              </a:rPr>
              <a:t>&lt;5, 4, 3, 2, 1&gt;</a:t>
            </a:r>
            <a:r>
              <a:rPr lang="en-US" dirty="0">
                <a:latin typeface="Arial" panose="020B0604020202020204" pitchFamily="34" charset="0"/>
                <a:cs typeface="Arial" panose="020B0604020202020204" pitchFamily="34" charset="0"/>
              </a:rPr>
              <a:t>, the resulting stack will be </a:t>
            </a:r>
            <a:r>
              <a:rPr lang="en-US" dirty="0">
                <a:latin typeface="Courier New" panose="02070309020205020404" pitchFamily="49" charset="0"/>
                <a:cs typeface="Courier New" panose="02070309020205020404" pitchFamily="49" charset="0"/>
              </a:rPr>
              <a:t>&lt;1, 2, 3, 4, 5&gt;</a:t>
            </a:r>
          </a:p>
          <a:p>
            <a:pPr marL="0" indent="0" algn="just">
              <a:buNone/>
            </a:pP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638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F719C1-E7D0-4005-B95E-244932C2711C}"/>
              </a:ext>
            </a:extLst>
          </p:cNvPr>
          <p:cNvSpPr/>
          <p:nvPr/>
        </p:nvSpPr>
        <p:spPr>
          <a:xfrm>
            <a:off x="-17417" y="569167"/>
            <a:ext cx="9161417" cy="6060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45641CDC-E0E3-479B-93FB-D88B5481F213}"/>
              </a:ext>
            </a:extLst>
          </p:cNvPr>
          <p:cNvSpPr>
            <a:spLocks noGrp="1"/>
          </p:cNvSpPr>
          <p:nvPr>
            <p:ph type="title"/>
          </p:nvPr>
        </p:nvSpPr>
        <p:spPr/>
        <p:txBody>
          <a:bodyPr/>
          <a:lstStyle/>
          <a:p>
            <a:r>
              <a:rPr lang="en-SG" dirty="0"/>
              <a:t>Question 1 – example</a:t>
            </a:r>
          </a:p>
        </p:txBody>
      </p:sp>
      <p:sp>
        <p:nvSpPr>
          <p:cNvPr id="3" name="Content Placeholder 2">
            <a:extLst>
              <a:ext uri="{FF2B5EF4-FFF2-40B4-BE49-F238E27FC236}">
                <a16:creationId xmlns:a16="http://schemas.microsoft.com/office/drawing/2014/main" id="{F95ADBF8-F152-4F45-8688-376E2CE8E094}"/>
              </a:ext>
            </a:extLst>
          </p:cNvPr>
          <p:cNvSpPr>
            <a:spLocks noGrp="1"/>
          </p:cNvSpPr>
          <p:nvPr>
            <p:ph idx="1"/>
          </p:nvPr>
        </p:nvSpPr>
        <p:spPr>
          <a:xfrm>
            <a:off x="76200" y="685800"/>
            <a:ext cx="8915400" cy="5791200"/>
          </a:xfrm>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1: Insert an integer into the stack;</a:t>
            </a:r>
          </a:p>
          <a:p>
            <a:pPr marL="0" indent="0">
              <a:buNone/>
            </a:pPr>
            <a:r>
              <a:rPr lang="en-US" dirty="0">
                <a:latin typeface="Courier New" panose="02070309020205020404" pitchFamily="49" charset="0"/>
                <a:cs typeface="Courier New" panose="02070309020205020404" pitchFamily="49" charset="0"/>
              </a:rPr>
              <a:t>2: Reverse the stack;</a:t>
            </a:r>
          </a:p>
          <a:p>
            <a:pPr marL="0" indent="0">
              <a:buNone/>
            </a:pPr>
            <a:r>
              <a:rPr lang="en-US" dirty="0">
                <a:latin typeface="Courier New" panose="02070309020205020404" pitchFamily="49" charset="0"/>
                <a:cs typeface="Courier New" panose="02070309020205020404" pitchFamily="49" charset="0"/>
              </a:rPr>
              <a:t>0: Quit;</a:t>
            </a:r>
          </a:p>
          <a:p>
            <a:pPr marL="0" indent="0">
              <a:buNone/>
            </a:pPr>
            <a:r>
              <a:rPr lang="en-US" b="1" dirty="0">
                <a:latin typeface="Courier New" panose="02070309020205020404" pitchFamily="49" charset="0"/>
                <a:cs typeface="Courier New" panose="02070309020205020404" pitchFamily="49" charset="0"/>
              </a:rPr>
              <a:t>Please input your choice(1/2/0): 1</a:t>
            </a:r>
          </a:p>
          <a:p>
            <a:pPr marL="0" indent="0">
              <a:buNone/>
            </a:pPr>
            <a:r>
              <a:rPr lang="en-US" dirty="0">
                <a:latin typeface="Courier New" panose="02070309020205020404" pitchFamily="49" charset="0"/>
                <a:cs typeface="Courier New" panose="02070309020205020404" pitchFamily="49" charset="0"/>
              </a:rPr>
              <a:t>Input an integer that you want to insert into the stack: 1</a:t>
            </a:r>
          </a:p>
          <a:p>
            <a:pPr marL="0" indent="0">
              <a:buNone/>
            </a:pPr>
            <a:r>
              <a:rPr lang="en-US" dirty="0">
                <a:latin typeface="Courier New" panose="02070309020205020404" pitchFamily="49" charset="0"/>
                <a:cs typeface="Courier New" panose="02070309020205020404" pitchFamily="49" charset="0"/>
              </a:rPr>
              <a:t>The resulting stack is: 1</a:t>
            </a:r>
          </a:p>
          <a:p>
            <a:pPr marL="0" indent="0">
              <a:buNone/>
            </a:pPr>
            <a:r>
              <a:rPr lang="en-US" b="1" dirty="0">
                <a:latin typeface="Courier New" panose="02070309020205020404" pitchFamily="49" charset="0"/>
                <a:cs typeface="Courier New" panose="02070309020205020404" pitchFamily="49" charset="0"/>
              </a:rPr>
              <a:t>Please input your choice(1/2/0): 1</a:t>
            </a:r>
          </a:p>
          <a:p>
            <a:pPr marL="0" indent="0">
              <a:buNone/>
            </a:pPr>
            <a:r>
              <a:rPr lang="en-US" dirty="0">
                <a:latin typeface="Courier New" panose="02070309020205020404" pitchFamily="49" charset="0"/>
                <a:cs typeface="Courier New" panose="02070309020205020404" pitchFamily="49" charset="0"/>
              </a:rPr>
              <a:t>Input an integer that you want to insert into the stack: 2</a:t>
            </a:r>
          </a:p>
          <a:p>
            <a:pPr marL="0" indent="0">
              <a:buNone/>
            </a:pPr>
            <a:r>
              <a:rPr lang="en-US" dirty="0">
                <a:latin typeface="Courier New" panose="02070309020205020404" pitchFamily="49" charset="0"/>
                <a:cs typeface="Courier New" panose="02070309020205020404" pitchFamily="49" charset="0"/>
              </a:rPr>
              <a:t>The resulting stack is: 2 1</a:t>
            </a:r>
          </a:p>
          <a:p>
            <a:pPr marL="0" indent="0">
              <a:buNone/>
            </a:pPr>
            <a:r>
              <a:rPr lang="en-US" b="1" dirty="0">
                <a:latin typeface="Courier New" panose="02070309020205020404" pitchFamily="49" charset="0"/>
                <a:cs typeface="Courier New" panose="02070309020205020404" pitchFamily="49" charset="0"/>
              </a:rPr>
              <a:t>Please input your choice(1/2/0): 1</a:t>
            </a:r>
          </a:p>
          <a:p>
            <a:pPr marL="0" indent="0">
              <a:buNone/>
            </a:pPr>
            <a:r>
              <a:rPr lang="en-US" dirty="0">
                <a:latin typeface="Courier New" panose="02070309020205020404" pitchFamily="49" charset="0"/>
                <a:cs typeface="Courier New" panose="02070309020205020404" pitchFamily="49" charset="0"/>
              </a:rPr>
              <a:t>Input an integer that you want to insert into the stack: 3</a:t>
            </a:r>
          </a:p>
          <a:p>
            <a:pPr marL="0" indent="0">
              <a:buNone/>
            </a:pPr>
            <a:r>
              <a:rPr lang="en-US" dirty="0">
                <a:latin typeface="Courier New" panose="02070309020205020404" pitchFamily="49" charset="0"/>
                <a:cs typeface="Courier New" panose="02070309020205020404" pitchFamily="49" charset="0"/>
              </a:rPr>
              <a:t>The resulting stack is: 3 2 1</a:t>
            </a:r>
          </a:p>
          <a:p>
            <a:pPr marL="0" indent="0">
              <a:buNone/>
            </a:pPr>
            <a:r>
              <a:rPr lang="en-US" b="1" dirty="0">
                <a:latin typeface="Courier New" panose="02070309020205020404" pitchFamily="49" charset="0"/>
                <a:cs typeface="Courier New" panose="02070309020205020404" pitchFamily="49" charset="0"/>
              </a:rPr>
              <a:t>Please input your choice(1/2/0): 1</a:t>
            </a:r>
          </a:p>
          <a:p>
            <a:pPr marL="0" indent="0">
              <a:buNone/>
            </a:pPr>
            <a:r>
              <a:rPr lang="en-US" dirty="0">
                <a:latin typeface="Courier New" panose="02070309020205020404" pitchFamily="49" charset="0"/>
                <a:cs typeface="Courier New" panose="02070309020205020404" pitchFamily="49" charset="0"/>
              </a:rPr>
              <a:t>Input an integer that you want to insert into the stack: 4</a:t>
            </a:r>
          </a:p>
          <a:p>
            <a:pPr marL="0" indent="0">
              <a:buNone/>
            </a:pPr>
            <a:r>
              <a:rPr lang="en-US" dirty="0">
                <a:latin typeface="Courier New" panose="02070309020205020404" pitchFamily="49" charset="0"/>
                <a:cs typeface="Courier New" panose="02070309020205020404" pitchFamily="49" charset="0"/>
              </a:rPr>
              <a:t>The resulting stack is: 4 3 2 1</a:t>
            </a:r>
          </a:p>
          <a:p>
            <a:pPr marL="0" indent="0">
              <a:buNone/>
            </a:pPr>
            <a:r>
              <a:rPr lang="en-US" b="1" dirty="0">
                <a:latin typeface="Courier New" panose="02070309020205020404" pitchFamily="49" charset="0"/>
                <a:cs typeface="Courier New" panose="02070309020205020404" pitchFamily="49" charset="0"/>
              </a:rPr>
              <a:t>Please input your choice(1/2/0): 1</a:t>
            </a:r>
          </a:p>
          <a:p>
            <a:pPr marL="0" indent="0">
              <a:buNone/>
            </a:pPr>
            <a:r>
              <a:rPr lang="en-US" dirty="0">
                <a:latin typeface="Courier New" panose="02070309020205020404" pitchFamily="49" charset="0"/>
                <a:cs typeface="Courier New" panose="02070309020205020404" pitchFamily="49" charset="0"/>
              </a:rPr>
              <a:t>Input an integer that you want to insert into the stack: 5</a:t>
            </a:r>
          </a:p>
          <a:p>
            <a:pPr marL="0" indent="0">
              <a:buNone/>
            </a:pPr>
            <a:r>
              <a:rPr lang="en-US" dirty="0">
                <a:latin typeface="Courier New" panose="02070309020205020404" pitchFamily="49" charset="0"/>
                <a:cs typeface="Courier New" panose="02070309020205020404" pitchFamily="49" charset="0"/>
              </a:rPr>
              <a:t>The resulting stack is: 5 4 3 2 1</a:t>
            </a:r>
          </a:p>
          <a:p>
            <a:pPr marL="0" indent="0">
              <a:buNone/>
            </a:pPr>
            <a:r>
              <a:rPr lang="en-US" b="1" dirty="0">
                <a:latin typeface="Courier New" panose="02070309020205020404" pitchFamily="49" charset="0"/>
                <a:cs typeface="Courier New" panose="02070309020205020404" pitchFamily="49" charset="0"/>
              </a:rPr>
              <a:t>Please input your choice(1/2/0): 2</a:t>
            </a:r>
          </a:p>
          <a:p>
            <a:pPr marL="0" indent="0">
              <a:buNone/>
            </a:pPr>
            <a:r>
              <a:rPr lang="en-US" dirty="0">
                <a:latin typeface="Courier New" panose="02070309020205020404" pitchFamily="49" charset="0"/>
                <a:cs typeface="Courier New" panose="02070309020205020404" pitchFamily="49" charset="0"/>
              </a:rPr>
              <a:t>The resulting stack after reversing its elements is: 1 2 3 4 5</a:t>
            </a:r>
          </a:p>
          <a:p>
            <a:pPr marL="0" indent="0">
              <a:buNone/>
            </a:pPr>
            <a:r>
              <a:rPr lang="en-US" b="1" dirty="0">
                <a:latin typeface="Courier New" panose="02070309020205020404" pitchFamily="49" charset="0"/>
                <a:cs typeface="Courier New" panose="02070309020205020404" pitchFamily="49" charset="0"/>
              </a:rPr>
              <a:t>Please input your choice(1/2/0): 0</a:t>
            </a:r>
            <a:endParaRPr lang="en-SG"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324434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3978</TotalTime>
  <Words>5209</Words>
  <Application>Microsoft Office PowerPoint</Application>
  <PresentationFormat>On-screen Show (4:3)</PresentationFormat>
  <Paragraphs>1071</Paragraphs>
  <Slides>35</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35</vt:i4>
      </vt:variant>
    </vt:vector>
  </HeadingPairs>
  <TitlesOfParts>
    <vt:vector size="44" baseType="lpstr">
      <vt:lpstr>Arial</vt:lpstr>
      <vt:lpstr>Calibri</vt:lpstr>
      <vt:lpstr>Courier New</vt:lpstr>
      <vt:lpstr>Roboto</vt:lpstr>
      <vt:lpstr>Times New Roman</vt:lpstr>
      <vt:lpstr>Verdana</vt:lpstr>
      <vt:lpstr>1_Office Theme</vt:lpstr>
      <vt:lpstr>2_Office Theme</vt:lpstr>
      <vt:lpstr>3_Office Theme</vt:lpstr>
      <vt:lpstr>Tutorial: STACKS AND QUEUES</vt:lpstr>
      <vt:lpstr>PowerPoint Presentation</vt:lpstr>
      <vt:lpstr>PowerPoint Presentation</vt:lpstr>
      <vt:lpstr>Stack and Queue functions</vt:lpstr>
      <vt:lpstr>initialising</vt:lpstr>
      <vt:lpstr>stack functions</vt:lpstr>
      <vt:lpstr>Queue functions</vt:lpstr>
      <vt:lpstr>Question 1</vt:lpstr>
      <vt:lpstr>Question 1 – example</vt:lpstr>
      <vt:lpstr>Question 1 - solution</vt:lpstr>
      <vt:lpstr>Question 1</vt:lpstr>
      <vt:lpstr>Question 2</vt:lpstr>
      <vt:lpstr>Question 2 – example</vt:lpstr>
      <vt:lpstr>Question 1 - solution</vt:lpstr>
      <vt:lpstr>Question 2</vt:lpstr>
      <vt:lpstr>Question 2</vt:lpstr>
      <vt:lpstr>Question 3</vt:lpstr>
      <vt:lpstr>Question 3 – example</vt:lpstr>
      <vt:lpstr>Question 3 - solution</vt:lpstr>
      <vt:lpstr>PowerPoint Presentation</vt:lpstr>
      <vt:lpstr>PowerPoint Presentation</vt:lpstr>
      <vt:lpstr>Infix </vt:lpstr>
      <vt:lpstr>Postfix Notation</vt:lpstr>
      <vt:lpstr>Prefix Notation</vt:lpstr>
      <vt:lpstr>Question 3</vt:lpstr>
      <vt:lpstr>Convert the infix expression into its equivalent postfix expression</vt:lpstr>
      <vt:lpstr>Convert the infix expression into its equivalent postfix expression</vt:lpstr>
      <vt:lpstr>Infix to postfix</vt:lpstr>
      <vt:lpstr>Question 3 – (a)</vt:lpstr>
      <vt:lpstr>Prefix to infix</vt:lpstr>
      <vt:lpstr>Question 3 – (b)</vt:lpstr>
      <vt:lpstr>Postfix to prefix</vt:lpstr>
      <vt:lpstr>Question 3 – (c)</vt:lpstr>
      <vt:lpstr>Convert the infix expression into its equivalent postfix expression</vt:lpstr>
      <vt:lpstr>Advantages of using postfix notation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CX1007: Tutorial 01</dc:title>
  <dc:creator>melani</dc:creator>
  <cp:lastModifiedBy>Owen Noel Newton Fernando (Dr)</cp:lastModifiedBy>
  <cp:revision>159</cp:revision>
  <cp:lastPrinted>2021-02-01T06:31:24Z</cp:lastPrinted>
  <dcterms:created xsi:type="dcterms:W3CDTF">2019-01-16T13:09:54Z</dcterms:created>
  <dcterms:modified xsi:type="dcterms:W3CDTF">2023-02-10T08:24:45Z</dcterms:modified>
</cp:coreProperties>
</file>